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0" r:id="rId2"/>
    <p:sldId id="305" r:id="rId3"/>
    <p:sldId id="306" r:id="rId4"/>
    <p:sldId id="295" r:id="rId5"/>
    <p:sldId id="296" r:id="rId6"/>
    <p:sldId id="297" r:id="rId7"/>
    <p:sldId id="298" r:id="rId8"/>
    <p:sldId id="300" r:id="rId9"/>
    <p:sldId id="301" r:id="rId10"/>
    <p:sldId id="303" r:id="rId11"/>
    <p:sldId id="310" r:id="rId12"/>
    <p:sldId id="324" r:id="rId13"/>
    <p:sldId id="302" r:id="rId14"/>
    <p:sldId id="309" r:id="rId15"/>
    <p:sldId id="318" r:id="rId16"/>
    <p:sldId id="319" r:id="rId17"/>
    <p:sldId id="320" r:id="rId18"/>
    <p:sldId id="304" r:id="rId19"/>
    <p:sldId id="268" r:id="rId20"/>
    <p:sldId id="284" r:id="rId21"/>
    <p:sldId id="283" r:id="rId22"/>
    <p:sldId id="282" r:id="rId23"/>
    <p:sldId id="281" r:id="rId24"/>
    <p:sldId id="317" r:id="rId25"/>
    <p:sldId id="286" r:id="rId26"/>
    <p:sldId id="293" r:id="rId27"/>
    <p:sldId id="312" r:id="rId28"/>
    <p:sldId id="315" r:id="rId29"/>
    <p:sldId id="313" r:id="rId30"/>
    <p:sldId id="314" r:id="rId31"/>
    <p:sldId id="323" r:id="rId32"/>
    <p:sldId id="311" r:id="rId33"/>
    <p:sldId id="279" r:id="rId3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7A8"/>
    <a:srgbClr val="1F3FA5"/>
    <a:srgbClr val="DDDDDD"/>
    <a:srgbClr val="F8FAFE"/>
    <a:srgbClr val="F4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E60D9-8B7F-44D8-B309-3751FFDE3D61}" type="datetimeFigureOut">
              <a:rPr lang="sk-SK" smtClean="0"/>
              <a:t>16. 12. 2019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7AEEF-7305-417B-97F5-6E5EA5BAD0A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032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7AEEF-7305-417B-97F5-6E5EA5BAD0A7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546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7AEEF-7305-417B-97F5-6E5EA5BAD0A7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0402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7AEEF-7305-417B-97F5-6E5EA5BAD0A7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4623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202B2-1BDC-4BD8-8957-E203B085D377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488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9EF2-F5D2-4B8E-BF19-14BB6060FCB3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69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D079-51D4-4990-83CA-9AC44991CB89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339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B0C2-6B34-4638-A666-3AF973CE970E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34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788C-1578-4C1E-AF6A-BBBAACD721AD}" type="datetime1">
              <a:rPr lang="sk-SK" smtClean="0"/>
              <a:t>16. 12. 2019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D01-9A4C-4B58-A14E-D2DB70C7925F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5802-D326-4AA6-9136-78AFC977748A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D01-9A4C-4B58-A14E-D2DB70C7925F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4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85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3CC6-D7F8-4DF9-8F92-7DBAE81DE02F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65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0463-D90D-4315-9A26-408AD82C1EEA}" type="datetime1">
              <a:rPr lang="sk-SK" smtClean="0"/>
              <a:t>16. 12. 2019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45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5FD1-5EB5-4F43-A968-9E75A9B46CF7}" type="datetime1">
              <a:rPr lang="sk-SK" smtClean="0"/>
              <a:t>16. 12. 2019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555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94200" y="342901"/>
            <a:ext cx="7429500" cy="609600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838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44CE-A457-4DF2-9709-81EFC1A6DD71}" type="datetime1">
              <a:rPr lang="sk-SK" smtClean="0"/>
              <a:t>16. 12. 2019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483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922-8FF4-424A-82E2-7E2C87EB11F5}" type="datetime1">
              <a:rPr lang="sk-SK" smtClean="0"/>
              <a:t>16. 12. 2019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53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C22-141F-49F9-B830-AEFD3E270445}" type="datetime1">
              <a:rPr lang="sk-SK" smtClean="0"/>
              <a:t>16. 12. 2019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41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64863" y="6452394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6FD3E-9F24-42CD-80C3-2FEB935CF399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776000" y="6452394"/>
            <a:ext cx="86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4863" y="198108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DAFC1-40C0-429F-A8B9-3CEF2DB091B5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822963" y="-1"/>
            <a:ext cx="0" cy="252000"/>
          </a:xfrm>
          <a:prstGeom prst="line">
            <a:avLst/>
          </a:prstGeom>
          <a:ln w="28575">
            <a:solidFill>
              <a:srgbClr val="DDDDD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822963" y="251999"/>
            <a:ext cx="0" cy="252000"/>
          </a:xfrm>
          <a:prstGeom prst="line">
            <a:avLst/>
          </a:prstGeom>
          <a:ln w="28575">
            <a:solidFill>
              <a:srgbClr val="1C37A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>
            <a:off x="822963" y="503999"/>
            <a:ext cx="0" cy="25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Obrázok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45" y="6340902"/>
            <a:ext cx="1579312" cy="370269"/>
          </a:xfrm>
          <a:prstGeom prst="rect">
            <a:avLst/>
          </a:prstGeom>
        </p:spPr>
      </p:pic>
      <p:cxnSp>
        <p:nvCxnSpPr>
          <p:cNvPr id="11" name="Rovná spojnica 10"/>
          <p:cNvCxnSpPr/>
          <p:nvPr/>
        </p:nvCxnSpPr>
        <p:spPr>
          <a:xfrm>
            <a:off x="0" y="6454777"/>
            <a:ext cx="10404000" cy="0"/>
          </a:xfrm>
          <a:prstGeom prst="line">
            <a:avLst/>
          </a:prstGeom>
          <a:ln w="12700">
            <a:solidFill>
              <a:srgbClr val="E8E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26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94200" y="634482"/>
            <a:ext cx="7429500" cy="3518418"/>
          </a:xfrm>
        </p:spPr>
        <p:txBody>
          <a:bodyPr>
            <a:normAutofit/>
          </a:bodyPr>
          <a:lstStyle/>
          <a:p>
            <a:r>
              <a:rPr lang="sk-SK" dirty="0" smtClean="0"/>
              <a:t>Slovak </a:t>
            </a:r>
            <a:r>
              <a:rPr lang="sk-SK" dirty="0" err="1" smtClean="0"/>
              <a:t>case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EU </a:t>
            </a:r>
            <a:r>
              <a:rPr lang="sk-SK" dirty="0" err="1" smtClean="0"/>
              <a:t>membership</a:t>
            </a:r>
            <a:r>
              <a:rPr lang="sk-SK" dirty="0" smtClean="0"/>
              <a:t> v </a:t>
            </a:r>
            <a:r>
              <a:rPr lang="sk-SK" dirty="0" err="1" smtClean="0"/>
              <a:t>Climate</a:t>
            </a:r>
            <a:r>
              <a:rPr lang="sk-SK" dirty="0" smtClean="0"/>
              <a:t> </a:t>
            </a:r>
            <a:r>
              <a:rPr lang="sk-SK" dirty="0" err="1" smtClean="0"/>
              <a:t>policy</a:t>
            </a:r>
            <a:r>
              <a:rPr lang="sk-SK" dirty="0" smtClean="0"/>
              <a:t> </a:t>
            </a:r>
            <a:endParaRPr lang="en-GB" dirty="0"/>
          </a:p>
        </p:txBody>
      </p:sp>
      <p:cxnSp>
        <p:nvCxnSpPr>
          <p:cNvPr id="3" name="Rovná spojnica 2"/>
          <p:cNvCxnSpPr/>
          <p:nvPr/>
        </p:nvCxnSpPr>
        <p:spPr>
          <a:xfrm>
            <a:off x="4010526" y="0"/>
            <a:ext cx="0" cy="2880000"/>
          </a:xfrm>
          <a:prstGeom prst="line">
            <a:avLst/>
          </a:prstGeom>
          <a:ln w="28575">
            <a:solidFill>
              <a:srgbClr val="DDDDD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Rovná spojnica 3"/>
          <p:cNvCxnSpPr/>
          <p:nvPr/>
        </p:nvCxnSpPr>
        <p:spPr>
          <a:xfrm>
            <a:off x="4010526" y="2880000"/>
            <a:ext cx="0" cy="1152000"/>
          </a:xfrm>
          <a:prstGeom prst="line">
            <a:avLst/>
          </a:prstGeom>
          <a:ln w="28575">
            <a:solidFill>
              <a:srgbClr val="1F3FA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4010526" y="3978000"/>
            <a:ext cx="0" cy="2880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4495799" y="4894780"/>
            <a:ext cx="6666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Milan Zvara</a:t>
            </a:r>
            <a:endParaRPr lang="en-AU" sz="2400" dirty="0" smtClean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Emission Trading Department</a:t>
            </a:r>
          </a:p>
          <a:p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Directorate of Climate Change and Air Protection</a:t>
            </a:r>
            <a:endParaRPr lang="en-AU" sz="2400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22D39043-EC06-4A3F-B632-D138691B5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52" y="2791471"/>
            <a:ext cx="3408974" cy="118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8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sk-SK" b="1" dirty="0" err="1" smtClean="0"/>
              <a:t>Europeanisation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Importance and urgency of the topic – administration, business, young people</a:t>
            </a:r>
          </a:p>
          <a:p>
            <a:r>
              <a:rPr lang="en-US" dirty="0" smtClean="0"/>
              <a:t>Synergies- inter-sectoral approach and solutions </a:t>
            </a:r>
          </a:p>
          <a:p>
            <a:r>
              <a:rPr lang="en-US" dirty="0" smtClean="0"/>
              <a:t>Ambitions</a:t>
            </a:r>
          </a:p>
          <a:p>
            <a:r>
              <a:rPr lang="en-US" dirty="0" smtClean="0"/>
              <a:t>Green transition as part of the solution not only short sighted business interests</a:t>
            </a:r>
          </a:p>
          <a:p>
            <a:r>
              <a:rPr lang="en-US" dirty="0"/>
              <a:t>Peer pressure of other MS </a:t>
            </a:r>
            <a:endParaRPr lang="en-US" dirty="0" smtClean="0"/>
          </a:p>
          <a:p>
            <a:r>
              <a:rPr lang="en-US" dirty="0" smtClean="0"/>
              <a:t>Exchange </a:t>
            </a:r>
            <a:r>
              <a:rPr lang="en-US" dirty="0"/>
              <a:t>of information, best practices </a:t>
            </a:r>
            <a:endParaRPr lang="sk-SK" dirty="0"/>
          </a:p>
          <a:p>
            <a:endParaRPr lang="en-US" dirty="0" smtClean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147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sk-SK" dirty="0" err="1" smtClean="0"/>
              <a:t>Ambitions</a:t>
            </a:r>
            <a:r>
              <a:rPr lang="sk-SK" dirty="0" smtClean="0"/>
              <a:t> in Slovakia 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233194"/>
          </a:xfrm>
        </p:spPr>
        <p:txBody>
          <a:bodyPr>
            <a:normAutofit/>
          </a:bodyPr>
          <a:lstStyle/>
          <a:p>
            <a:pPr lvl="0"/>
            <a:endParaRPr lang="en-US" b="1" dirty="0" smtClean="0"/>
          </a:p>
          <a:p>
            <a:pPr lvl="0"/>
            <a:r>
              <a:rPr lang="en-US" b="1" dirty="0" smtClean="0"/>
              <a:t>We committed to Climate Neutrality by 2050 in </a:t>
            </a:r>
            <a:r>
              <a:rPr lang="en-US" b="1" dirty="0"/>
              <a:t>J</a:t>
            </a:r>
            <a:r>
              <a:rPr lang="en-US" b="1" dirty="0" smtClean="0"/>
              <a:t>une 2019</a:t>
            </a:r>
          </a:p>
          <a:p>
            <a:pPr lvl="0"/>
            <a:r>
              <a:rPr lang="en-US" b="1" dirty="0" smtClean="0"/>
              <a:t>Phase </a:t>
            </a:r>
            <a:r>
              <a:rPr lang="en-US" b="1" dirty="0"/>
              <a:t>out our coal-fired electricity production by 2023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dirty="0"/>
              <a:t>stopping all coal mining operations by 2027 (the region of Upper Nitra).</a:t>
            </a:r>
            <a:endParaRPr lang="sk-SK" dirty="0"/>
          </a:p>
          <a:p>
            <a:pPr lvl="0"/>
            <a:r>
              <a:rPr lang="en-US" dirty="0" smtClean="0"/>
              <a:t>Already </a:t>
            </a:r>
            <a:r>
              <a:rPr lang="en-US" dirty="0"/>
              <a:t>today </a:t>
            </a:r>
            <a:r>
              <a:rPr lang="en-US" dirty="0" smtClean="0"/>
              <a:t>78% </a:t>
            </a:r>
            <a:r>
              <a:rPr lang="en-US" dirty="0"/>
              <a:t>of our energy production is low carbon – essential to preserve technological neutrality (cannot raise ambitions without preserving nuclear energy). </a:t>
            </a:r>
            <a:r>
              <a:rPr lang="en-US" dirty="0" smtClean="0"/>
              <a:t>With phase out it will be 90</a:t>
            </a:r>
            <a:r>
              <a:rPr lang="sk-SK" dirty="0" smtClean="0"/>
              <a:t>%</a:t>
            </a:r>
            <a:r>
              <a:rPr lang="en-US" dirty="0" smtClean="0"/>
              <a:t> carbon free electricity </a:t>
            </a:r>
            <a:r>
              <a:rPr lang="en-US" dirty="0" smtClean="0"/>
              <a:t>production</a:t>
            </a:r>
          </a:p>
          <a:p>
            <a:pPr lvl="0"/>
            <a:r>
              <a:rPr lang="en-US" dirty="0" smtClean="0"/>
              <a:t>Set national ETS target at the same level as the EU target (-43</a:t>
            </a:r>
            <a:r>
              <a:rPr lang="sk-SK" dirty="0" smtClean="0"/>
              <a:t>%</a:t>
            </a:r>
            <a:r>
              <a:rPr lang="en-US" dirty="0" smtClean="0"/>
              <a:t>)</a:t>
            </a: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17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sk-SK" dirty="0" err="1" smtClean="0"/>
              <a:t>Ambitions</a:t>
            </a:r>
            <a:r>
              <a:rPr lang="sk-SK" dirty="0" smtClean="0"/>
              <a:t> in Slovakia 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233194"/>
          </a:xfrm>
        </p:spPr>
        <p:txBody>
          <a:bodyPr>
            <a:normAutofit/>
          </a:bodyPr>
          <a:lstStyle/>
          <a:p>
            <a:pPr lvl="0"/>
            <a:endParaRPr lang="en-US" b="1" dirty="0" smtClean="0"/>
          </a:p>
          <a:p>
            <a:r>
              <a:rPr lang="en-US" dirty="0"/>
              <a:t> </a:t>
            </a:r>
            <a:r>
              <a:rPr lang="en-US" dirty="0" smtClean="0"/>
              <a:t>We </a:t>
            </a:r>
            <a:r>
              <a:rPr lang="en-US" dirty="0"/>
              <a:t>are ready </a:t>
            </a:r>
            <a:r>
              <a:rPr lang="en-US" b="1" dirty="0"/>
              <a:t>to increase </a:t>
            </a:r>
            <a:r>
              <a:rPr lang="en-US" b="1" dirty="0" smtClean="0"/>
              <a:t>reduction  </a:t>
            </a:r>
            <a:r>
              <a:rPr lang="en-US" b="1" dirty="0"/>
              <a:t>commitments: </a:t>
            </a:r>
            <a:r>
              <a:rPr lang="en-US" dirty="0"/>
              <a:t>from 40 to 45%</a:t>
            </a:r>
            <a:r>
              <a:rPr lang="en-US" b="1" dirty="0"/>
              <a:t> </a:t>
            </a:r>
            <a:r>
              <a:rPr lang="en-US" b="1" dirty="0" smtClean="0"/>
              <a:t>EU </a:t>
            </a:r>
            <a:r>
              <a:rPr lang="en-US" dirty="0" smtClean="0"/>
              <a:t>emission </a:t>
            </a:r>
            <a:r>
              <a:rPr lang="en-US" dirty="0"/>
              <a:t>reduction </a:t>
            </a:r>
            <a:r>
              <a:rPr lang="en-US" dirty="0" smtClean="0"/>
              <a:t>target by </a:t>
            </a:r>
            <a:r>
              <a:rPr lang="en-US" dirty="0"/>
              <a:t>2030 (by introduction of renewable sources and energy efficiency targets) and </a:t>
            </a:r>
            <a:r>
              <a:rPr lang="en-US" dirty="0" smtClean="0"/>
              <a:t>our national target from </a:t>
            </a:r>
            <a:r>
              <a:rPr lang="en-US" dirty="0"/>
              <a:t>12% to 20% </a:t>
            </a:r>
            <a:r>
              <a:rPr lang="en-GB" dirty="0"/>
              <a:t>decrease emissions from non-emission trading sectors</a:t>
            </a:r>
            <a:r>
              <a:rPr lang="en-GB" dirty="0" smtClean="0"/>
              <a:t>.</a:t>
            </a:r>
            <a:endParaRPr lang="sk-SK" dirty="0"/>
          </a:p>
          <a:p>
            <a:pPr lvl="0"/>
            <a:r>
              <a:rPr lang="en-US" dirty="0"/>
              <a:t>Recently </a:t>
            </a:r>
            <a:r>
              <a:rPr lang="en-US" dirty="0" smtClean="0"/>
              <a:t>(Sept. 2019) </a:t>
            </a:r>
            <a:r>
              <a:rPr lang="en-US" b="1" dirty="0" smtClean="0"/>
              <a:t>Slovakia </a:t>
            </a:r>
            <a:r>
              <a:rPr lang="en-US" b="1" dirty="0"/>
              <a:t>made a decision to allocate additional 2.5 billion euro for climate investments by 2030</a:t>
            </a:r>
            <a:r>
              <a:rPr lang="en-US" dirty="0"/>
              <a:t>. </a:t>
            </a:r>
            <a:endParaRPr lang="sk-SK" dirty="0"/>
          </a:p>
          <a:p>
            <a:r>
              <a:rPr lang="en-US" dirty="0"/>
              <a:t> </a:t>
            </a:r>
            <a:r>
              <a:rPr lang="en-US" b="1" dirty="0" smtClean="0"/>
              <a:t>Internationally</a:t>
            </a:r>
            <a:r>
              <a:rPr lang="en-US" b="1" dirty="0"/>
              <a:t>,</a:t>
            </a:r>
            <a:r>
              <a:rPr lang="en-US" dirty="0"/>
              <a:t> Slovakia </a:t>
            </a:r>
            <a:r>
              <a:rPr lang="en-US" b="1" dirty="0"/>
              <a:t>contributes to the Green Climate Fund </a:t>
            </a:r>
            <a:r>
              <a:rPr lang="en-US" dirty="0"/>
              <a:t>(2 mil. USD this year).</a:t>
            </a: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232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Climate Law- </a:t>
            </a:r>
            <a:r>
              <a:rPr lang="sk-SK" b="1" dirty="0" err="1" smtClean="0"/>
              <a:t>Legal</a:t>
            </a:r>
            <a:r>
              <a:rPr lang="sk-SK" b="1" dirty="0" smtClean="0"/>
              <a:t> </a:t>
            </a:r>
            <a:r>
              <a:rPr lang="sk-SK" b="1" dirty="0" err="1" smtClean="0"/>
              <a:t>framework</a:t>
            </a:r>
            <a:r>
              <a:rPr lang="sk-SK" b="1" dirty="0" smtClean="0"/>
              <a:t> in Slovakia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763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Only 1 Slovak </a:t>
            </a:r>
            <a:r>
              <a:rPr lang="en-US" dirty="0"/>
              <a:t>law (Emission Trading </a:t>
            </a:r>
            <a:r>
              <a:rPr lang="en-US" dirty="0" smtClean="0"/>
              <a:t>Act)  and countless European </a:t>
            </a:r>
            <a:r>
              <a:rPr lang="en-US" dirty="0" smtClean="0"/>
              <a:t>laws:</a:t>
            </a:r>
            <a:endParaRPr lang="en-US" dirty="0" smtClean="0"/>
          </a:p>
          <a:p>
            <a:r>
              <a:rPr lang="en-US" dirty="0" smtClean="0"/>
              <a:t>ETS directive and </a:t>
            </a:r>
            <a:r>
              <a:rPr lang="en-US" dirty="0" err="1" smtClean="0"/>
              <a:t>ap</a:t>
            </a:r>
            <a:r>
              <a:rPr lang="sk-SK" dirty="0" smtClean="0"/>
              <a:t>r</a:t>
            </a:r>
            <a:r>
              <a:rPr lang="en-US" dirty="0" smtClean="0"/>
              <a:t>x</a:t>
            </a:r>
            <a:r>
              <a:rPr lang="en-US" dirty="0" smtClean="0"/>
              <a:t>. 10 EU secondary acts regarding the ETS</a:t>
            </a:r>
          </a:p>
          <a:p>
            <a:r>
              <a:rPr lang="en-US" dirty="0" smtClean="0"/>
              <a:t>Effort Sharing Decision/Regulation</a:t>
            </a:r>
          </a:p>
          <a:p>
            <a:r>
              <a:rPr lang="en-US" dirty="0" smtClean="0"/>
              <a:t>LULUCF </a:t>
            </a:r>
          </a:p>
          <a:p>
            <a:r>
              <a:rPr lang="en-US" dirty="0" smtClean="0"/>
              <a:t>CO2 standards on cars, vans and heavy duty vehicles </a:t>
            </a:r>
          </a:p>
          <a:p>
            <a:pPr marL="0" indent="0">
              <a:buNone/>
            </a:pPr>
            <a:r>
              <a:rPr lang="en-US" dirty="0" smtClean="0"/>
              <a:t>Energy law:</a:t>
            </a:r>
          </a:p>
          <a:p>
            <a:r>
              <a:rPr lang="en-US" dirty="0" smtClean="0"/>
              <a:t>Renewable </a:t>
            </a:r>
            <a:r>
              <a:rPr lang="en-US" dirty="0"/>
              <a:t>E</a:t>
            </a:r>
            <a:r>
              <a:rPr lang="en-US" dirty="0" smtClean="0"/>
              <a:t>nergy directive and </a:t>
            </a:r>
            <a:r>
              <a:rPr lang="en-US" dirty="0"/>
              <a:t>E</a:t>
            </a:r>
            <a:r>
              <a:rPr lang="en-US" dirty="0" smtClean="0"/>
              <a:t>nergy efficiency Directive, </a:t>
            </a:r>
          </a:p>
          <a:p>
            <a:r>
              <a:rPr lang="en-US" dirty="0" err="1"/>
              <a:t>E</a:t>
            </a:r>
            <a:r>
              <a:rPr lang="en-US" dirty="0" err="1" smtClean="0"/>
              <a:t>n</a:t>
            </a:r>
            <a:r>
              <a:rPr lang="sk-SK" dirty="0" smtClean="0"/>
              <a:t>e</a:t>
            </a:r>
            <a:r>
              <a:rPr lang="en-US" dirty="0" err="1" smtClean="0"/>
              <a:t>rgy</a:t>
            </a:r>
            <a:r>
              <a:rPr lang="en-US" dirty="0" smtClean="0"/>
              <a:t> performance standards of buildings</a:t>
            </a:r>
          </a:p>
          <a:p>
            <a:r>
              <a:rPr lang="en-US" dirty="0" smtClean="0"/>
              <a:t>Many energy efficiency and ecological standards </a:t>
            </a:r>
          </a:p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447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3. </a:t>
            </a:r>
            <a:r>
              <a:rPr lang="sk-SK" b="1" dirty="0" err="1" smtClean="0"/>
              <a:t>Financing</a:t>
            </a:r>
            <a:r>
              <a:rPr lang="sk-SK" b="1" dirty="0" smtClean="0"/>
              <a:t> </a:t>
            </a:r>
            <a:r>
              <a:rPr lang="en-US" b="1" dirty="0" smtClean="0"/>
              <a:t>CC </a:t>
            </a:r>
            <a:r>
              <a:rPr lang="sk-SK" b="1" dirty="0" smtClean="0"/>
              <a:t>in Slovakia</a:t>
            </a:r>
            <a:r>
              <a:rPr lang="en-US" b="1" dirty="0" smtClean="0"/>
              <a:t> post 2020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011382"/>
            <a:ext cx="10515600" cy="5441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1</a:t>
            </a:r>
            <a:r>
              <a:rPr lang="en-US" dirty="0" smtClean="0"/>
              <a:t>.	Modernization Fund (ETS)- 1,3 billion euro</a:t>
            </a:r>
          </a:p>
          <a:p>
            <a:pPr marL="0" indent="0">
              <a:buNone/>
            </a:pPr>
            <a:r>
              <a:rPr lang="en-US" dirty="0" smtClean="0"/>
              <a:t>2.	</a:t>
            </a:r>
            <a:r>
              <a:rPr lang="en-US" dirty="0"/>
              <a:t>Environmental fund (Slovak ETS- auction revenues)- 1,2 billion</a:t>
            </a:r>
          </a:p>
          <a:p>
            <a:pPr marL="0" indent="0">
              <a:buNone/>
            </a:pPr>
            <a:r>
              <a:rPr lang="en-US" dirty="0" smtClean="0"/>
              <a:t>3.	EU budget (25</a:t>
            </a:r>
            <a:r>
              <a:rPr lang="sk-SK" dirty="0" smtClean="0"/>
              <a:t>%</a:t>
            </a:r>
            <a:r>
              <a:rPr lang="en-US" dirty="0" smtClean="0"/>
              <a:t> goes to CC)- from 6 to 9 billion euro  up to 2027. </a:t>
            </a:r>
            <a:r>
              <a:rPr lang="en-US" dirty="0"/>
              <a:t>(</a:t>
            </a:r>
            <a:r>
              <a:rPr lang="en-US" dirty="0" smtClean="0"/>
              <a:t> estimated- </a:t>
            </a:r>
            <a:r>
              <a:rPr lang="en-US" dirty="0"/>
              <a:t>from 2021 until 2050 Slovakia could receive from 25 to 38 billion euro from EU </a:t>
            </a:r>
            <a:r>
              <a:rPr lang="en-US" dirty="0" smtClean="0"/>
              <a:t>budget</a:t>
            </a:r>
            <a:r>
              <a:rPr lang="sk-SK" dirty="0" smtClean="0"/>
              <a:t> </a:t>
            </a:r>
            <a:r>
              <a:rPr lang="sk-SK" dirty="0" err="1" smtClean="0"/>
              <a:t>only</a:t>
            </a:r>
            <a:r>
              <a:rPr lang="en-US" dirty="0" smtClean="0"/>
              <a:t> </a:t>
            </a:r>
            <a:r>
              <a:rPr lang="en-US" dirty="0" smtClean="0"/>
              <a:t>)</a:t>
            </a:r>
            <a:endParaRPr lang="en-US" dirty="0"/>
          </a:p>
          <a:p>
            <a:pPr marL="514350" indent="-514350">
              <a:buAutoNum type="arabicPeriod" startAt="4"/>
            </a:pPr>
            <a:r>
              <a:rPr lang="en-US" dirty="0" smtClean="0"/>
              <a:t>Other </a:t>
            </a:r>
            <a:r>
              <a:rPr lang="en-US" dirty="0"/>
              <a:t>European funds- Switzerland and </a:t>
            </a:r>
            <a:r>
              <a:rPr lang="en-US" dirty="0" smtClean="0"/>
              <a:t>Norway</a:t>
            </a:r>
          </a:p>
          <a:p>
            <a:pPr marL="514350" indent="-514350">
              <a:buAutoNum type="arabicPeriod" startAt="4"/>
            </a:pPr>
            <a:r>
              <a:rPr lang="en-US" dirty="0"/>
              <a:t>I</a:t>
            </a:r>
            <a:r>
              <a:rPr lang="en-US" dirty="0" smtClean="0"/>
              <a:t>nnovation </a:t>
            </a:r>
            <a:r>
              <a:rPr lang="en-US" dirty="0"/>
              <a:t>fund (ETS</a:t>
            </a:r>
            <a:r>
              <a:rPr lang="en-US" dirty="0" smtClean="0"/>
              <a:t>)- whole EU- 11 billion</a:t>
            </a:r>
          </a:p>
          <a:p>
            <a:pPr marL="514350" indent="-514350">
              <a:buAutoNum type="arabicPeriod" startAt="4"/>
            </a:pPr>
            <a:r>
              <a:rPr lang="en-US" dirty="0"/>
              <a:t> </a:t>
            </a:r>
            <a:r>
              <a:rPr lang="en-US" dirty="0" smtClean="0"/>
              <a:t>Just Transition Mechanism- 100 billion euro for whole EU up to 2030 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EIB will be transformed into Climate bank- 1 trillion euro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loans</a:t>
            </a:r>
            <a:endParaRPr lang="en-US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449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8"/>
          <p:cNvSpPr txBox="1">
            <a:spLocks/>
          </p:cNvSpPr>
          <p:nvPr/>
        </p:nvSpPr>
        <p:spPr>
          <a:xfrm rot="5400000">
            <a:off x="4792409" y="-3393100"/>
            <a:ext cx="1579808" cy="9252698"/>
          </a:xfrm>
          <a:prstGeom prst="rect">
            <a:avLst/>
          </a:prstGeom>
        </p:spPr>
        <p:txBody>
          <a:bodyPr vert="vert270"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dirty="0"/>
              <a:t>Past 20 years in Slovakia</a:t>
            </a:r>
            <a:endParaRPr lang="sk-SK" sz="3600" dirty="0" smtClean="0"/>
          </a:p>
          <a:p>
            <a:pPr marL="45720" indent="0" algn="ctr">
              <a:buNone/>
            </a:pPr>
            <a:r>
              <a:rPr lang="en-GB" sz="1800" dirty="0" smtClean="0"/>
              <a:t>Total </a:t>
            </a:r>
            <a:r>
              <a:rPr lang="en-GB" sz="1800" dirty="0"/>
              <a:t>GHG emissions were 43 316.45 Gg of CO2 eq. in 2017 (without LULUCF).This represents a reduction</a:t>
            </a:r>
            <a:r>
              <a:rPr lang="sk-SK" sz="1800" dirty="0"/>
              <a:t> </a:t>
            </a:r>
            <a:r>
              <a:rPr lang="en-GB" sz="1800" dirty="0"/>
              <a:t>by </a:t>
            </a:r>
            <a:r>
              <a:rPr lang="en-GB" sz="1800" b="1" dirty="0"/>
              <a:t>41% </a:t>
            </a:r>
            <a:r>
              <a:rPr lang="en-GB" sz="1800" dirty="0"/>
              <a:t>against the base year 1990. </a:t>
            </a:r>
            <a:endParaRPr lang="sk-SK" sz="1800" dirty="0"/>
          </a:p>
          <a:p>
            <a:pPr marL="45720" indent="0" algn="ctr">
              <a:buClr>
                <a:srgbClr val="0070C0"/>
              </a:buClr>
              <a:buNone/>
            </a:pPr>
            <a:r>
              <a:rPr lang="sk-SK" sz="1800" dirty="0">
                <a:solidFill>
                  <a:schemeClr val="tx1"/>
                </a:solidFill>
              </a:rPr>
              <a:t> </a:t>
            </a:r>
          </a:p>
          <a:p>
            <a:pPr marL="45720" indent="0" algn="ctr">
              <a:buClr>
                <a:srgbClr val="0070C0"/>
              </a:buClr>
              <a:buNone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7A7B-7C89-4589-B30D-4D2ED4EAE895}" type="datetime1">
              <a:rPr lang="sk-SK" smtClean="0"/>
              <a:t>16. 12. 2019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D01-9A4C-4B58-A14E-D2DB70C7925F}" type="slidenum">
              <a:rPr lang="sk-SK" smtClean="0"/>
              <a:t>15</a:t>
            </a:fld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13" y="2078183"/>
            <a:ext cx="10094059" cy="40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748947" y="198108"/>
            <a:ext cx="953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GHG </a:t>
            </a:r>
            <a:r>
              <a:rPr lang="sk-SK" b="1" dirty="0" err="1"/>
              <a:t>Emissions</a:t>
            </a:r>
            <a:r>
              <a:rPr lang="sk-SK" b="1" dirty="0"/>
              <a:t> by </a:t>
            </a:r>
            <a:r>
              <a:rPr lang="sk-SK" b="1" dirty="0" err="1"/>
              <a:t>Sectors</a:t>
            </a:r>
            <a:r>
              <a:rPr lang="sk-SK" b="1" dirty="0"/>
              <a:t> in </a:t>
            </a:r>
            <a:r>
              <a:rPr lang="en-US" b="1" dirty="0" smtClean="0"/>
              <a:t>1990 and </a:t>
            </a:r>
            <a:r>
              <a:rPr lang="sk-SK" b="1" dirty="0" smtClean="0"/>
              <a:t>2017</a:t>
            </a:r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1991545" y="1340768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1991545" y="4026550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1990</a:t>
            </a:r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9499-3D94-4763-BA42-2A419CD8D60C}" type="datetime1">
              <a:rPr lang="sk-SK" smtClean="0"/>
              <a:t>16. 12. 2019</a:t>
            </a:fld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D01-9A4C-4B58-A14E-D2DB70C7925F}" type="slidenum">
              <a:rPr lang="sk-SK" smtClean="0"/>
              <a:t>16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396" y="872837"/>
            <a:ext cx="3530314" cy="207615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918" y="3368145"/>
            <a:ext cx="5413537" cy="330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8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textu 8"/>
          <p:cNvSpPr txBox="1">
            <a:spLocks/>
          </p:cNvSpPr>
          <p:nvPr/>
        </p:nvSpPr>
        <p:spPr>
          <a:xfrm rot="5400000">
            <a:off x="4662036" y="-2085922"/>
            <a:ext cx="599562" cy="5724750"/>
          </a:xfrm>
          <a:prstGeom prst="rect">
            <a:avLst/>
          </a:prstGeom>
        </p:spPr>
        <p:txBody>
          <a:bodyPr vert="vert270"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0070C0"/>
              </a:buClr>
              <a:buNone/>
            </a:pPr>
            <a:r>
              <a:rPr lang="en-US" sz="1600" dirty="0">
                <a:solidFill>
                  <a:schemeClr val="tx1"/>
                </a:solidFill>
              </a:rPr>
              <a:t>Comparison of CO2 emissions per GDP (carbon intensity)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Zástupný symbol textu 8"/>
          <p:cNvSpPr txBox="1">
            <a:spLocks/>
          </p:cNvSpPr>
          <p:nvPr/>
        </p:nvSpPr>
        <p:spPr>
          <a:xfrm rot="5400000">
            <a:off x="4500074" y="968979"/>
            <a:ext cx="455548" cy="5616623"/>
          </a:xfrm>
          <a:prstGeom prst="rect">
            <a:avLst/>
          </a:prstGeom>
        </p:spPr>
        <p:txBody>
          <a:bodyPr vert="vert270"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0070C0"/>
              </a:buClr>
              <a:buNone/>
            </a:pPr>
            <a:r>
              <a:rPr lang="sk-SK" sz="1600" dirty="0" err="1">
                <a:solidFill>
                  <a:schemeClr val="tx1"/>
                </a:solidFill>
              </a:rPr>
              <a:t>Decrease</a:t>
            </a:r>
            <a:r>
              <a:rPr lang="sk-SK" sz="1600" dirty="0">
                <a:solidFill>
                  <a:schemeClr val="tx1"/>
                </a:solidFill>
              </a:rPr>
              <a:t> </a:t>
            </a:r>
            <a:r>
              <a:rPr lang="sk-SK" sz="1600" dirty="0" err="1">
                <a:solidFill>
                  <a:schemeClr val="tx1"/>
                </a:solidFill>
              </a:rPr>
              <a:t>of</a:t>
            </a:r>
            <a:r>
              <a:rPr lang="sk-SK" sz="1600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GHG</a:t>
            </a:r>
            <a:r>
              <a:rPr lang="sk-SK" sz="1600" dirty="0">
                <a:solidFill>
                  <a:schemeClr val="tx1"/>
                </a:solidFill>
              </a:rPr>
              <a:t> </a:t>
            </a:r>
            <a:r>
              <a:rPr lang="sk-SK" sz="1600" dirty="0" err="1">
                <a:solidFill>
                  <a:schemeClr val="tx1"/>
                </a:solidFill>
              </a:rPr>
              <a:t>emissions</a:t>
            </a:r>
            <a:r>
              <a:rPr lang="en-GB" sz="1600" dirty="0">
                <a:solidFill>
                  <a:schemeClr val="tx1"/>
                </a:solidFill>
              </a:rPr>
              <a:t> per capita</a:t>
            </a:r>
            <a:r>
              <a:rPr lang="sk-SK" sz="1600" dirty="0">
                <a:solidFill>
                  <a:schemeClr val="tx1"/>
                </a:solidFill>
              </a:rPr>
              <a:t>: 1990 – 2017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539A-18C6-4A01-B9D5-76BF9E2E9A86}" type="datetime1">
              <a:rPr lang="sk-SK" smtClean="0"/>
              <a:t>16. 12. 2019</a:t>
            </a:fld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D01-9A4C-4B58-A14E-D2DB70C7925F}" type="slidenum">
              <a:rPr lang="sk-SK" smtClean="0"/>
              <a:t>17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780" y="4005064"/>
            <a:ext cx="5773412" cy="221913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09" y="908720"/>
            <a:ext cx="5761219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Backbone</a:t>
            </a:r>
            <a:r>
              <a:rPr lang="sk-SK" dirty="0" smtClean="0"/>
              <a:t> of </a:t>
            </a:r>
            <a:r>
              <a:rPr lang="sk-SK" dirty="0" smtClean="0"/>
              <a:t>EU/Slovak </a:t>
            </a:r>
            <a:r>
              <a:rPr lang="sk-SK" dirty="0" err="1" smtClean="0"/>
              <a:t>climate</a:t>
            </a:r>
            <a:r>
              <a:rPr lang="sk-SK" dirty="0" smtClean="0"/>
              <a:t> change </a:t>
            </a:r>
            <a:r>
              <a:rPr lang="sk-SK" dirty="0" err="1" smtClean="0"/>
              <a:t>mitigation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EU </a:t>
            </a:r>
            <a:r>
              <a:rPr lang="sk-SK" sz="6600" dirty="0" smtClean="0"/>
              <a:t>ETS</a:t>
            </a:r>
            <a:r>
              <a:rPr lang="en-US" sz="6600" dirty="0"/>
              <a:t> </a:t>
            </a:r>
            <a:r>
              <a:rPr lang="en-US" sz="6600" dirty="0" smtClean="0"/>
              <a:t>(ETS)</a:t>
            </a:r>
            <a:endParaRPr lang="sk-SK" sz="6600" dirty="0" smtClean="0"/>
          </a:p>
          <a:p>
            <a:pPr marL="0" indent="0">
              <a:buNone/>
            </a:pPr>
            <a:endParaRPr lang="sk-SK" sz="6600" dirty="0" smtClean="0"/>
          </a:p>
          <a:p>
            <a:pPr marL="0" indent="0">
              <a:buNone/>
            </a:pPr>
            <a:r>
              <a:rPr lang="sk-SK" sz="6600" dirty="0" err="1" smtClean="0"/>
              <a:t>Non</a:t>
            </a:r>
            <a:r>
              <a:rPr lang="sk-SK" sz="6600" dirty="0" smtClean="0"/>
              <a:t>- ETS  </a:t>
            </a:r>
            <a:r>
              <a:rPr lang="en-US" sz="6600" dirty="0" smtClean="0"/>
              <a:t>(</a:t>
            </a:r>
            <a:r>
              <a:rPr lang="sk-SK" sz="6600" dirty="0" smtClean="0"/>
              <a:t>ESD/ESR</a:t>
            </a:r>
            <a:r>
              <a:rPr lang="en-US" sz="6600" dirty="0" smtClean="0"/>
              <a:t>)</a:t>
            </a:r>
            <a:endParaRPr lang="sk-SK" sz="6600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49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EU ETS Implementation in Slovakia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00099" y="1736725"/>
            <a:ext cx="1087144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smtClean="0"/>
              <a:t>Act</a:t>
            </a:r>
            <a:r>
              <a:rPr lang="sk-SK" sz="2400" dirty="0" smtClean="0"/>
              <a:t> </a:t>
            </a:r>
            <a:r>
              <a:rPr lang="en-US" sz="2400" dirty="0" smtClean="0"/>
              <a:t>No</a:t>
            </a:r>
            <a:r>
              <a:rPr lang="en-US" sz="2400" dirty="0"/>
              <a:t>. 414/2012 on emissions allowance </a:t>
            </a:r>
            <a:r>
              <a:rPr lang="en-US" sz="2400" dirty="0" smtClean="0"/>
              <a:t>trading</a:t>
            </a:r>
            <a:endParaRPr lang="sk-SK" sz="2400" dirty="0" smtClean="0"/>
          </a:p>
          <a:p>
            <a:pPr marL="0" indent="0">
              <a:buNone/>
            </a:pPr>
            <a:r>
              <a:rPr lang="en-US" sz="2400" dirty="0"/>
              <a:t>Several </a:t>
            </a:r>
            <a:r>
              <a:rPr lang="en-AU" sz="2400" dirty="0" smtClean="0"/>
              <a:t>competent</a:t>
            </a:r>
            <a:r>
              <a:rPr lang="sk-SK" sz="2400" dirty="0" smtClean="0"/>
              <a:t> </a:t>
            </a:r>
            <a:r>
              <a:rPr lang="en-US" sz="2400" dirty="0" smtClean="0"/>
              <a:t>authorities</a:t>
            </a:r>
            <a:r>
              <a:rPr lang="sk-SK" sz="2400" dirty="0" smtClean="0"/>
              <a:t> (CA)</a:t>
            </a:r>
            <a:r>
              <a:rPr lang="en-US" sz="2400" dirty="0" smtClean="0"/>
              <a:t> </a:t>
            </a:r>
            <a:r>
              <a:rPr lang="en-US" sz="2400" dirty="0"/>
              <a:t>with separate </a:t>
            </a:r>
            <a:r>
              <a:rPr lang="en-US" sz="2400" dirty="0" smtClean="0"/>
              <a:t>responsibilities:</a:t>
            </a:r>
            <a:endParaRPr lang="en-US" sz="2400" dirty="0"/>
          </a:p>
          <a:p>
            <a:r>
              <a:rPr lang="en-US" sz="2400" dirty="0" smtClean="0"/>
              <a:t>Ministry </a:t>
            </a:r>
            <a:r>
              <a:rPr lang="en-US" sz="2400" dirty="0"/>
              <a:t>of Environment </a:t>
            </a:r>
            <a:r>
              <a:rPr lang="en-US" sz="2400" dirty="0" smtClean="0"/>
              <a:t>–</a:t>
            </a:r>
            <a:r>
              <a:rPr lang="sk-SK" sz="2400" dirty="0" smtClean="0"/>
              <a:t> </a:t>
            </a:r>
            <a:r>
              <a:rPr lang="en-AU" sz="2400" dirty="0"/>
              <a:t>competent</a:t>
            </a:r>
            <a:r>
              <a:rPr lang="sk-SK" sz="2400" dirty="0"/>
              <a:t> </a:t>
            </a:r>
            <a:r>
              <a:rPr lang="en-US" sz="2400" dirty="0"/>
              <a:t>authorities</a:t>
            </a:r>
            <a:r>
              <a:rPr lang="sk-SK" sz="2400" dirty="0"/>
              <a:t>  </a:t>
            </a:r>
            <a:r>
              <a:rPr lang="en-US" sz="2400" dirty="0" smtClean="0"/>
              <a:t>with </a:t>
            </a:r>
            <a:r>
              <a:rPr lang="en-US" sz="2400" dirty="0"/>
              <a:t>overall responsibility </a:t>
            </a:r>
            <a:endParaRPr lang="sk-SK" sz="2400" dirty="0" smtClean="0"/>
          </a:p>
          <a:p>
            <a:r>
              <a:rPr lang="en-US" sz="2400" dirty="0" smtClean="0"/>
              <a:t>Environmental District Offices</a:t>
            </a:r>
            <a:r>
              <a:rPr lang="sk-SK" sz="2400" dirty="0" smtClean="0"/>
              <a:t> - </a:t>
            </a:r>
            <a:r>
              <a:rPr lang="en-US" sz="2400" dirty="0" smtClean="0"/>
              <a:t>regional C</a:t>
            </a:r>
            <a:r>
              <a:rPr lang="sk-SK" sz="2400" dirty="0"/>
              <a:t>A</a:t>
            </a:r>
            <a:r>
              <a:rPr lang="en-US" sz="2400" dirty="0" smtClean="0"/>
              <a:t>s</a:t>
            </a:r>
            <a:r>
              <a:rPr lang="sk-SK" sz="2400" dirty="0" smtClean="0"/>
              <a:t> </a:t>
            </a:r>
            <a:r>
              <a:rPr lang="en-AU" sz="2400" dirty="0" smtClean="0"/>
              <a:t>with</a:t>
            </a:r>
            <a:r>
              <a:rPr lang="sk-SK" sz="2400" dirty="0"/>
              <a:t> </a:t>
            </a:r>
            <a:r>
              <a:rPr lang="en-US" sz="2400" dirty="0" smtClean="0"/>
              <a:t>EU </a:t>
            </a:r>
            <a:r>
              <a:rPr lang="en-US" sz="2400" dirty="0"/>
              <a:t>ETS specific responsibilities </a:t>
            </a:r>
            <a:endParaRPr lang="sk-SK" sz="2400" dirty="0"/>
          </a:p>
          <a:p>
            <a:pPr>
              <a:spcBef>
                <a:spcPts val="1200"/>
              </a:spcBef>
            </a:pPr>
            <a:endParaRPr lang="sk-SK" sz="2600" dirty="0"/>
          </a:p>
          <a:p>
            <a:endParaRPr lang="sk-SK" sz="2600" dirty="0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1E4B-B64B-466E-B09A-001EECC6161D}" type="datetime1">
              <a:rPr lang="sk-SK" smtClean="0"/>
              <a:t>16. 12. 2019</a:t>
            </a:fld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151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Content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Differences in some obligations for a country in the EU and outside of the EU</a:t>
            </a:r>
          </a:p>
          <a:p>
            <a:r>
              <a:rPr lang="en-US" dirty="0" smtClean="0"/>
              <a:t>The main  advantages of the EU membership </a:t>
            </a:r>
          </a:p>
          <a:p>
            <a:r>
              <a:rPr lang="en-US" dirty="0"/>
              <a:t>Past 20 years in Slovakia</a:t>
            </a:r>
            <a:endParaRPr lang="en-US" dirty="0" smtClean="0"/>
          </a:p>
          <a:p>
            <a:r>
              <a:rPr lang="en-US" dirty="0" smtClean="0"/>
              <a:t>Details on ETS in Slovakia</a:t>
            </a:r>
          </a:p>
          <a:p>
            <a:r>
              <a:rPr lang="en-US" dirty="0" smtClean="0"/>
              <a:t>Details on sectors outside of the ETS in Slovakia</a:t>
            </a:r>
          </a:p>
          <a:p>
            <a:r>
              <a:rPr lang="en-US" dirty="0"/>
              <a:t>Integrated National Energy and Climate Plan</a:t>
            </a:r>
            <a:endParaRPr lang="en-US" dirty="0" smtClean="0"/>
          </a:p>
          <a:p>
            <a:r>
              <a:rPr lang="en-US" dirty="0"/>
              <a:t>Low Carbon Development Strategy up to 2050</a:t>
            </a:r>
            <a:endParaRPr lang="en-US" dirty="0" smtClean="0"/>
          </a:p>
          <a:p>
            <a:r>
              <a:rPr lang="en-US" dirty="0"/>
              <a:t>Latest developments- EU level</a:t>
            </a:r>
            <a:endParaRPr lang="en-US" dirty="0" smtClean="0"/>
          </a:p>
          <a:p>
            <a:endParaRPr lang="en-US" dirty="0" smtClean="0"/>
          </a:p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221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Ministry </a:t>
            </a:r>
            <a:r>
              <a:rPr lang="en-US" dirty="0"/>
              <a:t>of Environment 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00099" y="1736725"/>
            <a:ext cx="11043969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 smtClean="0"/>
              <a:t>is </a:t>
            </a:r>
            <a:r>
              <a:rPr lang="en-GB" sz="2400" dirty="0"/>
              <a:t>the central government authority responsible for allowance trading</a:t>
            </a:r>
            <a:r>
              <a:rPr lang="en-GB" sz="2400" dirty="0" smtClean="0"/>
              <a:t>,</a:t>
            </a:r>
            <a:endParaRPr lang="sk-SK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 smtClean="0"/>
              <a:t>performs </a:t>
            </a:r>
            <a:r>
              <a:rPr lang="en-GB" sz="2400" dirty="0"/>
              <a:t>primary state supervision of emissions trading </a:t>
            </a:r>
            <a:r>
              <a:rPr lang="en-GB" sz="2400" dirty="0" smtClean="0"/>
              <a:t>matters, </a:t>
            </a:r>
            <a:endParaRPr lang="sk-SK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 smtClean="0"/>
              <a:t>prepares </a:t>
            </a:r>
            <a:r>
              <a:rPr lang="en-GB" sz="2400" dirty="0"/>
              <a:t>the list of </a:t>
            </a:r>
            <a:r>
              <a:rPr lang="en-GB" sz="2400" dirty="0" smtClean="0"/>
              <a:t>installations</a:t>
            </a:r>
            <a:r>
              <a:rPr lang="sk-SK" sz="2400" dirty="0" smtClean="0"/>
              <a:t> </a:t>
            </a:r>
            <a:r>
              <a:rPr lang="en-GB" sz="2400" dirty="0" smtClean="0"/>
              <a:t>and </a:t>
            </a:r>
            <a:r>
              <a:rPr lang="en-GB" sz="2400" dirty="0"/>
              <a:t>notifies it the </a:t>
            </a:r>
            <a:r>
              <a:rPr lang="en-GB" sz="2400" dirty="0" smtClean="0"/>
              <a:t>Commission,</a:t>
            </a:r>
            <a:endParaRPr lang="sk-SK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 smtClean="0"/>
              <a:t>appoints </a:t>
            </a:r>
            <a:r>
              <a:rPr lang="en-GB" sz="2400" dirty="0"/>
              <a:t>the National </a:t>
            </a:r>
            <a:r>
              <a:rPr lang="en-GB" sz="2400" dirty="0" smtClean="0"/>
              <a:t>Administrator</a:t>
            </a:r>
            <a:r>
              <a:rPr lang="sk-SK" sz="2400" dirty="0" smtClean="0"/>
              <a:t> (</a:t>
            </a:r>
            <a:r>
              <a:rPr lang="en-AU" sz="2400" dirty="0" smtClean="0"/>
              <a:t>responsible</a:t>
            </a:r>
            <a:r>
              <a:rPr lang="sk-SK" sz="2400" dirty="0" smtClean="0"/>
              <a:t> </a:t>
            </a:r>
            <a:r>
              <a:rPr lang="en-AU" sz="2400" dirty="0" smtClean="0"/>
              <a:t>for</a:t>
            </a:r>
            <a:r>
              <a:rPr lang="sk-SK" sz="2400" dirty="0" smtClean="0"/>
              <a:t> </a:t>
            </a:r>
            <a:r>
              <a:rPr lang="en-AU" sz="2400" dirty="0" smtClean="0"/>
              <a:t>national</a:t>
            </a:r>
            <a:r>
              <a:rPr lang="sk-SK" sz="2400" dirty="0" smtClean="0"/>
              <a:t> </a:t>
            </a:r>
            <a:r>
              <a:rPr lang="en-AU" sz="2400" dirty="0" smtClean="0"/>
              <a:t>account</a:t>
            </a:r>
            <a:r>
              <a:rPr lang="sk-SK" sz="2400" dirty="0" smtClean="0"/>
              <a:t> in </a:t>
            </a:r>
            <a:r>
              <a:rPr lang="en-AU" sz="2400" dirty="0" smtClean="0"/>
              <a:t>the</a:t>
            </a:r>
            <a:r>
              <a:rPr lang="sk-SK" sz="2400" dirty="0" smtClean="0"/>
              <a:t> </a:t>
            </a:r>
            <a:r>
              <a:rPr lang="en-AU" sz="2400" dirty="0" smtClean="0"/>
              <a:t>Registry</a:t>
            </a:r>
            <a:r>
              <a:rPr lang="sk-SK" sz="2400" dirty="0" smtClean="0"/>
              <a:t>)</a:t>
            </a:r>
            <a:r>
              <a:rPr lang="en-GB" sz="2400" dirty="0" smtClean="0"/>
              <a:t>,</a:t>
            </a:r>
            <a:endParaRPr lang="sk-SK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400" dirty="0" smtClean="0"/>
              <a:t>notifies</a:t>
            </a:r>
            <a:r>
              <a:rPr lang="sk-SK" sz="2400" dirty="0" smtClean="0"/>
              <a:t> </a:t>
            </a:r>
            <a:r>
              <a:rPr lang="en-GB" sz="2400" dirty="0" smtClean="0"/>
              <a:t>the</a:t>
            </a:r>
            <a:r>
              <a:rPr lang="sk-SK" sz="2400" dirty="0" smtClean="0"/>
              <a:t> </a:t>
            </a:r>
            <a:r>
              <a:rPr lang="en-GB" sz="2400" dirty="0" smtClean="0"/>
              <a:t>amount </a:t>
            </a:r>
            <a:r>
              <a:rPr lang="en-GB" sz="2400" dirty="0"/>
              <a:t>of free allocation for </a:t>
            </a:r>
            <a:r>
              <a:rPr lang="en-GB" sz="2400" dirty="0" smtClean="0"/>
              <a:t>operators</a:t>
            </a:r>
            <a:r>
              <a:rPr lang="sk-SK" sz="2400" dirty="0" smtClean="0"/>
              <a:t>,</a:t>
            </a:r>
            <a:endParaRPr lang="sk-SK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 smtClean="0"/>
              <a:t>submits </a:t>
            </a:r>
            <a:r>
              <a:rPr lang="en-GB" sz="2400" dirty="0"/>
              <a:t>reports to the </a:t>
            </a:r>
            <a:r>
              <a:rPr lang="en-GB" sz="2400" dirty="0" smtClean="0"/>
              <a:t>Commission</a:t>
            </a:r>
            <a:r>
              <a:rPr lang="sk-SK" sz="2400" dirty="0" smtClean="0"/>
              <a:t> </a:t>
            </a:r>
            <a:r>
              <a:rPr lang="en-GB" sz="2400" dirty="0" smtClean="0"/>
              <a:t>regarding </a:t>
            </a:r>
            <a:r>
              <a:rPr lang="en-GB" sz="2400" dirty="0"/>
              <a:t>emissions </a:t>
            </a:r>
            <a:r>
              <a:rPr lang="en-GB" sz="2400" dirty="0" smtClean="0"/>
              <a:t>trading</a:t>
            </a:r>
            <a:r>
              <a:rPr lang="sk-SK" sz="2400" dirty="0"/>
              <a:t> </a:t>
            </a:r>
            <a:r>
              <a:rPr lang="sk-SK" sz="2400" dirty="0" smtClean="0"/>
              <a:t>and </a:t>
            </a:r>
            <a:r>
              <a:rPr lang="en-GB" sz="2400" dirty="0" smtClean="0"/>
              <a:t>the </a:t>
            </a:r>
            <a:r>
              <a:rPr lang="en-GB" sz="2400" dirty="0"/>
              <a:t>use of auctioning </a:t>
            </a:r>
            <a:r>
              <a:rPr lang="en-GB" sz="2400" dirty="0" smtClean="0"/>
              <a:t>revenue</a:t>
            </a:r>
            <a:r>
              <a:rPr lang="sk-SK" sz="2400" dirty="0" smtClean="0"/>
              <a:t>s,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400" dirty="0" smtClean="0"/>
              <a:t>operates the emissions trading reporting system</a:t>
            </a:r>
            <a:r>
              <a:rPr lang="sk-SK" sz="2400" dirty="0" smtClean="0"/>
              <a:t>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400" dirty="0" smtClean="0"/>
              <a:t>aviation</a:t>
            </a:r>
            <a:r>
              <a:rPr lang="sk-SK" sz="2400" dirty="0" smtClean="0"/>
              <a:t>.  </a:t>
            </a:r>
            <a:endParaRPr lang="sk-SK" sz="2600" dirty="0"/>
          </a:p>
          <a:p>
            <a:endParaRPr lang="sk-SK" sz="2600" dirty="0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1E4B-B64B-466E-B09A-001EECC6161D}" type="datetime1">
              <a:rPr lang="sk-SK" smtClean="0"/>
              <a:t>16. 12. 2019</a:t>
            </a:fld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057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</a:t>
            </a:r>
            <a:r>
              <a:rPr lang="en-US" dirty="0"/>
              <a:t>District Offices</a:t>
            </a:r>
            <a:r>
              <a:rPr lang="sk-SK" dirty="0"/>
              <a:t> 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2860" y="1736725"/>
            <a:ext cx="11404121" cy="43513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A District Office is responsible for one district and has jurisdiction over installations that are</a:t>
            </a:r>
            <a:r>
              <a:rPr lang="sk-SK" sz="2400" dirty="0"/>
              <a:t> </a:t>
            </a:r>
            <a:r>
              <a:rPr lang="en-US" sz="2400" dirty="0"/>
              <a:t>established in their territory</a:t>
            </a:r>
          </a:p>
          <a:p>
            <a:pPr>
              <a:spcBef>
                <a:spcPts val="600"/>
              </a:spcBef>
            </a:pPr>
            <a:r>
              <a:rPr lang="en-AU" sz="2400" dirty="0" smtClean="0"/>
              <a:t>issue</a:t>
            </a:r>
            <a:r>
              <a:rPr lang="sk-SK" sz="2400" dirty="0" smtClean="0"/>
              <a:t> </a:t>
            </a:r>
            <a:r>
              <a:rPr lang="en-AU" sz="2400" dirty="0" smtClean="0"/>
              <a:t>permits</a:t>
            </a:r>
            <a:r>
              <a:rPr lang="sk-SK" sz="2400" dirty="0" smtClean="0"/>
              <a:t> </a:t>
            </a:r>
            <a:r>
              <a:rPr lang="en-US" sz="2400" dirty="0" smtClean="0"/>
              <a:t>to </a:t>
            </a:r>
            <a:r>
              <a:rPr lang="en-US" sz="2400" dirty="0"/>
              <a:t>emit greenhouse </a:t>
            </a:r>
            <a:r>
              <a:rPr lang="en-US" sz="2400" dirty="0" smtClean="0"/>
              <a:t>gases</a:t>
            </a:r>
            <a:r>
              <a:rPr lang="sk-SK" sz="2400" dirty="0" smtClean="0"/>
              <a:t>,</a:t>
            </a:r>
            <a:r>
              <a:rPr lang="en-US" sz="2400" dirty="0" smtClean="0"/>
              <a:t> </a:t>
            </a:r>
            <a:endParaRPr lang="sk-SK" sz="2400" dirty="0" smtClean="0"/>
          </a:p>
          <a:p>
            <a:pPr>
              <a:spcBef>
                <a:spcPts val="600"/>
              </a:spcBef>
            </a:pPr>
            <a:r>
              <a:rPr lang="en-AU" sz="2400" dirty="0" smtClean="0"/>
              <a:t>approve</a:t>
            </a:r>
            <a:r>
              <a:rPr lang="sk-SK" sz="2400" dirty="0" smtClean="0"/>
              <a:t> </a:t>
            </a:r>
            <a:r>
              <a:rPr lang="en-US" sz="2400" dirty="0" smtClean="0"/>
              <a:t>of </a:t>
            </a:r>
            <a:r>
              <a:rPr lang="en-AU" sz="2400" dirty="0" smtClean="0"/>
              <a:t>MPs</a:t>
            </a:r>
            <a:r>
              <a:rPr lang="sk-SK" sz="2400" dirty="0" smtClean="0"/>
              <a:t>,</a:t>
            </a:r>
            <a:endParaRPr lang="en-AU" sz="2400" dirty="0" smtClean="0"/>
          </a:p>
          <a:p>
            <a:pPr>
              <a:spcBef>
                <a:spcPts val="600"/>
              </a:spcBef>
            </a:pPr>
            <a:r>
              <a:rPr lang="en-AU" sz="2400" dirty="0" smtClean="0"/>
              <a:t>change</a:t>
            </a:r>
            <a:r>
              <a:rPr lang="sk-SK" sz="2400" dirty="0" smtClean="0"/>
              <a:t> </a:t>
            </a:r>
            <a:r>
              <a:rPr lang="en-US" sz="2400" dirty="0" smtClean="0"/>
              <a:t>in </a:t>
            </a:r>
            <a:r>
              <a:rPr lang="en-US" sz="2400" dirty="0"/>
              <a:t>permits and notification of changes of the </a:t>
            </a:r>
            <a:r>
              <a:rPr lang="en-US" sz="2400" dirty="0" smtClean="0"/>
              <a:t>MP</a:t>
            </a:r>
            <a:r>
              <a:rPr lang="sk-SK" sz="2400" dirty="0" smtClean="0"/>
              <a:t>s,</a:t>
            </a:r>
          </a:p>
          <a:p>
            <a:pPr>
              <a:spcBef>
                <a:spcPts val="600"/>
              </a:spcBef>
            </a:pPr>
            <a:r>
              <a:rPr lang="en-AU" sz="2400" dirty="0" smtClean="0"/>
              <a:t>notify</a:t>
            </a:r>
            <a:r>
              <a:rPr lang="sk-SK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Ministry of the issuing of permits, changes to permits and removal of an installation from the </a:t>
            </a:r>
            <a:r>
              <a:rPr lang="sk-SK" sz="2400" dirty="0" smtClean="0"/>
              <a:t>ETS,</a:t>
            </a:r>
          </a:p>
          <a:p>
            <a:pPr>
              <a:spcBef>
                <a:spcPts val="600"/>
              </a:spcBef>
            </a:pPr>
            <a:r>
              <a:rPr lang="en-AU" sz="2400" dirty="0" smtClean="0"/>
              <a:t>receive</a:t>
            </a:r>
            <a:r>
              <a:rPr lang="sk-SK" sz="2400" dirty="0" smtClean="0"/>
              <a:t> </a:t>
            </a:r>
            <a:r>
              <a:rPr lang="en-US" sz="2400" dirty="0" smtClean="0"/>
              <a:t>and review </a:t>
            </a:r>
            <a:r>
              <a:rPr lang="en-US" sz="2400" dirty="0"/>
              <a:t>AERs and </a:t>
            </a:r>
            <a:r>
              <a:rPr lang="en-US" sz="2400" dirty="0" smtClean="0"/>
              <a:t>VRs,</a:t>
            </a:r>
            <a:r>
              <a:rPr lang="sk-SK" sz="2400" dirty="0" smtClean="0"/>
              <a:t> </a:t>
            </a:r>
            <a:r>
              <a:rPr lang="en-US" sz="2400" dirty="0" smtClean="0"/>
              <a:t>confirm </a:t>
            </a:r>
            <a:r>
              <a:rPr lang="en-US" sz="2400" dirty="0"/>
              <a:t>the correctness of the data </a:t>
            </a:r>
            <a:r>
              <a:rPr lang="en-US" sz="2400" dirty="0" smtClean="0"/>
              <a:t>contained</a:t>
            </a:r>
            <a:r>
              <a:rPr lang="sk-SK" sz="2400" dirty="0" smtClean="0"/>
              <a:t>,</a:t>
            </a:r>
          </a:p>
          <a:p>
            <a:pPr>
              <a:spcBef>
                <a:spcPts val="600"/>
              </a:spcBef>
            </a:pPr>
            <a:r>
              <a:rPr lang="en-AU" sz="2400" dirty="0" smtClean="0"/>
              <a:t>carry</a:t>
            </a:r>
            <a:r>
              <a:rPr lang="sk-SK" sz="2400" dirty="0" smtClean="0"/>
              <a:t> </a:t>
            </a:r>
            <a:r>
              <a:rPr lang="en-AU" sz="2400" dirty="0" smtClean="0"/>
              <a:t>out</a:t>
            </a:r>
            <a:r>
              <a:rPr lang="sk-SK" sz="2400" dirty="0" smtClean="0"/>
              <a:t> </a:t>
            </a:r>
            <a:r>
              <a:rPr lang="en-AU" sz="2400" dirty="0" smtClean="0"/>
              <a:t>regional</a:t>
            </a:r>
            <a:r>
              <a:rPr lang="sk-SK" sz="2400" dirty="0" smtClean="0"/>
              <a:t> </a:t>
            </a:r>
            <a:r>
              <a:rPr lang="en-AU" sz="2400" dirty="0" smtClean="0"/>
              <a:t>supervision</a:t>
            </a:r>
            <a:r>
              <a:rPr lang="sk-SK" sz="2400" dirty="0" smtClean="0"/>
              <a:t> of </a:t>
            </a:r>
            <a:r>
              <a:rPr lang="en-AU" sz="2400" dirty="0" smtClean="0"/>
              <a:t>allowance</a:t>
            </a:r>
            <a:r>
              <a:rPr lang="sk-SK" sz="2400" dirty="0" smtClean="0"/>
              <a:t> </a:t>
            </a:r>
            <a:r>
              <a:rPr lang="en-AU" sz="2400" dirty="0" smtClean="0"/>
              <a:t>trading</a:t>
            </a:r>
            <a:r>
              <a:rPr lang="sk-SK" sz="2400" dirty="0" smtClean="0"/>
              <a:t> </a:t>
            </a:r>
            <a:r>
              <a:rPr lang="en-AU" sz="2400" dirty="0" smtClean="0"/>
              <a:t>within</a:t>
            </a:r>
            <a:r>
              <a:rPr lang="sk-SK" sz="2400" dirty="0" smtClean="0"/>
              <a:t> </a:t>
            </a:r>
            <a:r>
              <a:rPr lang="en-AU" sz="2400" dirty="0" smtClean="0"/>
              <a:t>the</a:t>
            </a:r>
            <a:r>
              <a:rPr lang="sk-SK" sz="2400" dirty="0" smtClean="0"/>
              <a:t> </a:t>
            </a:r>
            <a:r>
              <a:rPr lang="en-AU" sz="2400" dirty="0" smtClean="0"/>
              <a:t>district</a:t>
            </a:r>
            <a:r>
              <a:rPr lang="sk-SK" sz="2400" dirty="0" smtClean="0"/>
              <a:t>,</a:t>
            </a:r>
            <a:endParaRPr lang="en-AU" sz="2400" dirty="0" smtClean="0"/>
          </a:p>
          <a:p>
            <a:pPr>
              <a:spcBef>
                <a:spcPts val="600"/>
              </a:spcBef>
            </a:pPr>
            <a:r>
              <a:rPr lang="en-AU" sz="2400" dirty="0" smtClean="0"/>
              <a:t>impose</a:t>
            </a:r>
            <a:r>
              <a:rPr lang="sk-SK" sz="2400" dirty="0" smtClean="0"/>
              <a:t> </a:t>
            </a:r>
            <a:r>
              <a:rPr lang="en-US" sz="2400" dirty="0" smtClean="0"/>
              <a:t>fines for</a:t>
            </a:r>
            <a:r>
              <a:rPr lang="sk-SK" sz="2400" dirty="0" smtClean="0"/>
              <a:t> </a:t>
            </a:r>
            <a:r>
              <a:rPr lang="en-US" sz="2400" dirty="0" smtClean="0"/>
              <a:t>infringements</a:t>
            </a:r>
            <a:r>
              <a:rPr lang="sk-SK" sz="2400" dirty="0" smtClean="0"/>
              <a:t>,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ETS inspections</a:t>
            </a:r>
            <a:r>
              <a:rPr lang="sk-SK" sz="2400" dirty="0" smtClean="0"/>
              <a:t>.</a:t>
            </a:r>
            <a:endParaRPr lang="sk-SK" sz="2400" dirty="0"/>
          </a:p>
          <a:p>
            <a:endParaRPr lang="sk-SK" sz="2600" dirty="0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1E4B-B64B-466E-B09A-001EECC6161D}" type="datetime1">
              <a:rPr lang="sk-SK" smtClean="0"/>
              <a:t>16. 12. 2019</a:t>
            </a:fld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925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9EB3-4BBB-4E96-92EA-E2CF779E62A8}" type="slidenum">
              <a:rPr lang="sk-SK" smtClean="0"/>
              <a:pPr/>
              <a:t>22</a:t>
            </a:fld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2463311" y="1472447"/>
            <a:ext cx="36152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Ministry</a:t>
            </a:r>
            <a:r>
              <a:rPr lang="sk-SK" dirty="0" smtClean="0"/>
              <a:t> of </a:t>
            </a:r>
            <a:r>
              <a:rPr lang="en-GB" dirty="0" smtClean="0"/>
              <a:t>Environment</a:t>
            </a:r>
            <a:endParaRPr lang="en-GB" dirty="0"/>
          </a:p>
        </p:txBody>
      </p:sp>
      <p:sp>
        <p:nvSpPr>
          <p:cNvPr id="10" name="BlokTextu 9"/>
          <p:cNvSpPr txBox="1"/>
          <p:nvPr/>
        </p:nvSpPr>
        <p:spPr>
          <a:xfrm>
            <a:off x="2393363" y="2421486"/>
            <a:ext cx="171949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Environmental</a:t>
            </a:r>
            <a:r>
              <a:rPr lang="sk-SK" dirty="0" smtClean="0"/>
              <a:t> </a:t>
            </a:r>
            <a:r>
              <a:rPr lang="en-GB" dirty="0" smtClean="0"/>
              <a:t>District</a:t>
            </a:r>
            <a:r>
              <a:rPr lang="sk-SK" dirty="0" smtClean="0"/>
              <a:t> </a:t>
            </a:r>
          </a:p>
          <a:p>
            <a:pPr algn="ctr"/>
            <a:r>
              <a:rPr lang="en-GB" dirty="0" smtClean="0"/>
              <a:t>Offices</a:t>
            </a:r>
            <a:endParaRPr lang="en-GB" dirty="0"/>
          </a:p>
        </p:txBody>
      </p:sp>
      <p:sp>
        <p:nvSpPr>
          <p:cNvPr id="11" name="BlokTextu 10"/>
          <p:cNvSpPr txBox="1"/>
          <p:nvPr/>
        </p:nvSpPr>
        <p:spPr>
          <a:xfrm>
            <a:off x="4621260" y="2413294"/>
            <a:ext cx="1620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sk-SK" dirty="0" smtClean="0"/>
              <a:t>Slovak </a:t>
            </a:r>
            <a:r>
              <a:rPr lang="en-GB" dirty="0" smtClean="0"/>
              <a:t>Environmental</a:t>
            </a:r>
            <a:r>
              <a:rPr lang="sk-SK" dirty="0" smtClean="0"/>
              <a:t> </a:t>
            </a:r>
            <a:r>
              <a:rPr lang="en-GB" dirty="0" smtClean="0"/>
              <a:t>Inspectorate</a:t>
            </a:r>
            <a:endParaRPr lang="en-GB" dirty="0"/>
          </a:p>
        </p:txBody>
      </p:sp>
      <p:sp>
        <p:nvSpPr>
          <p:cNvPr id="12" name="BlokTextu 11"/>
          <p:cNvSpPr txBox="1"/>
          <p:nvPr/>
        </p:nvSpPr>
        <p:spPr>
          <a:xfrm>
            <a:off x="2491834" y="5583769"/>
            <a:ext cx="355445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Operators</a:t>
            </a:r>
            <a:endParaRPr lang="en-AU" dirty="0"/>
          </a:p>
        </p:txBody>
      </p:sp>
      <p:sp>
        <p:nvSpPr>
          <p:cNvPr id="14" name="BlokTextu 13"/>
          <p:cNvSpPr txBox="1"/>
          <p:nvPr/>
        </p:nvSpPr>
        <p:spPr>
          <a:xfrm>
            <a:off x="7865183" y="5597889"/>
            <a:ext cx="14400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Verifiers</a:t>
            </a:r>
            <a:endParaRPr lang="en-AU" dirty="0"/>
          </a:p>
        </p:txBody>
      </p:sp>
      <p:sp>
        <p:nvSpPr>
          <p:cNvPr id="15" name="BlokTextu 14"/>
          <p:cNvSpPr txBox="1"/>
          <p:nvPr/>
        </p:nvSpPr>
        <p:spPr>
          <a:xfrm>
            <a:off x="7865183" y="2169372"/>
            <a:ext cx="1440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Slovak National </a:t>
            </a:r>
            <a:r>
              <a:rPr lang="en-GB" dirty="0" smtClean="0"/>
              <a:t>Accreditation</a:t>
            </a:r>
            <a:r>
              <a:rPr lang="sk-SK" dirty="0" smtClean="0"/>
              <a:t> Service</a:t>
            </a:r>
            <a:endParaRPr lang="en-GB" dirty="0"/>
          </a:p>
        </p:txBody>
      </p:sp>
      <p:cxnSp>
        <p:nvCxnSpPr>
          <p:cNvPr id="21" name="Rovná spojovacia šípka 20"/>
          <p:cNvCxnSpPr/>
          <p:nvPr/>
        </p:nvCxnSpPr>
        <p:spPr>
          <a:xfrm flipH="1">
            <a:off x="6046288" y="5888569"/>
            <a:ext cx="1818899" cy="0"/>
          </a:xfrm>
          <a:prstGeom prst="straightConnector1">
            <a:avLst/>
          </a:prstGeom>
          <a:ln w="25400" cap="sq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/>
          <p:nvPr/>
        </p:nvCxnSpPr>
        <p:spPr>
          <a:xfrm>
            <a:off x="6078607" y="5736169"/>
            <a:ext cx="1786576" cy="0"/>
          </a:xfrm>
          <a:prstGeom prst="straightConnector1">
            <a:avLst/>
          </a:prstGeom>
          <a:ln w="25400" cap="sq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/>
          <p:nvPr/>
        </p:nvCxnSpPr>
        <p:spPr>
          <a:xfrm flipV="1">
            <a:off x="8040216" y="3366284"/>
            <a:ext cx="0" cy="2217486"/>
          </a:xfrm>
          <a:prstGeom prst="straightConnector1">
            <a:avLst/>
          </a:prstGeom>
          <a:ln w="25400" cap="sq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/>
          <p:nvPr/>
        </p:nvCxnSpPr>
        <p:spPr>
          <a:xfrm flipH="1">
            <a:off x="8616280" y="3380404"/>
            <a:ext cx="1604" cy="2217485"/>
          </a:xfrm>
          <a:prstGeom prst="straightConnector1">
            <a:avLst/>
          </a:prstGeom>
          <a:ln w="25400" cap="sq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 flipH="1">
            <a:off x="9264352" y="3380405"/>
            <a:ext cx="1604" cy="2217485"/>
          </a:xfrm>
          <a:prstGeom prst="straightConnector1">
            <a:avLst/>
          </a:prstGeom>
          <a:ln w="25400" cap="sq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ovná spojovacia šípka 36"/>
          <p:cNvCxnSpPr/>
          <p:nvPr/>
        </p:nvCxnSpPr>
        <p:spPr>
          <a:xfrm>
            <a:off x="2902520" y="1834694"/>
            <a:ext cx="7895" cy="567639"/>
          </a:xfrm>
          <a:prstGeom prst="straightConnector1">
            <a:avLst/>
          </a:prstGeom>
          <a:ln w="25400" cap="sq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Rovná spojovacia šípka 42"/>
          <p:cNvCxnSpPr/>
          <p:nvPr/>
        </p:nvCxnSpPr>
        <p:spPr>
          <a:xfrm flipH="1">
            <a:off x="5375920" y="3352165"/>
            <a:ext cx="1604" cy="2217485"/>
          </a:xfrm>
          <a:prstGeom prst="straightConnector1">
            <a:avLst/>
          </a:prstGeom>
          <a:ln w="25400" cap="sq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Rovná spojovacia šípka 54"/>
          <p:cNvCxnSpPr/>
          <p:nvPr/>
        </p:nvCxnSpPr>
        <p:spPr>
          <a:xfrm>
            <a:off x="5375920" y="1841779"/>
            <a:ext cx="0" cy="571515"/>
          </a:xfrm>
          <a:prstGeom prst="straightConnector1">
            <a:avLst/>
          </a:prstGeom>
          <a:ln w="25400" cap="sq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Obdĺžnik 62"/>
          <p:cNvSpPr/>
          <p:nvPr/>
        </p:nvSpPr>
        <p:spPr>
          <a:xfrm>
            <a:off x="2279576" y="1074050"/>
            <a:ext cx="4392488" cy="2570974"/>
          </a:xfrm>
          <a:prstGeom prst="rect">
            <a:avLst/>
          </a:prstGeom>
          <a:noFill/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BlokTextu 63"/>
          <p:cNvSpPr txBox="1"/>
          <p:nvPr/>
        </p:nvSpPr>
        <p:spPr>
          <a:xfrm>
            <a:off x="2274098" y="1085761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Competent Authorities</a:t>
            </a:r>
            <a:endParaRPr lang="en-GB" dirty="0"/>
          </a:p>
        </p:txBody>
      </p:sp>
      <p:sp>
        <p:nvSpPr>
          <p:cNvPr id="68" name="BlokTextu 67"/>
          <p:cNvSpPr txBox="1"/>
          <p:nvPr/>
        </p:nvSpPr>
        <p:spPr>
          <a:xfrm>
            <a:off x="2885481" y="3973193"/>
            <a:ext cx="400110" cy="10015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400" dirty="0" smtClean="0"/>
              <a:t>Permit</a:t>
            </a:r>
            <a:r>
              <a:rPr lang="sk-SK" sz="1400" dirty="0" smtClean="0"/>
              <a:t>, </a:t>
            </a:r>
            <a:r>
              <a:rPr lang="sk-SK" sz="1400" dirty="0"/>
              <a:t>MP</a:t>
            </a:r>
            <a:endParaRPr lang="en-GB" sz="1400" dirty="0"/>
          </a:p>
        </p:txBody>
      </p:sp>
      <p:sp>
        <p:nvSpPr>
          <p:cNvPr id="69" name="BlokTextu 68"/>
          <p:cNvSpPr txBox="1"/>
          <p:nvPr/>
        </p:nvSpPr>
        <p:spPr>
          <a:xfrm>
            <a:off x="5005173" y="3824391"/>
            <a:ext cx="400110" cy="16016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k-SK" sz="1400" dirty="0" smtClean="0"/>
              <a:t>General </a:t>
            </a:r>
            <a:r>
              <a:rPr lang="en-AU" sz="1400" dirty="0" smtClean="0"/>
              <a:t>inspections</a:t>
            </a:r>
            <a:endParaRPr lang="en-AU" sz="1400" dirty="0"/>
          </a:p>
        </p:txBody>
      </p:sp>
      <p:sp>
        <p:nvSpPr>
          <p:cNvPr id="71" name="BlokTextu 70"/>
          <p:cNvSpPr txBox="1"/>
          <p:nvPr/>
        </p:nvSpPr>
        <p:spPr>
          <a:xfrm>
            <a:off x="3472161" y="4024944"/>
            <a:ext cx="400110" cy="8158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k-SK" sz="1400" dirty="0"/>
              <a:t>AER + VR</a:t>
            </a:r>
            <a:endParaRPr lang="en-GB" sz="1400" dirty="0"/>
          </a:p>
        </p:txBody>
      </p:sp>
      <p:sp>
        <p:nvSpPr>
          <p:cNvPr id="73" name="BlokTextu 72"/>
          <p:cNvSpPr txBox="1"/>
          <p:nvPr/>
        </p:nvSpPr>
        <p:spPr>
          <a:xfrm rot="5400000">
            <a:off x="6755681" y="5691887"/>
            <a:ext cx="400110" cy="8158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k-SK" sz="1400" dirty="0"/>
              <a:t>AER + VR</a:t>
            </a:r>
            <a:endParaRPr lang="en-GB" sz="1400" dirty="0"/>
          </a:p>
        </p:txBody>
      </p:sp>
      <p:sp>
        <p:nvSpPr>
          <p:cNvPr id="74" name="BlokTextu 73"/>
          <p:cNvSpPr txBox="1"/>
          <p:nvPr/>
        </p:nvSpPr>
        <p:spPr>
          <a:xfrm rot="5400000">
            <a:off x="6755681" y="5128173"/>
            <a:ext cx="400110" cy="8158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k-SK" sz="1400" dirty="0"/>
              <a:t>AER</a:t>
            </a:r>
            <a:endParaRPr lang="en-GB" sz="1400" dirty="0"/>
          </a:p>
        </p:txBody>
      </p:sp>
      <p:sp>
        <p:nvSpPr>
          <p:cNvPr id="75" name="BlokTextu 74"/>
          <p:cNvSpPr txBox="1"/>
          <p:nvPr/>
        </p:nvSpPr>
        <p:spPr>
          <a:xfrm>
            <a:off x="8840311" y="3926461"/>
            <a:ext cx="400110" cy="9565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 smtClean="0"/>
              <a:t>Inspections</a:t>
            </a:r>
            <a:endParaRPr lang="en-GB" sz="1400" dirty="0"/>
          </a:p>
        </p:txBody>
      </p:sp>
      <p:sp>
        <p:nvSpPr>
          <p:cNvPr id="76" name="BlokTextu 75"/>
          <p:cNvSpPr txBox="1"/>
          <p:nvPr/>
        </p:nvSpPr>
        <p:spPr>
          <a:xfrm>
            <a:off x="8217774" y="3784276"/>
            <a:ext cx="400110" cy="10986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400" dirty="0" smtClean="0"/>
              <a:t>Accreditation</a:t>
            </a:r>
            <a:endParaRPr lang="en-AU" sz="1400" dirty="0"/>
          </a:p>
        </p:txBody>
      </p:sp>
      <p:sp>
        <p:nvSpPr>
          <p:cNvPr id="77" name="BlokTextu 76"/>
          <p:cNvSpPr txBox="1"/>
          <p:nvPr/>
        </p:nvSpPr>
        <p:spPr>
          <a:xfrm>
            <a:off x="7640106" y="3784275"/>
            <a:ext cx="400110" cy="10397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400" dirty="0" smtClean="0"/>
              <a:t>Application</a:t>
            </a:r>
            <a:endParaRPr lang="en-AU" sz="1400" dirty="0"/>
          </a:p>
        </p:txBody>
      </p:sp>
      <p:sp>
        <p:nvSpPr>
          <p:cNvPr id="79" name="BlokTextu 78"/>
          <p:cNvSpPr txBox="1"/>
          <p:nvPr/>
        </p:nvSpPr>
        <p:spPr>
          <a:xfrm>
            <a:off x="2416700" y="6454988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MP = </a:t>
            </a:r>
            <a:r>
              <a:rPr lang="sk-SK" sz="1400" dirty="0" smtClean="0"/>
              <a:t>monitoring </a:t>
            </a:r>
            <a:r>
              <a:rPr lang="sk-SK" sz="1400" dirty="0" err="1" smtClean="0"/>
              <a:t>plans</a:t>
            </a:r>
            <a:r>
              <a:rPr lang="sk-SK" sz="1400" dirty="0" smtClean="0"/>
              <a:t>, </a:t>
            </a:r>
            <a:r>
              <a:rPr lang="sk-SK" sz="1400" dirty="0"/>
              <a:t>AER = </a:t>
            </a:r>
            <a:r>
              <a:rPr lang="sk-SK" sz="1400" dirty="0" err="1" smtClean="0"/>
              <a:t>annual</a:t>
            </a:r>
            <a:r>
              <a:rPr lang="sk-SK" sz="1400" dirty="0" smtClean="0"/>
              <a:t> </a:t>
            </a:r>
            <a:r>
              <a:rPr lang="sk-SK" sz="1400" dirty="0" err="1" smtClean="0"/>
              <a:t>emission</a:t>
            </a:r>
            <a:r>
              <a:rPr lang="sk-SK" sz="1400" dirty="0" smtClean="0"/>
              <a:t> </a:t>
            </a:r>
            <a:r>
              <a:rPr lang="sk-SK" sz="1400" dirty="0" err="1" smtClean="0"/>
              <a:t>reports</a:t>
            </a:r>
            <a:r>
              <a:rPr lang="sk-SK" sz="1400" dirty="0" smtClean="0"/>
              <a:t>, </a:t>
            </a:r>
            <a:r>
              <a:rPr lang="sk-SK" sz="1400" dirty="0"/>
              <a:t>VR = </a:t>
            </a:r>
            <a:r>
              <a:rPr lang="sk-SK" sz="1400" dirty="0" err="1" smtClean="0"/>
              <a:t>verification</a:t>
            </a:r>
            <a:r>
              <a:rPr lang="sk-SK" sz="1400" dirty="0" smtClean="0"/>
              <a:t> </a:t>
            </a:r>
            <a:r>
              <a:rPr lang="sk-SK" sz="1400" dirty="0" err="1" smtClean="0"/>
              <a:t>reports</a:t>
            </a:r>
            <a:endParaRPr lang="en-GB" sz="1400" dirty="0"/>
          </a:p>
        </p:txBody>
      </p:sp>
      <p:sp>
        <p:nvSpPr>
          <p:cNvPr id="38" name="Nadpis 1"/>
          <p:cNvSpPr txBox="1">
            <a:spLocks/>
          </p:cNvSpPr>
          <p:nvPr/>
        </p:nvSpPr>
        <p:spPr>
          <a:xfrm>
            <a:off x="838200" y="365126"/>
            <a:ext cx="10515600" cy="5565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Organisational</a:t>
            </a:r>
            <a:r>
              <a:rPr lang="sk-SK" sz="2800" dirty="0" smtClean="0"/>
              <a:t> </a:t>
            </a:r>
            <a:r>
              <a:rPr lang="en-GB" sz="2800" dirty="0" smtClean="0"/>
              <a:t>chart</a:t>
            </a:r>
            <a:r>
              <a:rPr lang="sk-SK" sz="2800" dirty="0" smtClean="0"/>
              <a:t> of EU </a:t>
            </a:r>
            <a:r>
              <a:rPr lang="sk-SK" sz="2800" dirty="0"/>
              <a:t>ETS </a:t>
            </a:r>
            <a:r>
              <a:rPr lang="en-GB" sz="2800" dirty="0" smtClean="0"/>
              <a:t>implementation</a:t>
            </a:r>
            <a:r>
              <a:rPr lang="sk-SK" sz="2800" dirty="0" smtClean="0"/>
              <a:t> </a:t>
            </a:r>
            <a:r>
              <a:rPr lang="en-GB" sz="2800" dirty="0"/>
              <a:t>in Slovakia</a:t>
            </a:r>
          </a:p>
        </p:txBody>
      </p:sp>
      <p:sp>
        <p:nvSpPr>
          <p:cNvPr id="47" name="BlokTextu 46"/>
          <p:cNvSpPr txBox="1"/>
          <p:nvPr/>
        </p:nvSpPr>
        <p:spPr>
          <a:xfrm>
            <a:off x="4511380" y="3926461"/>
            <a:ext cx="400110" cy="10224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400" dirty="0" smtClean="0"/>
              <a:t>Aviation</a:t>
            </a:r>
            <a:endParaRPr lang="en-AU" sz="1400" dirty="0"/>
          </a:p>
        </p:txBody>
      </p:sp>
      <p:cxnSp>
        <p:nvCxnSpPr>
          <p:cNvPr id="30" name="Rovná spojovacia šípka 29"/>
          <p:cNvCxnSpPr/>
          <p:nvPr/>
        </p:nvCxnSpPr>
        <p:spPr>
          <a:xfrm>
            <a:off x="4494617" y="1841779"/>
            <a:ext cx="24280" cy="3762151"/>
          </a:xfrm>
          <a:prstGeom prst="straightConnector1">
            <a:avLst/>
          </a:prstGeom>
          <a:ln w="25400" cap="rnd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Rovná spojovacia šípka 51"/>
          <p:cNvCxnSpPr/>
          <p:nvPr/>
        </p:nvCxnSpPr>
        <p:spPr>
          <a:xfrm flipH="1">
            <a:off x="3797356" y="3352165"/>
            <a:ext cx="20722" cy="2247825"/>
          </a:xfrm>
          <a:prstGeom prst="straightConnector1">
            <a:avLst/>
          </a:prstGeom>
          <a:ln w="25400" cap="rnd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Rovná spojovacia šípka 56"/>
          <p:cNvCxnSpPr/>
          <p:nvPr/>
        </p:nvCxnSpPr>
        <p:spPr>
          <a:xfrm flipH="1">
            <a:off x="3229188" y="3350064"/>
            <a:ext cx="20722" cy="2247825"/>
          </a:xfrm>
          <a:prstGeom prst="straightConnector1">
            <a:avLst/>
          </a:prstGeom>
          <a:ln w="25400" cap="rnd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Rovná spojovacia šípka 32"/>
          <p:cNvCxnSpPr/>
          <p:nvPr/>
        </p:nvCxnSpPr>
        <p:spPr>
          <a:xfrm>
            <a:off x="4275143" y="1850540"/>
            <a:ext cx="24280" cy="3762151"/>
          </a:xfrm>
          <a:prstGeom prst="straightConnector1">
            <a:avLst/>
          </a:prstGeom>
          <a:ln w="25400" cap="rnd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BlokTextu 33"/>
          <p:cNvSpPr txBox="1"/>
          <p:nvPr/>
        </p:nvSpPr>
        <p:spPr>
          <a:xfrm>
            <a:off x="3922266" y="3775941"/>
            <a:ext cx="400110" cy="13826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400" dirty="0" smtClean="0"/>
              <a:t>Free</a:t>
            </a:r>
            <a:r>
              <a:rPr lang="sk-SK" sz="1400" dirty="0" smtClean="0"/>
              <a:t> </a:t>
            </a:r>
            <a:r>
              <a:rPr lang="en-AU" sz="1400" dirty="0" smtClean="0"/>
              <a:t>allocation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39607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6612210" y="405036"/>
            <a:ext cx="3694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National allocation table</a:t>
            </a:r>
            <a:r>
              <a:rPr lang="sk-SK" dirty="0"/>
              <a:t> 2013 - 2020</a:t>
            </a:r>
            <a:r>
              <a:rPr lang="en-GB" dirty="0"/>
              <a:t> </a:t>
            </a:r>
          </a:p>
        </p:txBody>
      </p:sp>
      <p:sp>
        <p:nvSpPr>
          <p:cNvPr id="9" name="Obdĺžnik 8"/>
          <p:cNvSpPr/>
          <p:nvPr/>
        </p:nvSpPr>
        <p:spPr>
          <a:xfrm>
            <a:off x="1919536" y="404664"/>
            <a:ext cx="3753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Number</a:t>
            </a:r>
            <a:r>
              <a:rPr lang="sk-SK" dirty="0"/>
              <a:t> </a:t>
            </a:r>
            <a:r>
              <a:rPr lang="en-GB" dirty="0"/>
              <a:t>of</a:t>
            </a:r>
            <a:r>
              <a:rPr lang="sk-SK" dirty="0"/>
              <a:t> </a:t>
            </a:r>
            <a:r>
              <a:rPr lang="en-GB" dirty="0"/>
              <a:t>installations</a:t>
            </a:r>
            <a:r>
              <a:rPr lang="sk-SK" dirty="0"/>
              <a:t> in </a:t>
            </a:r>
            <a:r>
              <a:rPr lang="sk-SK" dirty="0" smtClean="0"/>
              <a:t>2018 = 115</a:t>
            </a:r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888570"/>
              </p:ext>
            </p:extLst>
          </p:nvPr>
        </p:nvGraphicFramePr>
        <p:xfrm>
          <a:off x="6744072" y="910655"/>
          <a:ext cx="4194222" cy="31011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8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68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Allocated emissions</a:t>
                      </a:r>
                      <a:endParaRPr lang="sk-SK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Verified emissions</a:t>
                      </a:r>
                      <a:endParaRPr lang="sk-SK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85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2013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16 466 336</a:t>
                      </a:r>
                      <a:endParaRPr lang="sk-SK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21 831 827</a:t>
                      </a:r>
                      <a:endParaRPr lang="sk-SK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885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2014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15 820619</a:t>
                      </a:r>
                      <a:endParaRPr lang="sk-SK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20 918 069</a:t>
                      </a:r>
                      <a:endParaRPr lang="sk-SK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885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2015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15 029 434</a:t>
                      </a:r>
                      <a:endParaRPr lang="sk-SK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21 18</a:t>
                      </a:r>
                      <a:r>
                        <a:rPr lang="sk-SK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1 216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608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2016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14 526</a:t>
                      </a:r>
                      <a:r>
                        <a:rPr lang="sk-SK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743</a:t>
                      </a:r>
                      <a:endParaRPr lang="sk-SK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21 264 045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608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2017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sk-SK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849 714</a:t>
                      </a:r>
                      <a:endParaRPr lang="sk-SK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22 063 225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608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2018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13 658 304</a:t>
                      </a:r>
                      <a:endParaRPr lang="sk-SK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22 193 396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608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2019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13 251</a:t>
                      </a:r>
                      <a:r>
                        <a:rPr lang="sk-SK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549</a:t>
                      </a:r>
                      <a:endParaRPr lang="sk-SK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noProof="0" dirty="0" smtClean="0"/>
                        <a:t>March</a:t>
                      </a:r>
                      <a:r>
                        <a:rPr lang="sk-SK" sz="1400" dirty="0" smtClean="0"/>
                        <a:t> 2020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608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2020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0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January</a:t>
                      </a:r>
                      <a:r>
                        <a:rPr lang="sk-SK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2021</a:t>
                      </a:r>
                      <a:endParaRPr lang="sk-SK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noProof="0" dirty="0" smtClean="0"/>
                        <a:t>March</a:t>
                      </a:r>
                      <a:r>
                        <a:rPr lang="sk-SK" sz="1400" dirty="0" smtClean="0"/>
                        <a:t> 2021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dĺžnik 9"/>
          <p:cNvSpPr/>
          <p:nvPr/>
        </p:nvSpPr>
        <p:spPr>
          <a:xfrm>
            <a:off x="1420611" y="4411234"/>
            <a:ext cx="86883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100 % </a:t>
            </a:r>
            <a:r>
              <a:rPr lang="en-GB" dirty="0"/>
              <a:t>auction revenue is an income of the Environmental </a:t>
            </a:r>
            <a:r>
              <a:rPr lang="en-GB" dirty="0" smtClean="0"/>
              <a:t>Fund- but not everything used for CC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Increasing the energy efficiency of existing public buildings, including thermal </a:t>
            </a:r>
            <a:r>
              <a:rPr lang="en-US" dirty="0" smtClean="0"/>
              <a:t>insulation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Compensation</a:t>
            </a:r>
            <a:r>
              <a:rPr lang="sk-SK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indirect emission </a:t>
            </a:r>
            <a:r>
              <a:rPr lang="en-US" dirty="0" smtClean="0"/>
              <a:t>costs</a:t>
            </a:r>
            <a:r>
              <a:rPr lang="sk-SK" dirty="0" smtClean="0"/>
              <a:t> (</a:t>
            </a:r>
            <a:r>
              <a:rPr lang="en-US" dirty="0" smtClean="0"/>
              <a:t>passed </a:t>
            </a:r>
            <a:r>
              <a:rPr lang="en-US" dirty="0"/>
              <a:t>on in electricity </a:t>
            </a:r>
            <a:r>
              <a:rPr lang="en-US" dirty="0" smtClean="0"/>
              <a:t>prices</a:t>
            </a:r>
            <a:r>
              <a:rPr lang="sk-SK" dirty="0" smtClean="0"/>
              <a:t>)</a:t>
            </a:r>
          </a:p>
          <a:p>
            <a:endParaRPr lang="en-GB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A4644-A446-4BE9-9AD7-CEC91A13B1BD}" type="datetime1">
              <a:rPr lang="sk-SK" smtClean="0"/>
              <a:t>16. 12. 2019</a:t>
            </a:fld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D01-9A4C-4B58-A14E-D2DB70C7925F}" type="slidenum">
              <a:rPr lang="sk-SK" smtClean="0"/>
              <a:t>23</a:t>
            </a:fld>
            <a:endParaRPr lang="sk-SK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/>
          <a:srcRect l="24167" t="46420" r="61708" b="29135"/>
          <a:stretch/>
        </p:blipFill>
        <p:spPr>
          <a:xfrm>
            <a:off x="1357482" y="1093154"/>
            <a:ext cx="43053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44637"/>
          </a:xfrm>
        </p:spPr>
        <p:txBody>
          <a:bodyPr>
            <a:normAutofit fontScale="90000"/>
          </a:bodyPr>
          <a:lstStyle/>
          <a:p>
            <a:r>
              <a:rPr lang="sk-SK" dirty="0" err="1"/>
              <a:t>Non</a:t>
            </a:r>
            <a:r>
              <a:rPr lang="sk-SK" dirty="0"/>
              <a:t>- ETS  </a:t>
            </a:r>
            <a:r>
              <a:rPr lang="en-US" dirty="0" smtClean="0"/>
              <a:t>sectors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8000" y="2667000"/>
            <a:ext cx="11112500" cy="32131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Up to 2020 – </a:t>
            </a:r>
            <a:r>
              <a:rPr lang="sk-SK" sz="4400" b="1" dirty="0" err="1"/>
              <a:t>Effort</a:t>
            </a:r>
            <a:r>
              <a:rPr lang="sk-SK" sz="4400" b="1" dirty="0"/>
              <a:t> </a:t>
            </a:r>
            <a:r>
              <a:rPr lang="sk-SK" sz="4400" b="1" dirty="0" err="1"/>
              <a:t>Sharing</a:t>
            </a:r>
            <a:r>
              <a:rPr lang="sk-SK" sz="4400" b="1" dirty="0"/>
              <a:t> </a:t>
            </a:r>
            <a:r>
              <a:rPr lang="sk-SK" sz="4400" b="1" dirty="0" err="1" smtClean="0"/>
              <a:t>Decision</a:t>
            </a:r>
            <a:r>
              <a:rPr lang="en-US" sz="4400" b="1" dirty="0" smtClean="0"/>
              <a:t> (</a:t>
            </a:r>
            <a:r>
              <a:rPr lang="en-US" sz="4400" dirty="0" smtClean="0"/>
              <a:t>ESD)</a:t>
            </a:r>
          </a:p>
          <a:p>
            <a:endParaRPr lang="en-US" sz="4400" dirty="0" smtClean="0"/>
          </a:p>
          <a:p>
            <a:r>
              <a:rPr lang="en-US" sz="4400" dirty="0" smtClean="0"/>
              <a:t>From 2021 </a:t>
            </a:r>
            <a:r>
              <a:rPr lang="sk-SK" sz="4400" b="1" dirty="0" err="1"/>
              <a:t>Effort</a:t>
            </a:r>
            <a:r>
              <a:rPr lang="sk-SK" sz="4400" b="1" dirty="0"/>
              <a:t> </a:t>
            </a:r>
            <a:r>
              <a:rPr lang="sk-SK" sz="4400" b="1" dirty="0" err="1"/>
              <a:t>Sharing</a:t>
            </a:r>
            <a:r>
              <a:rPr lang="sk-SK" sz="4400" b="1" dirty="0"/>
              <a:t> </a:t>
            </a:r>
            <a:r>
              <a:rPr lang="en-US" sz="4400" b="1" dirty="0" smtClean="0"/>
              <a:t>Regulation </a:t>
            </a:r>
            <a:r>
              <a:rPr lang="en-US" sz="4400" b="1" dirty="0"/>
              <a:t>(</a:t>
            </a:r>
            <a:r>
              <a:rPr lang="en-US" sz="4400" dirty="0" smtClean="0"/>
              <a:t>ESR)</a:t>
            </a:r>
            <a:endParaRPr lang="en-US" sz="4400" dirty="0"/>
          </a:p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9EF2-F5D2-4B8E-BF19-14BB6060FCB3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96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textu 8"/>
          <p:cNvSpPr txBox="1">
            <a:spLocks/>
          </p:cNvSpPr>
          <p:nvPr/>
        </p:nvSpPr>
        <p:spPr>
          <a:xfrm rot="5400000">
            <a:off x="5760215" y="-3291999"/>
            <a:ext cx="599562" cy="8424936"/>
          </a:xfrm>
          <a:prstGeom prst="rect">
            <a:avLst/>
          </a:prstGeom>
        </p:spPr>
        <p:txBody>
          <a:bodyPr vert="vert270"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E</a:t>
            </a:r>
            <a:r>
              <a:rPr lang="sk-SK" sz="2400" b="1" dirty="0">
                <a:solidFill>
                  <a:schemeClr val="tx1"/>
                </a:solidFill>
              </a:rPr>
              <a:t>SD – </a:t>
            </a:r>
            <a:r>
              <a:rPr lang="sk-SK" sz="2400" b="1" dirty="0" err="1">
                <a:solidFill>
                  <a:schemeClr val="tx1"/>
                </a:solidFill>
              </a:rPr>
              <a:t>Effort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Sharing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Decision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obsahu 2"/>
          <p:cNvSpPr>
            <a:spLocks noGrp="1"/>
          </p:cNvSpPr>
          <p:nvPr>
            <p:ph sz="half" idx="4294967295"/>
          </p:nvPr>
        </p:nvSpPr>
        <p:spPr>
          <a:xfrm>
            <a:off x="455785" y="1320800"/>
            <a:ext cx="10656715" cy="1320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Sectors outside the EU ETS (households, small energy and industry, transport, waste and agriculture) </a:t>
            </a:r>
          </a:p>
          <a:p>
            <a:pPr marL="0" indent="0">
              <a:buNone/>
            </a:pPr>
            <a:r>
              <a:rPr lang="en-GB" b="1" dirty="0" smtClean="0"/>
              <a:t>National </a:t>
            </a:r>
            <a:r>
              <a:rPr lang="en-GB" dirty="0"/>
              <a:t>Non-ETS </a:t>
            </a:r>
            <a:r>
              <a:rPr lang="sk-SK" dirty="0" err="1"/>
              <a:t>target</a:t>
            </a:r>
            <a:r>
              <a:rPr lang="en-GB" dirty="0"/>
              <a:t>: </a:t>
            </a:r>
            <a:r>
              <a:rPr lang="en-GB" dirty="0" smtClean="0"/>
              <a:t> </a:t>
            </a:r>
            <a:r>
              <a:rPr lang="en-GB" b="1" i="1" dirty="0" smtClean="0"/>
              <a:t>+</a:t>
            </a:r>
            <a:r>
              <a:rPr lang="en-GB" b="1" i="1" dirty="0"/>
              <a:t>13 % (comp. 2005</a:t>
            </a:r>
            <a:r>
              <a:rPr lang="en-GB" b="1" i="1" dirty="0" smtClean="0"/>
              <a:t>)</a:t>
            </a:r>
          </a:p>
          <a:p>
            <a:endParaRPr lang="en-GB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3305-3C3F-41DC-A3EA-A187349E17B4}" type="datetime1">
              <a:rPr lang="sk-SK" smtClean="0"/>
              <a:t>16. 12. 2019</a:t>
            </a:fld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D01-9A4C-4B58-A14E-D2DB70C7925F}" type="slidenum">
              <a:rPr lang="sk-SK" smtClean="0"/>
              <a:t>25</a:t>
            </a:fld>
            <a:endParaRPr lang="sk-SK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85" y="2908301"/>
            <a:ext cx="11352437" cy="388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5802-D326-4AA6-9136-78AFC977748A}" type="datetime1">
              <a:rPr lang="sk-SK" smtClean="0"/>
              <a:t>16. 12. 2019</a:t>
            </a:fld>
            <a:endParaRPr lang="sk-SK"/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D01-9A4C-4B58-A14E-D2DB70C7925F}" type="slidenum">
              <a:rPr lang="sk-SK" smtClean="0"/>
              <a:t>26</a:t>
            </a:fld>
            <a:endParaRPr lang="sk-SK"/>
          </a:p>
        </p:txBody>
      </p:sp>
      <p:sp>
        <p:nvSpPr>
          <p:cNvPr id="6" name="Zástupný symbol obsahu 2"/>
          <p:cNvSpPr>
            <a:spLocks noGrp="1"/>
          </p:cNvSpPr>
          <p:nvPr>
            <p:ph idx="4294967295"/>
          </p:nvPr>
        </p:nvSpPr>
        <p:spPr>
          <a:xfrm>
            <a:off x="784863" y="1431940"/>
            <a:ext cx="10187937" cy="466135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02920" indent="-457200"/>
            <a:r>
              <a:rPr lang="en-US" dirty="0"/>
              <a:t>-30% EU target (compared to 2005</a:t>
            </a:r>
            <a:r>
              <a:rPr lang="en-US" dirty="0" smtClean="0"/>
              <a:t>), sectors </a:t>
            </a:r>
            <a:r>
              <a:rPr lang="en-US" dirty="0"/>
              <a:t>outside the EU ETS (households, small energy and industry, transport, waste and agriculture) </a:t>
            </a:r>
            <a:endParaRPr lang="sk-SK" dirty="0" smtClean="0"/>
          </a:p>
          <a:p>
            <a:pPr marL="502920" indent="-457200"/>
            <a:r>
              <a:rPr lang="en-US" dirty="0" smtClean="0"/>
              <a:t>Target </a:t>
            </a:r>
            <a:r>
              <a:rPr lang="en-US" dirty="0"/>
              <a:t>change from + 13% by 2020 to -12% by 2030 (compared to 2005</a:t>
            </a:r>
            <a:r>
              <a:rPr lang="en-US" dirty="0" smtClean="0"/>
              <a:t>)</a:t>
            </a:r>
            <a:r>
              <a:rPr lang="sk-SK" dirty="0" smtClean="0"/>
              <a:t>, in 2019 </a:t>
            </a:r>
            <a:r>
              <a:rPr lang="en-US" dirty="0" smtClean="0"/>
              <a:t>we changed it to 20</a:t>
            </a:r>
            <a:r>
              <a:rPr lang="sk-SK" dirty="0" smtClean="0"/>
              <a:t>%</a:t>
            </a:r>
            <a:endParaRPr lang="en-US" dirty="0"/>
          </a:p>
          <a:p>
            <a:pPr marL="502920" indent="-457200"/>
            <a:r>
              <a:rPr lang="en-US" dirty="0" smtClean="0"/>
              <a:t>Emission </a:t>
            </a:r>
            <a:r>
              <a:rPr lang="en-US" dirty="0"/>
              <a:t>adjustment in 2021 in accordance with Article 10 (1). 2 - an increase of 2 160 210 AEA</a:t>
            </a:r>
            <a:br>
              <a:rPr lang="en-US" dirty="0"/>
            </a:br>
            <a:endParaRPr lang="sk-SK" dirty="0"/>
          </a:p>
          <a:p>
            <a:pPr marL="502920" indent="-457200"/>
            <a:r>
              <a:rPr lang="en-US" dirty="0"/>
              <a:t>New flexibility with LULUCF - 1.2 mil.</a:t>
            </a:r>
            <a:r>
              <a:rPr lang="sk-SK" dirty="0"/>
              <a:t> ton of CO</a:t>
            </a:r>
            <a:r>
              <a:rPr lang="sk-SK" sz="2300" dirty="0"/>
              <a:t>2</a:t>
            </a:r>
            <a:r>
              <a:rPr lang="sk-SK" dirty="0"/>
              <a:t> </a:t>
            </a:r>
            <a:r>
              <a:rPr lang="sk-SK" dirty="0" err="1"/>
              <a:t>eq</a:t>
            </a:r>
            <a:r>
              <a:rPr lang="sk-SK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sk-SK" dirty="0"/>
          </a:p>
          <a:p>
            <a:pPr marL="502920" indent="-457200"/>
            <a:r>
              <a:rPr lang="en-US" dirty="0"/>
              <a:t>SK is not entitled to one-off flexibility with ETS</a:t>
            </a:r>
            <a:br>
              <a:rPr lang="en-US" dirty="0"/>
            </a:br>
            <a:endParaRPr lang="sk-SK" dirty="0"/>
          </a:p>
          <a:p>
            <a:pPr marL="502920" indent="-457200"/>
            <a:r>
              <a:rPr lang="en-US" dirty="0"/>
              <a:t>Other flexibility:</a:t>
            </a:r>
            <a:br>
              <a:rPr lang="en-US" dirty="0"/>
            </a:br>
            <a:r>
              <a:rPr lang="en-US" dirty="0"/>
              <a:t>     - </a:t>
            </a:r>
            <a:r>
              <a:rPr lang="sk-SK" dirty="0" err="1"/>
              <a:t>Borrowing</a:t>
            </a:r>
            <a:r>
              <a:rPr lang="sk-SK" dirty="0"/>
              <a:t> 10% </a:t>
            </a:r>
            <a:r>
              <a:rPr lang="en-US" sz="2600" dirty="0"/>
              <a:t>(2021-202</a:t>
            </a:r>
            <a:r>
              <a:rPr lang="sk-SK" sz="2600" dirty="0"/>
              <a:t>5</a:t>
            </a:r>
            <a:r>
              <a:rPr lang="en-US" sz="2600" dirty="0"/>
              <a:t>)</a:t>
            </a:r>
            <a:r>
              <a:rPr lang="sk-SK" dirty="0"/>
              <a:t>, </a:t>
            </a:r>
            <a:r>
              <a:rPr lang="en-US" dirty="0"/>
              <a:t>5% of allowances </a:t>
            </a:r>
            <a:r>
              <a:rPr lang="en-US" sz="2600" dirty="0"/>
              <a:t>(202</a:t>
            </a:r>
            <a:r>
              <a:rPr lang="sk-SK" sz="2600" dirty="0"/>
              <a:t>6</a:t>
            </a:r>
            <a:r>
              <a:rPr lang="en-US" sz="2600" dirty="0"/>
              <a:t>-20</a:t>
            </a:r>
            <a:r>
              <a:rPr lang="sk-SK" sz="2600" dirty="0"/>
              <a:t>30</a:t>
            </a:r>
            <a:r>
              <a:rPr lang="en-US" sz="2600" dirty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 - </a:t>
            </a:r>
            <a:r>
              <a:rPr lang="sk-SK" dirty="0"/>
              <a:t>Banking </a:t>
            </a:r>
            <a:r>
              <a:rPr lang="en-US" dirty="0"/>
              <a:t>of surplus allowances to another </a:t>
            </a:r>
            <a:r>
              <a:rPr lang="en-US" sz="2600" dirty="0"/>
              <a:t>year</a:t>
            </a:r>
            <a:r>
              <a:rPr lang="sk-SK" sz="2600" dirty="0"/>
              <a:t> </a:t>
            </a:r>
            <a:r>
              <a:rPr lang="en-US" sz="2600" dirty="0"/>
              <a:t>(2021-20</a:t>
            </a:r>
            <a:r>
              <a:rPr lang="sk-SK" sz="2600" dirty="0"/>
              <a:t>29</a:t>
            </a:r>
            <a:r>
              <a:rPr lang="en-US" sz="2600" dirty="0"/>
              <a:t>)</a:t>
            </a:r>
            <a:br>
              <a:rPr lang="en-US" sz="2600" dirty="0"/>
            </a:br>
            <a:r>
              <a:rPr lang="en-US" dirty="0"/>
              <a:t>     - Transfer of 5%</a:t>
            </a:r>
            <a:r>
              <a:rPr lang="sk-SK" dirty="0"/>
              <a:t> </a:t>
            </a:r>
            <a:r>
              <a:rPr lang="en-US" sz="2600" dirty="0"/>
              <a:t>(2021-202</a:t>
            </a:r>
            <a:r>
              <a:rPr lang="sk-SK" sz="2600" dirty="0"/>
              <a:t>5</a:t>
            </a:r>
            <a:r>
              <a:rPr lang="en-US" sz="2600" dirty="0"/>
              <a:t>)</a:t>
            </a:r>
            <a:r>
              <a:rPr lang="sk-SK" dirty="0"/>
              <a:t>, 10% </a:t>
            </a:r>
            <a:r>
              <a:rPr lang="en-US" sz="2600" dirty="0"/>
              <a:t>(202</a:t>
            </a:r>
            <a:r>
              <a:rPr lang="sk-SK" sz="2600" dirty="0"/>
              <a:t>6</a:t>
            </a:r>
            <a:r>
              <a:rPr lang="en-US" sz="2600" dirty="0"/>
              <a:t>-202</a:t>
            </a:r>
            <a:r>
              <a:rPr lang="sk-SK" sz="2600" dirty="0"/>
              <a:t>9</a:t>
            </a:r>
            <a:r>
              <a:rPr lang="en-US" sz="2600" dirty="0"/>
              <a:t>)</a:t>
            </a:r>
            <a:r>
              <a:rPr lang="en-US" dirty="0"/>
              <a:t> of </a:t>
            </a:r>
            <a:r>
              <a:rPr lang="en-US" dirty="0" smtClean="0"/>
              <a:t>allowances between </a:t>
            </a:r>
            <a:r>
              <a:rPr lang="en-US" dirty="0"/>
              <a:t>Member States</a:t>
            </a:r>
          </a:p>
          <a:p>
            <a:endParaRPr lang="en-GB" dirty="0"/>
          </a:p>
        </p:txBody>
      </p:sp>
      <p:sp>
        <p:nvSpPr>
          <p:cNvPr id="7" name="BlokTextu 6"/>
          <p:cNvSpPr txBox="1"/>
          <p:nvPr/>
        </p:nvSpPr>
        <p:spPr>
          <a:xfrm>
            <a:off x="2063552" y="76470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ESR </a:t>
            </a:r>
            <a:r>
              <a:rPr lang="sk-SK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sk-SK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sz="2800" b="1" dirty="0">
                <a:latin typeface="Calibri" panose="020F0502020204030204" pitchFamily="34" charset="0"/>
                <a:cs typeface="Calibri" panose="020F0502020204030204" pitchFamily="34" charset="0"/>
              </a:rPr>
              <a:t> Slovak </a:t>
            </a:r>
            <a:r>
              <a:rPr lang="sk-SK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perspective</a:t>
            </a:r>
            <a:endParaRPr lang="sk-SK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Integrated National Energy and Climate </a:t>
            </a:r>
            <a:r>
              <a:rPr lang="en-US" b="1" dirty="0" smtClean="0"/>
              <a:t>Plan</a:t>
            </a:r>
            <a:br>
              <a:rPr lang="en-US" b="1" dirty="0" smtClean="0"/>
            </a:br>
            <a:r>
              <a:rPr lang="en-US" b="1" dirty="0" smtClean="0"/>
              <a:t>for 2021 - 2030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Governance for the Energ</a:t>
            </a:r>
            <a:r>
              <a:rPr lang="en-US" dirty="0" smtClean="0"/>
              <a:t>y Union has stipulated this obligation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draft December 2018 with national contributions</a:t>
            </a:r>
            <a:r>
              <a:rPr lang="en-US" dirty="0" smtClean="0"/>
              <a:t> for EE and RES targets (binding targets – only EU level)</a:t>
            </a:r>
            <a:endParaRPr lang="en-US" dirty="0" smtClean="0"/>
          </a:p>
          <a:p>
            <a:r>
              <a:rPr lang="en-US" dirty="0" smtClean="0"/>
              <a:t>Summer 2019- Commission has adopted its recommendations</a:t>
            </a:r>
          </a:p>
          <a:p>
            <a:pPr marL="0" indent="0">
              <a:buNone/>
            </a:pPr>
            <a:r>
              <a:rPr lang="en-US" dirty="0" smtClean="0"/>
              <a:t> (Slovakia raise ambition for RES and EE)</a:t>
            </a:r>
            <a:endParaRPr lang="en-US" dirty="0" smtClean="0"/>
          </a:p>
          <a:p>
            <a:r>
              <a:rPr lang="en-US" dirty="0" smtClean="0"/>
              <a:t>11 December 2019 </a:t>
            </a:r>
            <a:r>
              <a:rPr lang="en-US" dirty="0" smtClean="0"/>
              <a:t>- Integrated National Energy and Climate Plan for the years 2021 to 2030 adopted by the </a:t>
            </a:r>
            <a:r>
              <a:rPr lang="en-US" dirty="0" smtClean="0"/>
              <a:t>government</a:t>
            </a:r>
          </a:p>
          <a:p>
            <a:endParaRPr lang="en-US" dirty="0" smtClean="0"/>
          </a:p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560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1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EU and national targets (from </a:t>
            </a:r>
            <a:r>
              <a:rPr lang="en-US" b="1" dirty="0" smtClean="0"/>
              <a:t>the plan</a:t>
            </a:r>
            <a:r>
              <a:rPr lang="en-US" b="1" dirty="0" smtClean="0"/>
              <a:t>)</a:t>
            </a:r>
            <a:endParaRPr lang="sk-SK" b="1" dirty="0"/>
          </a:p>
        </p:txBody>
      </p:sp>
      <p:graphicFrame>
        <p:nvGraphicFramePr>
          <p:cNvPr id="6" name="Zástupný objekt pre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709089"/>
              </p:ext>
            </p:extLst>
          </p:nvPr>
        </p:nvGraphicFramePr>
        <p:xfrm>
          <a:off x="177800" y="1183301"/>
          <a:ext cx="11391900" cy="54490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7972">
                  <a:extLst>
                    <a:ext uri="{9D8B030D-6E8A-4147-A177-3AD203B41FA5}">
                      <a16:colId xmlns:a16="http://schemas.microsoft.com/office/drawing/2014/main" val="2671960970"/>
                    </a:ext>
                  </a:extLst>
                </a:gridCol>
                <a:gridCol w="2905600">
                  <a:extLst>
                    <a:ext uri="{9D8B030D-6E8A-4147-A177-3AD203B41FA5}">
                      <a16:colId xmlns:a16="http://schemas.microsoft.com/office/drawing/2014/main" val="2492025147"/>
                    </a:ext>
                  </a:extLst>
                </a:gridCol>
                <a:gridCol w="3988328">
                  <a:extLst>
                    <a:ext uri="{9D8B030D-6E8A-4147-A177-3AD203B41FA5}">
                      <a16:colId xmlns:a16="http://schemas.microsoft.com/office/drawing/2014/main" val="3991447160"/>
                    </a:ext>
                  </a:extLst>
                </a:gridCol>
              </a:tblGrid>
              <a:tr h="503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</a:rPr>
                        <a:t>E</a:t>
                      </a:r>
                      <a:r>
                        <a:rPr lang="en-US" sz="1800" dirty="0" smtClean="0">
                          <a:effectLst/>
                        </a:rPr>
                        <a:t>U</a:t>
                      </a:r>
                      <a:r>
                        <a:rPr lang="en-US" sz="1800" baseline="0" dirty="0" smtClean="0">
                          <a:effectLst/>
                        </a:rPr>
                        <a:t> targets</a:t>
                      </a:r>
                      <a:endParaRPr lang="sk-S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National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targets</a:t>
                      </a:r>
                      <a:endParaRPr lang="sk-S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078400"/>
                  </a:ext>
                </a:extLst>
              </a:tr>
              <a:tr h="111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GHG</a:t>
                      </a:r>
                      <a:r>
                        <a:rPr lang="en-US" sz="1800" baseline="0" dirty="0" smtClean="0">
                          <a:effectLst/>
                        </a:rPr>
                        <a:t> reduction target</a:t>
                      </a:r>
                      <a:endParaRPr lang="sk-SK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</a:rPr>
                        <a:t>(1990</a:t>
                      </a:r>
                      <a:r>
                        <a:rPr lang="sk-SK" sz="1800" dirty="0">
                          <a:effectLst/>
                        </a:rPr>
                        <a:t>)</a:t>
                      </a:r>
                      <a:endParaRPr lang="sk-S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at least</a:t>
                      </a:r>
                      <a:r>
                        <a:rPr lang="sk-SK" sz="2400" b="1" dirty="0" smtClean="0">
                          <a:effectLst/>
                        </a:rPr>
                        <a:t> </a:t>
                      </a:r>
                      <a:r>
                        <a:rPr lang="sk-SK" sz="2400" b="1" dirty="0">
                          <a:effectLst/>
                        </a:rPr>
                        <a:t>- 40 %</a:t>
                      </a:r>
                      <a:endParaRPr lang="sk-SK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b="1" dirty="0" smtClean="0">
                          <a:effectLst/>
                        </a:rPr>
                        <a:t>at least</a:t>
                      </a:r>
                      <a:r>
                        <a:rPr lang="sk-SK" sz="2400" b="1" dirty="0" smtClean="0">
                          <a:effectLst/>
                        </a:rPr>
                        <a:t> - 40 %</a:t>
                      </a:r>
                      <a:endParaRPr lang="sk-SK" sz="2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sk-SK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89903"/>
                  </a:ext>
                </a:extLst>
              </a:tr>
              <a:tr h="795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ETS target (as of 2005)</a:t>
                      </a:r>
                      <a:endParaRPr lang="sk-S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b="1">
                          <a:effectLst/>
                        </a:rPr>
                        <a:t>- 43 %</a:t>
                      </a:r>
                      <a:endParaRPr lang="sk-SK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b="1" dirty="0">
                          <a:effectLst/>
                        </a:rPr>
                        <a:t>- 43 % </a:t>
                      </a:r>
                      <a:endParaRPr lang="sk-SK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546301"/>
                  </a:ext>
                </a:extLst>
              </a:tr>
              <a:tr h="1441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Non-ETS target (as of 2005)</a:t>
                      </a:r>
                      <a:endParaRPr lang="sk-S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b="1" dirty="0">
                          <a:effectLst/>
                        </a:rPr>
                        <a:t>- 30 %</a:t>
                      </a:r>
                      <a:endParaRPr lang="sk-SK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b="1" dirty="0">
                          <a:effectLst/>
                        </a:rPr>
                        <a:t> </a:t>
                      </a:r>
                      <a:r>
                        <a:rPr lang="en-US" sz="2400" b="1" dirty="0" smtClean="0">
                          <a:effectLst/>
                        </a:rPr>
                        <a:t>        </a:t>
                      </a:r>
                      <a:r>
                        <a:rPr lang="sk-SK" sz="2400" b="1" dirty="0" smtClean="0">
                          <a:effectLst/>
                        </a:rPr>
                        <a:t> </a:t>
                      </a:r>
                      <a:r>
                        <a:rPr lang="sk-SK" sz="2400" b="1" dirty="0">
                          <a:effectLst/>
                        </a:rPr>
                        <a:t>-    12 % (-20% </a:t>
                      </a:r>
                      <a:r>
                        <a:rPr lang="sk-SK" sz="2400" b="1" dirty="0" smtClean="0">
                          <a:effectLst/>
                        </a:rPr>
                        <a:t>)</a:t>
                      </a:r>
                      <a:endParaRPr lang="sk-SK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0056534"/>
                  </a:ext>
                </a:extLst>
              </a:tr>
              <a:tr h="795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Renewable energy</a:t>
                      </a:r>
                      <a:r>
                        <a:rPr lang="en-US" sz="1800" baseline="0" dirty="0" smtClean="0">
                          <a:effectLst/>
                        </a:rPr>
                        <a:t> target </a:t>
                      </a:r>
                      <a:endParaRPr lang="sk-S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sk-SK" sz="2400" b="1" dirty="0" smtClean="0">
                          <a:effectLst/>
                        </a:rPr>
                        <a:t> </a:t>
                      </a:r>
                      <a:r>
                        <a:rPr lang="en-US" sz="2400" b="1" dirty="0" smtClean="0">
                          <a:effectLst/>
                        </a:rPr>
                        <a:t>              </a:t>
                      </a:r>
                      <a:r>
                        <a:rPr lang="sk-SK" sz="2400" b="1" dirty="0" smtClean="0">
                          <a:effectLst/>
                        </a:rPr>
                        <a:t> 32 %</a:t>
                      </a:r>
                      <a:endParaRPr lang="sk-SK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b="1" dirty="0">
                          <a:effectLst/>
                        </a:rPr>
                        <a:t>          </a:t>
                      </a:r>
                      <a:r>
                        <a:rPr lang="en-US" sz="2400" b="1" dirty="0" smtClean="0">
                          <a:effectLst/>
                        </a:rPr>
                        <a:t>            </a:t>
                      </a:r>
                      <a:r>
                        <a:rPr lang="sk-SK" sz="2400" b="1" dirty="0" smtClean="0">
                          <a:effectLst/>
                        </a:rPr>
                        <a:t>19,2</a:t>
                      </a:r>
                      <a:r>
                        <a:rPr lang="sk-SK" sz="2400" b="1" dirty="0">
                          <a:effectLst/>
                        </a:rPr>
                        <a:t>%     </a:t>
                      </a:r>
                      <a:endParaRPr lang="sk-SK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3276159"/>
                  </a:ext>
                </a:extLst>
              </a:tr>
              <a:tr h="795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Energy efficiency target</a:t>
                      </a:r>
                      <a:endParaRPr lang="sk-S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b="1" dirty="0">
                          <a:effectLst/>
                        </a:rPr>
                        <a:t>   32,5 %</a:t>
                      </a:r>
                      <a:endParaRPr lang="sk-SK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b="1" dirty="0">
                          <a:effectLst/>
                        </a:rPr>
                        <a:t>30,3 %</a:t>
                      </a:r>
                      <a:endParaRPr lang="sk-SK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2320908"/>
                  </a:ext>
                </a:extLst>
              </a:tr>
            </a:tbl>
          </a:graphicData>
        </a:graphic>
      </p:graphicFrame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080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Low Carbon Development Strategy up to 2050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Spring 2020- adoption of the Low Carbon </a:t>
            </a:r>
            <a:r>
              <a:rPr lang="en-US" dirty="0"/>
              <a:t>D</a:t>
            </a:r>
            <a:r>
              <a:rPr lang="en-US" dirty="0" smtClean="0"/>
              <a:t>evelopment Strategy up to 2050</a:t>
            </a:r>
          </a:p>
          <a:p>
            <a:r>
              <a:rPr lang="en-US" dirty="0" smtClean="0"/>
              <a:t>Models show that with additional measures (more or less currently adopted national targets for </a:t>
            </a:r>
            <a:r>
              <a:rPr lang="en-US" dirty="0" smtClean="0"/>
              <a:t>RES and EE) will get us in 2050 only to -70</a:t>
            </a:r>
            <a:r>
              <a:rPr lang="sk-SK" dirty="0" smtClean="0"/>
              <a:t>%</a:t>
            </a:r>
            <a:r>
              <a:rPr lang="en-US" dirty="0" smtClean="0"/>
              <a:t> or max. 80</a:t>
            </a:r>
            <a:r>
              <a:rPr lang="sk-SK" dirty="0" smtClean="0"/>
              <a:t>%</a:t>
            </a:r>
            <a:r>
              <a:rPr lang="en-US" dirty="0" smtClean="0"/>
              <a:t> reduction which means emission </a:t>
            </a:r>
            <a:r>
              <a:rPr lang="en-US" dirty="0" smtClean="0"/>
              <a:t>gap from 23 till 14 MtCO</a:t>
            </a:r>
            <a:r>
              <a:rPr lang="en-US" sz="2400" dirty="0" smtClean="0"/>
              <a:t>2</a:t>
            </a:r>
            <a:r>
              <a:rPr lang="en-US" dirty="0" smtClean="0"/>
              <a:t>ekv. </a:t>
            </a:r>
            <a:endParaRPr lang="sk-SK" dirty="0" smtClean="0"/>
          </a:p>
          <a:p>
            <a:r>
              <a:rPr lang="en-US" dirty="0" smtClean="0"/>
              <a:t>Policy focus before 2030- renovation of the buildings, removal of the coal from the energy and industry sector, after 2030 electrification of transport and recuperation of the heat from industry</a:t>
            </a:r>
          </a:p>
          <a:p>
            <a:r>
              <a:rPr lang="en-US" dirty="0" smtClean="0"/>
              <a:t>Increase of electricity consumption and new nuclear </a:t>
            </a:r>
            <a:r>
              <a:rPr lang="en-US" dirty="0" err="1" smtClean="0"/>
              <a:t>powerplant</a:t>
            </a:r>
            <a:endParaRPr lang="en-US" dirty="0" smtClean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90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Differences in some obligations for a country in the EU and outside of the EU</a:t>
            </a:r>
            <a:br>
              <a:rPr lang="en-US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Reporting obligations</a:t>
            </a:r>
          </a:p>
          <a:p>
            <a:r>
              <a:rPr lang="sk-SK" dirty="0" err="1" smtClean="0"/>
              <a:t>Number</a:t>
            </a:r>
            <a:r>
              <a:rPr lang="sk-SK" dirty="0" smtClean="0"/>
              <a:t> of </a:t>
            </a:r>
            <a:r>
              <a:rPr lang="sk-SK" dirty="0" err="1" smtClean="0"/>
              <a:t>meetings</a:t>
            </a:r>
            <a:r>
              <a:rPr lang="sk-SK" dirty="0" smtClean="0"/>
              <a:t> </a:t>
            </a:r>
            <a:r>
              <a:rPr lang="sk-SK" dirty="0" err="1" smtClean="0"/>
              <a:t>abroad</a:t>
            </a:r>
            <a:endParaRPr lang="en-US" dirty="0" smtClean="0"/>
          </a:p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823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985"/>
          </a:xfrm>
        </p:spPr>
        <p:txBody>
          <a:bodyPr/>
          <a:lstStyle/>
          <a:p>
            <a:r>
              <a:rPr lang="en-US" b="1" dirty="0"/>
              <a:t>Low Carbon Development Strategy up to 2050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30</a:t>
            </a:fld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3" y="1290111"/>
            <a:ext cx="10111737" cy="552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3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Low Carbon </a:t>
            </a:r>
            <a:r>
              <a:rPr lang="en-US" b="1" dirty="0" smtClean="0"/>
              <a:t>Strategy </a:t>
            </a:r>
            <a:r>
              <a:rPr lang="en-US" b="1" dirty="0"/>
              <a:t>up to </a:t>
            </a:r>
            <a:r>
              <a:rPr lang="en-US" b="1" dirty="0" smtClean="0"/>
              <a:t>2050</a:t>
            </a:r>
            <a:r>
              <a:rPr lang="sk-SK" b="1" dirty="0" smtClean="0"/>
              <a:t>- </a:t>
            </a:r>
            <a:r>
              <a:rPr lang="sk-SK" b="1" dirty="0" err="1" smtClean="0"/>
              <a:t>cost</a:t>
            </a:r>
            <a:r>
              <a:rPr lang="sk-SK" b="1" dirty="0" smtClean="0"/>
              <a:t> of </a:t>
            </a:r>
            <a:r>
              <a:rPr lang="sk-SK" b="1" dirty="0" err="1" smtClean="0"/>
              <a:t>decarbonisation</a:t>
            </a:r>
            <a:endParaRPr lang="en-US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-70 to 80 % </a:t>
            </a:r>
            <a:r>
              <a:rPr lang="en-US" dirty="0" smtClean="0"/>
              <a:t>target will cost additional  </a:t>
            </a:r>
            <a:r>
              <a:rPr lang="en-US" dirty="0"/>
              <a:t>8 </a:t>
            </a:r>
            <a:r>
              <a:rPr lang="en-US" dirty="0" smtClean="0"/>
              <a:t>billion euro (2031-2050) </a:t>
            </a:r>
            <a:r>
              <a:rPr lang="en-US" dirty="0"/>
              <a:t>and </a:t>
            </a:r>
            <a:r>
              <a:rPr lang="en-US" dirty="0" smtClean="0"/>
              <a:t>196 billion euro </a:t>
            </a:r>
            <a:r>
              <a:rPr lang="sk-SK" dirty="0" smtClean="0"/>
              <a:t>(</a:t>
            </a:r>
            <a:r>
              <a:rPr lang="en-US" dirty="0" smtClean="0"/>
              <a:t>2031-2050</a:t>
            </a:r>
            <a:r>
              <a:rPr lang="sk-SK" dirty="0" smtClean="0"/>
              <a:t>)</a:t>
            </a:r>
            <a:r>
              <a:rPr lang="en-US" dirty="0" smtClean="0"/>
              <a:t> compared to reference scenario (BAU). In other words it will be annual additional cost on the level of  </a:t>
            </a:r>
            <a:r>
              <a:rPr lang="en-US" dirty="0"/>
              <a:t>1,8 % </a:t>
            </a:r>
            <a:r>
              <a:rPr lang="en-US" dirty="0" smtClean="0"/>
              <a:t>GDP up to 2040 and  </a:t>
            </a:r>
            <a:r>
              <a:rPr lang="en-US" dirty="0"/>
              <a:t>4,2 % </a:t>
            </a:r>
            <a:r>
              <a:rPr lang="en-US" dirty="0" smtClean="0"/>
              <a:t>GDP  up to 2050</a:t>
            </a:r>
          </a:p>
          <a:p>
            <a:r>
              <a:rPr lang="en-US" dirty="0"/>
              <a:t>Savings- 2 billions on fuels</a:t>
            </a:r>
            <a:endParaRPr lang="sk-SK" dirty="0"/>
          </a:p>
          <a:p>
            <a:r>
              <a:rPr lang="en-US" dirty="0" smtClean="0"/>
              <a:t>Households - additional 1 billion/annum before 2030 and 8 billions/annum in 2050 </a:t>
            </a:r>
          </a:p>
          <a:p>
            <a:r>
              <a:rPr lang="en-US" dirty="0" smtClean="0"/>
              <a:t>Higher </a:t>
            </a:r>
            <a:r>
              <a:rPr lang="en-US" dirty="0"/>
              <a:t>GDP in the long </a:t>
            </a:r>
            <a:r>
              <a:rPr lang="en-US" dirty="0" smtClean="0"/>
              <a:t>term but lower </a:t>
            </a:r>
            <a:r>
              <a:rPr lang="en-US" dirty="0"/>
              <a:t>household </a:t>
            </a:r>
            <a:r>
              <a:rPr lang="en-US" dirty="0" smtClean="0"/>
              <a:t>consumption, lower wages</a:t>
            </a:r>
            <a:r>
              <a:rPr lang="sk-SK" dirty="0" smtClean="0"/>
              <a:t> </a:t>
            </a:r>
            <a:r>
              <a:rPr lang="en-US" dirty="0" smtClean="0"/>
              <a:t> and higher unemployment </a:t>
            </a: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700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Latest developments- EU level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December 12-  European Council (European Summit) committed EU to reach climate neutrality by 2050</a:t>
            </a:r>
          </a:p>
          <a:p>
            <a:r>
              <a:rPr lang="en-US" dirty="0" smtClean="0"/>
              <a:t>New Commission – European </a:t>
            </a:r>
            <a:r>
              <a:rPr lang="en-US" dirty="0"/>
              <a:t>G</a:t>
            </a:r>
            <a:r>
              <a:rPr lang="en-US" dirty="0" smtClean="0"/>
              <a:t>reen Deal :</a:t>
            </a:r>
          </a:p>
          <a:p>
            <a:r>
              <a:rPr lang="en-US" dirty="0" smtClean="0"/>
              <a:t>Reduction target for the EU will go from -40</a:t>
            </a:r>
            <a:r>
              <a:rPr lang="sk-SK" dirty="0" smtClean="0"/>
              <a:t>% </a:t>
            </a:r>
            <a:r>
              <a:rPr lang="en-US" dirty="0" smtClean="0"/>
              <a:t>to -50</a:t>
            </a:r>
            <a:r>
              <a:rPr lang="sk-SK" dirty="0" smtClean="0"/>
              <a:t>%</a:t>
            </a:r>
            <a:r>
              <a:rPr lang="en-US" dirty="0" smtClean="0"/>
              <a:t> or -</a:t>
            </a:r>
            <a:r>
              <a:rPr lang="en-US" dirty="0" smtClean="0"/>
              <a:t>55</a:t>
            </a:r>
            <a:r>
              <a:rPr lang="sk-SK" dirty="0" smtClean="0"/>
              <a:t>%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Changes in legislation such as </a:t>
            </a:r>
          </a:p>
          <a:p>
            <a:r>
              <a:rPr lang="en-US" dirty="0" smtClean="0"/>
              <a:t>Transport and buildings part of the EU ETS</a:t>
            </a:r>
          </a:p>
          <a:p>
            <a:r>
              <a:rPr lang="en-US" dirty="0" smtClean="0"/>
              <a:t>Carbon Border Tax for third countries according to carbon footprint of some products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885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94200" y="2692400"/>
            <a:ext cx="7429500" cy="1460500"/>
          </a:xfrm>
        </p:spPr>
        <p:txBody>
          <a:bodyPr>
            <a:normAutofit/>
          </a:bodyPr>
          <a:lstStyle/>
          <a:p>
            <a:r>
              <a:rPr lang="en-AU" dirty="0" smtClean="0"/>
              <a:t>Thank you for your attention</a:t>
            </a:r>
            <a:endParaRPr lang="en-AU" dirty="0"/>
          </a:p>
        </p:txBody>
      </p:sp>
      <p:cxnSp>
        <p:nvCxnSpPr>
          <p:cNvPr id="3" name="Rovná spojnica 2"/>
          <p:cNvCxnSpPr/>
          <p:nvPr/>
        </p:nvCxnSpPr>
        <p:spPr>
          <a:xfrm>
            <a:off x="4010526" y="0"/>
            <a:ext cx="0" cy="2880000"/>
          </a:xfrm>
          <a:prstGeom prst="line">
            <a:avLst/>
          </a:prstGeom>
          <a:ln w="28575">
            <a:solidFill>
              <a:srgbClr val="DDDDD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Rovná spojnica 3"/>
          <p:cNvCxnSpPr/>
          <p:nvPr/>
        </p:nvCxnSpPr>
        <p:spPr>
          <a:xfrm>
            <a:off x="4010526" y="2880000"/>
            <a:ext cx="0" cy="1152000"/>
          </a:xfrm>
          <a:prstGeom prst="line">
            <a:avLst/>
          </a:prstGeom>
          <a:ln w="28575">
            <a:solidFill>
              <a:srgbClr val="1F3FA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4010526" y="3978000"/>
            <a:ext cx="0" cy="2880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4495800" y="428518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m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ilan.zvara</a:t>
            </a:r>
            <a:r>
              <a:rPr lang="sk-SK" sz="280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Times New Roman"/>
              </a:rPr>
              <a:t>@enviro.gov.sk </a:t>
            </a:r>
          </a:p>
          <a:p>
            <a:endParaRPr lang="en-GB" sz="2800" dirty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22D39043-EC06-4A3F-B632-D138691B5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52" y="2791471"/>
            <a:ext cx="3408974" cy="118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2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UNFCCC </a:t>
            </a:r>
            <a:r>
              <a:rPr lang="sk-SK" b="1" dirty="0" err="1" smtClean="0"/>
              <a:t>reporting</a:t>
            </a:r>
            <a:r>
              <a:rPr lang="sk-SK" b="1" dirty="0" smtClean="0"/>
              <a:t> </a:t>
            </a:r>
            <a:r>
              <a:rPr lang="sk-SK" b="1" dirty="0" err="1" smtClean="0"/>
              <a:t>obligations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National </a:t>
            </a:r>
            <a:r>
              <a:rPr lang="sk-SK" dirty="0" err="1"/>
              <a:t>Inventory</a:t>
            </a:r>
            <a:r>
              <a:rPr lang="sk-SK" dirty="0"/>
              <a:t> Report </a:t>
            </a:r>
            <a:endParaRPr lang="sk-SK" dirty="0" smtClean="0"/>
          </a:p>
          <a:p>
            <a:r>
              <a:rPr lang="sk-SK" dirty="0" err="1"/>
              <a:t>Biennial</a:t>
            </a:r>
            <a:r>
              <a:rPr lang="sk-SK" dirty="0"/>
              <a:t> </a:t>
            </a:r>
            <a:r>
              <a:rPr lang="sk-SK" dirty="0" err="1"/>
              <a:t>reports</a:t>
            </a:r>
            <a:r>
              <a:rPr lang="sk-SK" dirty="0"/>
              <a:t> </a:t>
            </a:r>
            <a:endParaRPr lang="sk-SK" dirty="0" smtClean="0"/>
          </a:p>
          <a:p>
            <a:r>
              <a:rPr lang="sk-SK" dirty="0" smtClean="0"/>
              <a:t>National </a:t>
            </a:r>
            <a:r>
              <a:rPr lang="sk-SK" dirty="0" err="1"/>
              <a:t>Communications</a:t>
            </a:r>
            <a:r>
              <a:rPr lang="sk-SK" dirty="0"/>
              <a:t> 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849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5340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EU </a:t>
            </a:r>
            <a:r>
              <a:rPr lang="sk-SK" b="1" dirty="0" err="1" smtClean="0"/>
              <a:t>reporting</a:t>
            </a:r>
            <a:r>
              <a:rPr lang="sk-SK" b="1" dirty="0" smtClean="0"/>
              <a:t> </a:t>
            </a:r>
            <a:r>
              <a:rPr lang="sk-SK" b="1" dirty="0" err="1" smtClean="0"/>
              <a:t>obligations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70587" y="765110"/>
            <a:ext cx="11625943" cy="56872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Annual report</a:t>
            </a:r>
          </a:p>
          <a:p>
            <a:r>
              <a:rPr lang="en-US" dirty="0"/>
              <a:t>National Inventory Report </a:t>
            </a:r>
          </a:p>
          <a:p>
            <a:r>
              <a:rPr lang="en-US" dirty="0"/>
              <a:t>Report on </a:t>
            </a:r>
            <a:r>
              <a:rPr lang="en-US" dirty="0" smtClean="0"/>
              <a:t>policies </a:t>
            </a:r>
            <a:r>
              <a:rPr lang="en-US" dirty="0"/>
              <a:t>and measures and projections</a:t>
            </a:r>
          </a:p>
          <a:p>
            <a:r>
              <a:rPr lang="en-US" dirty="0"/>
              <a:t>Report on national adaption actions</a:t>
            </a:r>
          </a:p>
          <a:p>
            <a:r>
              <a:rPr lang="en-US" dirty="0"/>
              <a:t>Approximated greenhouse gas inventories</a:t>
            </a:r>
          </a:p>
          <a:p>
            <a:r>
              <a:rPr lang="en-US" dirty="0"/>
              <a:t>Report  on  the  use  of  auctioning  revenue  and  project  credits</a:t>
            </a:r>
          </a:p>
          <a:p>
            <a:r>
              <a:rPr lang="en-US" dirty="0"/>
              <a:t>Report on financial and technology support provided to developing countries</a:t>
            </a:r>
          </a:p>
          <a:p>
            <a:r>
              <a:rPr lang="en-US" dirty="0"/>
              <a:t>Biennial reports and National Communications</a:t>
            </a:r>
          </a:p>
          <a:p>
            <a:r>
              <a:rPr lang="sk-SK" dirty="0" smtClean="0"/>
              <a:t>A</a:t>
            </a:r>
            <a:r>
              <a:rPr lang="en-US" dirty="0" err="1" smtClean="0"/>
              <a:t>nnual</a:t>
            </a:r>
            <a:r>
              <a:rPr lang="en-US" dirty="0" smtClean="0"/>
              <a:t> </a:t>
            </a:r>
            <a:r>
              <a:rPr lang="en-US" dirty="0"/>
              <a:t>reporting about every type of fuel  used and biofuels blended in the </a:t>
            </a:r>
            <a:r>
              <a:rPr lang="en-US" dirty="0" smtClean="0"/>
              <a:t>fuels</a:t>
            </a:r>
            <a:endParaRPr lang="sk-SK" dirty="0" smtClean="0"/>
          </a:p>
          <a:p>
            <a:r>
              <a:rPr lang="en-US" dirty="0"/>
              <a:t>Report of compensation for the Indirect costs of EU Emissions Trading System in </a:t>
            </a:r>
            <a:r>
              <a:rPr lang="en-US" dirty="0" err="1"/>
              <a:t>favour</a:t>
            </a:r>
            <a:r>
              <a:rPr lang="en-US" dirty="0"/>
              <a:t> of sectors or subsectors exposed to a risk of carbon leakage </a:t>
            </a:r>
          </a:p>
          <a:p>
            <a:r>
              <a:rPr lang="en-US" dirty="0"/>
              <a:t>Numerous notification regarding any change to national allocation table (including aviation table) under ETS system and changes to international credit entitlement table</a:t>
            </a:r>
          </a:p>
          <a:p>
            <a:r>
              <a:rPr lang="en-US" dirty="0"/>
              <a:t>Notification regarding any changes to international credit entitlement table</a:t>
            </a:r>
          </a:p>
          <a:p>
            <a:endParaRPr lang="en-US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644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UNFCCC </a:t>
            </a:r>
            <a:r>
              <a:rPr lang="sk-SK" b="1" dirty="0" err="1" smtClean="0"/>
              <a:t>meetings</a:t>
            </a:r>
            <a:r>
              <a:rPr lang="sk-SK" b="1" dirty="0" smtClean="0"/>
              <a:t> (</a:t>
            </a:r>
            <a:r>
              <a:rPr lang="sk-SK" b="1" dirty="0" err="1" smtClean="0"/>
              <a:t>annual</a:t>
            </a:r>
            <a:r>
              <a:rPr lang="sk-SK" b="1" dirty="0" smtClean="0"/>
              <a:t>)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Intersessional</a:t>
            </a:r>
            <a:r>
              <a:rPr lang="sk-SK" dirty="0" smtClean="0"/>
              <a:t> in Bonn</a:t>
            </a:r>
          </a:p>
          <a:p>
            <a:r>
              <a:rPr lang="sk-SK" dirty="0" smtClean="0"/>
              <a:t>COP/MOP/MPA</a:t>
            </a:r>
          </a:p>
          <a:p>
            <a:r>
              <a:rPr lang="sk-SK" dirty="0" err="1" smtClean="0"/>
              <a:t>Various</a:t>
            </a:r>
            <a:r>
              <a:rPr lang="sk-SK" dirty="0" smtClean="0"/>
              <a:t> </a:t>
            </a:r>
            <a:r>
              <a:rPr lang="sk-SK" dirty="0" err="1" smtClean="0"/>
              <a:t>other</a:t>
            </a:r>
            <a:r>
              <a:rPr lang="sk-SK" dirty="0" smtClean="0"/>
              <a:t> </a:t>
            </a:r>
            <a:r>
              <a:rPr lang="sk-SK" dirty="0" err="1" smtClean="0"/>
              <a:t>regional</a:t>
            </a:r>
            <a:r>
              <a:rPr lang="sk-SK" dirty="0" smtClean="0"/>
              <a:t>/</a:t>
            </a:r>
            <a:r>
              <a:rPr lang="sk-SK" dirty="0" err="1" smtClean="0"/>
              <a:t>international</a:t>
            </a:r>
            <a:r>
              <a:rPr lang="sk-SK" dirty="0" smtClean="0"/>
              <a:t> </a:t>
            </a:r>
            <a:r>
              <a:rPr lang="sk-SK" dirty="0" err="1" smtClean="0"/>
              <a:t>meetings</a:t>
            </a: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039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M</a:t>
            </a:r>
            <a:r>
              <a:rPr lang="sk-SK" b="1" dirty="0" err="1" smtClean="0"/>
              <a:t>eetings</a:t>
            </a:r>
            <a:r>
              <a:rPr lang="sk-SK" b="1" dirty="0" smtClean="0"/>
              <a:t> </a:t>
            </a:r>
            <a:r>
              <a:rPr lang="sk-SK" b="1" dirty="0" err="1" smtClean="0"/>
              <a:t>within</a:t>
            </a:r>
            <a:r>
              <a:rPr lang="sk-SK" b="1" dirty="0" smtClean="0"/>
              <a:t> </a:t>
            </a:r>
            <a:r>
              <a:rPr lang="sk-SK" b="1" dirty="0" err="1" smtClean="0"/>
              <a:t>the</a:t>
            </a:r>
            <a:r>
              <a:rPr lang="sk-SK" b="1" dirty="0" smtClean="0"/>
              <a:t> </a:t>
            </a:r>
            <a:r>
              <a:rPr lang="sk-SK" b="1" dirty="0" err="1" smtClean="0"/>
              <a:t>framework</a:t>
            </a:r>
            <a:r>
              <a:rPr lang="sk-SK" b="1" dirty="0" smtClean="0"/>
              <a:t> of </a:t>
            </a:r>
            <a:r>
              <a:rPr lang="sk-SK" b="1" dirty="0" err="1" smtClean="0"/>
              <a:t>the</a:t>
            </a:r>
            <a:r>
              <a:rPr lang="sk-SK" b="1" dirty="0" smtClean="0"/>
              <a:t> EU </a:t>
            </a:r>
            <a:r>
              <a:rPr lang="sk-SK" b="1" dirty="0" err="1" smtClean="0"/>
              <a:t>m</a:t>
            </a:r>
            <a:r>
              <a:rPr lang="sk-SK" b="1" dirty="0" err="1" smtClean="0"/>
              <a:t>embership</a:t>
            </a:r>
            <a:r>
              <a:rPr lang="sk-SK" b="1" dirty="0" smtClean="0"/>
              <a:t> (</a:t>
            </a:r>
            <a:r>
              <a:rPr lang="sk-SK" b="1" dirty="0" err="1" smtClean="0"/>
              <a:t>annual</a:t>
            </a:r>
            <a:r>
              <a:rPr lang="sk-SK" b="1" dirty="0"/>
              <a:t>)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4+2 </a:t>
            </a:r>
            <a:r>
              <a:rPr lang="en-US" dirty="0" smtClean="0"/>
              <a:t>Council of the Environmental Ministers</a:t>
            </a:r>
          </a:p>
          <a:p>
            <a:r>
              <a:rPr lang="en-US" dirty="0" smtClean="0"/>
              <a:t>2 or more ECPG (Director Generals level) </a:t>
            </a:r>
          </a:p>
          <a:p>
            <a:r>
              <a:rPr lang="en-US" dirty="0" smtClean="0"/>
              <a:t>10 WPIEI meetings (Head of Unit)+every day during the UNFCCC session</a:t>
            </a:r>
          </a:p>
          <a:p>
            <a:r>
              <a:rPr lang="sk-SK" dirty="0" smtClean="0"/>
              <a:t>10 expert </a:t>
            </a:r>
            <a:r>
              <a:rPr lang="sk-SK" dirty="0" err="1" smtClean="0"/>
              <a:t>meetings</a:t>
            </a:r>
            <a:r>
              <a:rPr lang="sk-SK" dirty="0" smtClean="0"/>
              <a:t> (</a:t>
            </a:r>
            <a:r>
              <a:rPr lang="sk-SK" dirty="0" err="1" smtClean="0"/>
              <a:t>experts</a:t>
            </a:r>
            <a:r>
              <a:rPr lang="sk-SK" dirty="0" smtClean="0"/>
              <a:t>)</a:t>
            </a:r>
            <a:endParaRPr lang="en-US" dirty="0" smtClean="0"/>
          </a:p>
          <a:p>
            <a:r>
              <a:rPr lang="en-US" dirty="0" smtClean="0"/>
              <a:t>20-60 WPE meetings (climate </a:t>
            </a:r>
            <a:r>
              <a:rPr lang="en-US" dirty="0" err="1" smtClean="0"/>
              <a:t>attache</a:t>
            </a:r>
            <a:r>
              <a:rPr lang="en-US" dirty="0" smtClean="0"/>
              <a:t> based in </a:t>
            </a:r>
            <a:r>
              <a:rPr lang="en-US" dirty="0" err="1" smtClean="0"/>
              <a:t>Brussels+expert</a:t>
            </a:r>
            <a:r>
              <a:rPr lang="en-US" dirty="0" smtClean="0"/>
              <a:t> or </a:t>
            </a:r>
            <a:r>
              <a:rPr lang="en-US" dirty="0" err="1" smtClean="0"/>
              <a:t>HoU</a:t>
            </a:r>
            <a:r>
              <a:rPr lang="en-US" dirty="0" smtClean="0"/>
              <a:t> from </a:t>
            </a:r>
            <a:r>
              <a:rPr lang="sk-SK" dirty="0" smtClean="0"/>
              <a:t>c</a:t>
            </a:r>
            <a:r>
              <a:rPr lang="en-US" dirty="0" err="1" smtClean="0"/>
              <a:t>apital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sk-SK" dirty="0" err="1" smtClean="0"/>
              <a:t>Bilaterals</a:t>
            </a:r>
            <a:r>
              <a:rPr lang="sk-SK" dirty="0" smtClean="0"/>
              <a:t>, </a:t>
            </a:r>
            <a:r>
              <a:rPr lang="sk-SK" dirty="0" err="1" smtClean="0"/>
              <a:t>conferences</a:t>
            </a:r>
            <a:r>
              <a:rPr lang="sk-SK" dirty="0" smtClean="0"/>
              <a:t>, </a:t>
            </a:r>
            <a:r>
              <a:rPr lang="sk-SK" dirty="0" err="1" smtClean="0"/>
              <a:t>forums</a:t>
            </a:r>
            <a:r>
              <a:rPr lang="sk-SK" dirty="0" smtClean="0"/>
              <a:t>, </a:t>
            </a:r>
            <a:r>
              <a:rPr lang="sk-SK" dirty="0" err="1" smtClean="0"/>
              <a:t>workshops</a:t>
            </a:r>
            <a:r>
              <a:rPr lang="sk-SK" dirty="0" smtClean="0"/>
              <a:t> ...</a:t>
            </a:r>
            <a:r>
              <a:rPr lang="sk-SK" dirty="0" err="1" smtClean="0"/>
              <a:t>for</a:t>
            </a:r>
            <a:r>
              <a:rPr lang="sk-SK" dirty="0" smtClean="0"/>
              <a:t> EU </a:t>
            </a:r>
            <a:r>
              <a:rPr lang="sk-SK" dirty="0" err="1" smtClean="0"/>
              <a:t>member</a:t>
            </a:r>
            <a:r>
              <a:rPr lang="sk-SK" dirty="0" smtClean="0"/>
              <a:t> </a:t>
            </a:r>
            <a:r>
              <a:rPr lang="sk-SK" dirty="0" err="1" smtClean="0"/>
              <a:t>states</a:t>
            </a:r>
            <a:endParaRPr lang="en-US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817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EU </a:t>
            </a:r>
            <a:r>
              <a:rPr lang="sk-SK" b="1" dirty="0" err="1" smtClean="0"/>
              <a:t>Presidency</a:t>
            </a:r>
            <a:r>
              <a:rPr lang="sk-SK" b="1" dirty="0" smtClean="0"/>
              <a:t> 	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Chapter</a:t>
            </a:r>
            <a:r>
              <a:rPr lang="sk-SK" dirty="0" smtClean="0"/>
              <a:t> </a:t>
            </a:r>
            <a:r>
              <a:rPr lang="sk-SK" dirty="0" err="1" smtClean="0"/>
              <a:t>itself</a:t>
            </a:r>
            <a:r>
              <a:rPr lang="sk-SK" dirty="0" smtClean="0"/>
              <a:t>.... </a:t>
            </a:r>
            <a:r>
              <a:rPr lang="sk-SK" dirty="0" err="1" smtClean="0"/>
              <a:t>Because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are </a:t>
            </a:r>
            <a:r>
              <a:rPr lang="sk-SK" dirty="0" err="1" smtClean="0"/>
              <a:t>chairing</a:t>
            </a:r>
            <a:r>
              <a:rPr lang="sk-SK" dirty="0" smtClean="0"/>
              <a:t> and </a:t>
            </a:r>
            <a:r>
              <a:rPr lang="sk-SK" dirty="0" err="1" smtClean="0"/>
              <a:t>coordinating</a:t>
            </a:r>
            <a:r>
              <a:rPr lang="sk-SK" dirty="0" smtClean="0"/>
              <a:t> </a:t>
            </a:r>
            <a:r>
              <a:rPr lang="sk-SK" dirty="0" err="1" smtClean="0"/>
              <a:t>many</a:t>
            </a:r>
            <a:r>
              <a:rPr lang="sk-SK" dirty="0" smtClean="0"/>
              <a:t> </a:t>
            </a:r>
            <a:r>
              <a:rPr lang="sk-SK" dirty="0" err="1" smtClean="0"/>
              <a:t>if</a:t>
            </a:r>
            <a:r>
              <a:rPr lang="sk-SK" dirty="0" smtClean="0"/>
              <a:t> </a:t>
            </a:r>
            <a:r>
              <a:rPr lang="sk-SK" dirty="0" err="1" smtClean="0"/>
              <a:t>not</a:t>
            </a:r>
            <a:r>
              <a:rPr lang="sk-SK" dirty="0" smtClean="0"/>
              <a:t> </a:t>
            </a:r>
            <a:r>
              <a:rPr lang="sk-SK" dirty="0" err="1" smtClean="0"/>
              <a:t>almost</a:t>
            </a:r>
            <a:r>
              <a:rPr lang="sk-SK" dirty="0" smtClean="0"/>
              <a:t> </a:t>
            </a:r>
            <a:r>
              <a:rPr lang="sk-SK" dirty="0" err="1" smtClean="0"/>
              <a:t>all</a:t>
            </a:r>
            <a:r>
              <a:rPr lang="sk-SK" dirty="0" smtClean="0"/>
              <a:t> of </a:t>
            </a:r>
            <a:r>
              <a:rPr lang="sk-SK" dirty="0" err="1" smtClean="0"/>
              <a:t>those</a:t>
            </a:r>
            <a:r>
              <a:rPr lang="sk-SK" dirty="0" smtClean="0"/>
              <a:t> </a:t>
            </a:r>
            <a:r>
              <a:rPr lang="sk-SK" dirty="0" err="1" smtClean="0"/>
              <a:t>previous</a:t>
            </a:r>
            <a:r>
              <a:rPr lang="sk-SK" dirty="0" smtClean="0"/>
              <a:t> </a:t>
            </a:r>
            <a:r>
              <a:rPr lang="sk-SK" dirty="0" err="1" smtClean="0"/>
              <a:t>meetings</a:t>
            </a:r>
            <a:r>
              <a:rPr lang="sk-SK" dirty="0" smtClean="0"/>
              <a:t>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334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Biggest</a:t>
            </a:r>
            <a:r>
              <a:rPr lang="sk-SK" b="1" dirty="0" smtClean="0"/>
              <a:t> </a:t>
            </a:r>
            <a:r>
              <a:rPr lang="sk-SK" b="1" dirty="0" err="1" smtClean="0"/>
              <a:t>advantage</a:t>
            </a:r>
            <a:r>
              <a:rPr lang="sk-SK" b="1" dirty="0" smtClean="0"/>
              <a:t> of </a:t>
            </a:r>
            <a:r>
              <a:rPr lang="sk-SK" b="1" dirty="0" err="1" smtClean="0"/>
              <a:t>the</a:t>
            </a:r>
            <a:r>
              <a:rPr lang="sk-SK" b="1" dirty="0" smtClean="0"/>
              <a:t> EU </a:t>
            </a:r>
            <a:r>
              <a:rPr lang="sk-SK" b="1" dirty="0" err="1" smtClean="0"/>
              <a:t>membership</a:t>
            </a:r>
            <a:r>
              <a:rPr lang="sk-SK" b="1" dirty="0" smtClean="0"/>
              <a:t> (</a:t>
            </a:r>
            <a:r>
              <a:rPr lang="sk-SK" b="1" dirty="0" err="1" smtClean="0"/>
              <a:t>climate</a:t>
            </a:r>
            <a:r>
              <a:rPr lang="sk-SK" b="1" dirty="0" smtClean="0"/>
              <a:t> change </a:t>
            </a:r>
            <a:r>
              <a:rPr lang="sk-SK" b="1" dirty="0" err="1" smtClean="0"/>
              <a:t>area</a:t>
            </a:r>
            <a:r>
              <a:rPr lang="sk-SK" b="1" dirty="0" smtClean="0"/>
              <a:t>)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0" indent="-1143000">
              <a:buFont typeface="+mj-lt"/>
              <a:buAutoNum type="arabicPeriod"/>
            </a:pPr>
            <a:r>
              <a:rPr lang="sk-SK" sz="9600" dirty="0" err="1"/>
              <a:t>Europeanisation</a:t>
            </a:r>
            <a:r>
              <a:rPr lang="sk-SK" sz="9600" dirty="0"/>
              <a:t> </a:t>
            </a:r>
            <a:endParaRPr lang="sk-SK" sz="9600" dirty="0" smtClean="0"/>
          </a:p>
          <a:p>
            <a:pPr marL="914400" indent="-914400">
              <a:buFont typeface="+mj-lt"/>
              <a:buAutoNum type="arabicPeriod"/>
            </a:pPr>
            <a:r>
              <a:rPr lang="sk-SK" sz="6000" dirty="0" smtClean="0"/>
              <a:t>EU </a:t>
            </a:r>
            <a:r>
              <a:rPr lang="sk-SK" sz="6000" dirty="0" err="1" smtClean="0"/>
              <a:t>Climate</a:t>
            </a:r>
            <a:r>
              <a:rPr lang="sk-SK" sz="6000" dirty="0" smtClean="0"/>
              <a:t> </a:t>
            </a:r>
            <a:r>
              <a:rPr lang="sk-SK" sz="6000" dirty="0" err="1" smtClean="0"/>
              <a:t>law</a:t>
            </a:r>
            <a:endParaRPr lang="sk-SK" sz="6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EU budget </a:t>
            </a:r>
            <a:endParaRPr lang="en-US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16. 12. 2019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741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ferencia cement">
  <a:themeElements>
    <a:clrScheme name="Teplá modr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a-MZP.potx" id="{CA810116-8B0E-4F6C-AF03-0BFF516A16DB}" vid="{64DFE7F7-D973-4C3A-A36C-A6C4631AE46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Konferencia cement</Template>
  <TotalTime>2434</TotalTime>
  <Words>1681</Words>
  <Application>Microsoft Office PowerPoint</Application>
  <PresentationFormat>Širokouhlá</PresentationFormat>
  <Paragraphs>307</Paragraphs>
  <Slides>33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Georgia</vt:lpstr>
      <vt:lpstr>Times New Roman</vt:lpstr>
      <vt:lpstr>Wingdings</vt:lpstr>
      <vt:lpstr>Konferencia cement</vt:lpstr>
      <vt:lpstr>Slovak case EU membership v Climate policy </vt:lpstr>
      <vt:lpstr>Content</vt:lpstr>
      <vt:lpstr>Differences in some obligations for a country in the EU and outside of the EU </vt:lpstr>
      <vt:lpstr>UNFCCC reporting obligations</vt:lpstr>
      <vt:lpstr>EU reporting obligations</vt:lpstr>
      <vt:lpstr>UNFCCC meetings (annual)</vt:lpstr>
      <vt:lpstr>Meetings within the framework of the EU membership (annual)</vt:lpstr>
      <vt:lpstr>EU Presidency  </vt:lpstr>
      <vt:lpstr>Biggest advantage of the EU membership (climate change area)</vt:lpstr>
      <vt:lpstr>Europeanisation</vt:lpstr>
      <vt:lpstr>Ambitions in Slovakia  </vt:lpstr>
      <vt:lpstr>Ambitions in Slovakia  </vt:lpstr>
      <vt:lpstr>2. Climate Law- Legal framework in Slovakia</vt:lpstr>
      <vt:lpstr>3. Financing CC in Slovakia post 2020</vt:lpstr>
      <vt:lpstr>Prezentácia programu PowerPoint</vt:lpstr>
      <vt:lpstr>Prezentácia programu PowerPoint</vt:lpstr>
      <vt:lpstr>Prezentácia programu PowerPoint</vt:lpstr>
      <vt:lpstr>Backbone of EU/Slovak climate change mitigation </vt:lpstr>
      <vt:lpstr>EU ETS Implementation in Slovakia</vt:lpstr>
      <vt:lpstr>Ministry of Environment </vt:lpstr>
      <vt:lpstr>Environmental District Offices </vt:lpstr>
      <vt:lpstr>Prezentácia programu PowerPoint</vt:lpstr>
      <vt:lpstr>Prezentácia programu PowerPoint</vt:lpstr>
      <vt:lpstr>Non- ETS  sectors </vt:lpstr>
      <vt:lpstr>Prezentácia programu PowerPoint</vt:lpstr>
      <vt:lpstr>Prezentácia programu PowerPoint</vt:lpstr>
      <vt:lpstr>Integrated National Energy and Climate Plan for 2021 - 2030</vt:lpstr>
      <vt:lpstr>EU and national targets (from the plan)</vt:lpstr>
      <vt:lpstr>Low Carbon Development Strategy up to 2050</vt:lpstr>
      <vt:lpstr>Low Carbon Development Strategy up to 2050</vt:lpstr>
      <vt:lpstr>Low Carbon Strategy up to 2050- cost of decarbonisation</vt:lpstr>
      <vt:lpstr>Latest developments- EU level</vt:lpstr>
      <vt:lpstr>Thank you for your attention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Revízia smernice EU ETS  pre 4. obchodovateľné obdobie</dc:title>
  <dc:creator>Broošová Natália</dc:creator>
  <cp:lastModifiedBy>Zvara Milan</cp:lastModifiedBy>
  <cp:revision>101</cp:revision>
  <dcterms:created xsi:type="dcterms:W3CDTF">2018-06-13T11:40:43Z</dcterms:created>
  <dcterms:modified xsi:type="dcterms:W3CDTF">2019-12-16T22:09:09Z</dcterms:modified>
</cp:coreProperties>
</file>