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notesSlides/notesSlide2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25.xml" ContentType="application/vnd.openxmlformats-officedocument.presentationml.notesSlide+xml"/>
  <Override PartName="/ppt/charts/chart7.xml" ContentType="application/vnd.openxmlformats-officedocument.drawingml.chart+xml"/>
  <Override PartName="/ppt/notesSlides/notesSlide26.xml" ContentType="application/vnd.openxmlformats-officedocument.presentationml.notesSlide+xml"/>
  <Override PartName="/ppt/charts/chart8.xml" ContentType="application/vnd.openxmlformats-officedocument.drawingml.chart+xml"/>
  <Override PartName="/ppt/notesSlides/notesSlide27.xml" ContentType="application/vnd.openxmlformats-officedocument.presentationml.notesSlide+xml"/>
  <Override PartName="/ppt/charts/chart9.xml" ContentType="application/vnd.openxmlformats-officedocument.drawingml.chart+xml"/>
  <Override PartName="/ppt/drawings/drawing1.xml" ContentType="application/vnd.openxmlformats-officedocument.drawingml.chartshape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0.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0.xml" ContentType="application/vnd.openxmlformats-officedocument.presentationml.notesSlide+xml"/>
  <Override PartName="/ppt/charts/chart11.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34.xml" ContentType="application/vnd.openxmlformats-officedocument.presentationml.notesSlide+xml"/>
  <Override PartName="/ppt/charts/chart14.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2"/>
  </p:notesMasterIdLst>
  <p:sldIdLst>
    <p:sldId id="445" r:id="rId5"/>
    <p:sldId id="415" r:id="rId6"/>
    <p:sldId id="423" r:id="rId7"/>
    <p:sldId id="444" r:id="rId8"/>
    <p:sldId id="416" r:id="rId9"/>
    <p:sldId id="424" r:id="rId10"/>
    <p:sldId id="425" r:id="rId11"/>
    <p:sldId id="427" r:id="rId12"/>
    <p:sldId id="426" r:id="rId13"/>
    <p:sldId id="417" r:id="rId14"/>
    <p:sldId id="418" r:id="rId15"/>
    <p:sldId id="263" r:id="rId16"/>
    <p:sldId id="264" r:id="rId17"/>
    <p:sldId id="403" r:id="rId18"/>
    <p:sldId id="393" r:id="rId19"/>
    <p:sldId id="402" r:id="rId20"/>
    <p:sldId id="391" r:id="rId21"/>
    <p:sldId id="389" r:id="rId22"/>
    <p:sldId id="404" r:id="rId23"/>
    <p:sldId id="405" r:id="rId24"/>
    <p:sldId id="390" r:id="rId25"/>
    <p:sldId id="392" r:id="rId26"/>
    <p:sldId id="328" r:id="rId27"/>
    <p:sldId id="406" r:id="rId28"/>
    <p:sldId id="407" r:id="rId29"/>
    <p:sldId id="408" r:id="rId30"/>
    <p:sldId id="409" r:id="rId31"/>
    <p:sldId id="380" r:id="rId32"/>
    <p:sldId id="411" r:id="rId33"/>
    <p:sldId id="410" r:id="rId34"/>
    <p:sldId id="412" r:id="rId35"/>
    <p:sldId id="450" r:id="rId36"/>
    <p:sldId id="449" r:id="rId37"/>
    <p:sldId id="446" r:id="rId38"/>
    <p:sldId id="448" r:id="rId39"/>
    <p:sldId id="447" r:id="rId40"/>
    <p:sldId id="413" r:id="rId41"/>
  </p:sldIdLst>
  <p:sldSz cx="9144000" cy="6858000" type="screen4x3"/>
  <p:notesSz cx="6781800" cy="9926638"/>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dvolená sekcia" id="{02C5CCAA-FC20-4E50-B6FA-8353AFC685AC}">
          <p14:sldIdLst>
            <p14:sldId id="445"/>
            <p14:sldId id="415"/>
            <p14:sldId id="423"/>
            <p14:sldId id="444"/>
            <p14:sldId id="416"/>
            <p14:sldId id="424"/>
            <p14:sldId id="425"/>
            <p14:sldId id="427"/>
            <p14:sldId id="426"/>
            <p14:sldId id="417"/>
            <p14:sldId id="418"/>
            <p14:sldId id="263"/>
            <p14:sldId id="264"/>
            <p14:sldId id="403"/>
            <p14:sldId id="393"/>
          </p14:sldIdLst>
        </p14:section>
        <p14:section name="Sekcia bez názvu" id="{2EB35302-78AE-498D-AC3A-F16FD3D381B6}">
          <p14:sldIdLst>
            <p14:sldId id="402"/>
            <p14:sldId id="391"/>
            <p14:sldId id="389"/>
            <p14:sldId id="404"/>
            <p14:sldId id="405"/>
            <p14:sldId id="390"/>
            <p14:sldId id="392"/>
            <p14:sldId id="328"/>
            <p14:sldId id="406"/>
            <p14:sldId id="407"/>
            <p14:sldId id="408"/>
            <p14:sldId id="409"/>
            <p14:sldId id="380"/>
            <p14:sldId id="411"/>
            <p14:sldId id="410"/>
            <p14:sldId id="412"/>
            <p14:sldId id="450"/>
            <p14:sldId id="449"/>
            <p14:sldId id="446"/>
            <p14:sldId id="448"/>
            <p14:sldId id="447"/>
            <p14:sldId id="413"/>
          </p14:sldIdLst>
        </p14:section>
        <p14:section name="Sekcia bez názvu" id="{6DA625F1-2062-42AC-BE85-95371B37DE1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roslava Mičková" initials="MM" lastIdx="1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štýlu, bez mrie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Štýl s motívom 2 - zvýrazneni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Bez štýlu, mriežka tabuľ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95" autoAdjust="0"/>
    <p:restoredTop sz="71638" autoAdjust="0"/>
  </p:normalViewPr>
  <p:slideViewPr>
    <p:cSldViewPr>
      <p:cViewPr varScale="1">
        <p:scale>
          <a:sx n="90" d="100"/>
          <a:sy n="90" d="100"/>
        </p:scale>
        <p:origin x="2480" y="192"/>
      </p:cViewPr>
      <p:guideLst>
        <p:guide orient="horz" pos="2160"/>
        <p:guide pos="2880"/>
      </p:guideLst>
    </p:cSldViewPr>
  </p:slideViewPr>
  <p:outlineViewPr>
    <p:cViewPr>
      <p:scale>
        <a:sx n="33" d="100"/>
        <a:sy n="33" d="100"/>
      </p:scale>
      <p:origin x="0" y="299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notesMaster" Target="notesMasters/notesMaster1.xml"/><Relationship Id="rId43" Type="http://schemas.openxmlformats.org/officeDocument/2006/relationships/commentAuthors" Target="commentAuthors.xml"/><Relationship Id="rId44" Type="http://schemas.openxmlformats.org/officeDocument/2006/relationships/presProps" Target="presProps.xml"/><Relationship Id="rId4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ovancik1304362\Documents\FRONTEX\FRAN\Analyst%20workshop\Grafy%20do%20prezent&#225;cie.xlsx" TargetMode="External"/></Relationships>
</file>

<file path=ppt/charts/_rels/chart10.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file:////Users/miroslav/Dokumenty/FRAN/Analyst%20workshop/Grafy%20do%20prezenta&#769;cie.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hovancik1304362\Documents\ANAL&#221;ZY%20a%20&#352;TATISTIKY\Ukrajinci\Podklady%20pre%201%20zastupcu\Ukrajinci.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hovancik1304362\Documents\WGA%20Praha\Grafy%20do%20prezent&#225;cie%20WGA%20Praha%20-%20j&#250;n%202017.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hovancik1304362\Documents\WGA%20Praha\Grafy%20do%20prezent&#225;cie%20WGA%20Praha%20-%20j&#250;n%202017.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Volumes/ADATA%20MIRO/MIRO%20PRA&#769;CA/ANALY&#769;ZY%20a%20S&#780;TATISTIKY/S&#780;tatistiky/KUMULATI&#769;VNE%20S&#780;TATISTIKY/2018/8.mesac&#780;na&#769;_2018/Grafy_januar-august_2018.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hovancik1304362\Documents\FRONTEX\FRAN\Analyst%20workshop\Grafy%20do%20prezent&#225;ci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hovancik1304362\Documents\FRONTEX\FRAN\Analyst%20workshop\Grafy%20do%20prezent&#225;ci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hovancik1304362\Documents\FRONTEX\FRAN\Analyst%20workshop\Grafy%20do%20prezent&#225;ci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hovancik1304362\Documents\FRONTEX\FRAN\Analyst%20workshop\Grafy%20do%20prezent&#225;cie.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hovancik1304362\Documents\FRONTEX\FRAN\Analyst%20workshop\Grafy%20do%20prezent&#225;cie.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hovancik1304362\Documents\FRONTEX\FRAN\Analyst%20workshop\Grafy%20do%20prezent&#225;cie.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Users/miroslav/Dokumenty/WGA%20Praha%20podklady/WGA%20Praha/Grafy%20do%20prezenta&#769;cie%20WGA%20Praha%20-%20ju&#769;n%202017.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bafs21\casr\PUBLIC\prezentacie\Prezent&#225;cia%20pre%20prezidenta%20PZ%20na%202.1.2018\Grafy%20do%20prezent&#225;cie%20pre%20prezidenta%20za%202012-2017.xlsx" TargetMode="External"/><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'FRAN data'!$B$2</c:f>
              <c:strCache>
                <c:ptCount val="1"/>
                <c:pt idx="0">
                  <c:v>2013</c:v>
                </c:pt>
              </c:strCache>
            </c:strRef>
          </c:tx>
          <c:invertIfNegative val="0"/>
          <c:cat>
            <c:strRef>
              <c:f>'FRAN data'!$A$3:$A$10</c:f>
              <c:strCache>
                <c:ptCount val="8"/>
                <c:pt idx="0">
                  <c:v>IBC out of BCP</c:v>
                </c:pt>
                <c:pt idx="1">
                  <c:v>IBC at BCP</c:v>
                </c:pt>
                <c:pt idx="2">
                  <c:v>Facilitators</c:v>
                </c:pt>
                <c:pt idx="3">
                  <c:v>Illegal stay</c:v>
                </c:pt>
                <c:pt idx="4">
                  <c:v>Refusals of entry</c:v>
                </c:pt>
                <c:pt idx="5">
                  <c:v>Asylum</c:v>
                </c:pt>
                <c:pt idx="6">
                  <c:v>Return decisions</c:v>
                </c:pt>
                <c:pt idx="7">
                  <c:v>Effective returns</c:v>
                </c:pt>
              </c:strCache>
            </c:strRef>
          </c:cat>
          <c:val>
            <c:numRef>
              <c:f>'FRAN data'!$B$3:$B$10</c:f>
              <c:numCache>
                <c:formatCode>General</c:formatCode>
                <c:ptCount val="8"/>
                <c:pt idx="0">
                  <c:v>346.0</c:v>
                </c:pt>
                <c:pt idx="1">
                  <c:v>65.0</c:v>
                </c:pt>
                <c:pt idx="2">
                  <c:v>11.0</c:v>
                </c:pt>
                <c:pt idx="3">
                  <c:v>690.0</c:v>
                </c:pt>
                <c:pt idx="4">
                  <c:v>446.0</c:v>
                </c:pt>
                <c:pt idx="5">
                  <c:v>439.0</c:v>
                </c:pt>
                <c:pt idx="6">
                  <c:v>574.0</c:v>
                </c:pt>
                <c:pt idx="7">
                  <c:v>378.0</c:v>
                </c:pt>
              </c:numCache>
            </c:numRef>
          </c:val>
        </c:ser>
        <c:ser>
          <c:idx val="1"/>
          <c:order val="1"/>
          <c:tx>
            <c:strRef>
              <c:f>'FRAN data'!$C$2</c:f>
              <c:strCache>
                <c:ptCount val="1"/>
                <c:pt idx="0">
                  <c:v>2014</c:v>
                </c:pt>
              </c:strCache>
            </c:strRef>
          </c:tx>
          <c:invertIfNegative val="0"/>
          <c:cat>
            <c:strRef>
              <c:f>'FRAN data'!$A$3:$A$10</c:f>
              <c:strCache>
                <c:ptCount val="8"/>
                <c:pt idx="0">
                  <c:v>IBC out of BCP</c:v>
                </c:pt>
                <c:pt idx="1">
                  <c:v>IBC at BCP</c:v>
                </c:pt>
                <c:pt idx="2">
                  <c:v>Facilitators</c:v>
                </c:pt>
                <c:pt idx="3">
                  <c:v>Illegal stay</c:v>
                </c:pt>
                <c:pt idx="4">
                  <c:v>Refusals of entry</c:v>
                </c:pt>
                <c:pt idx="5">
                  <c:v>Asylum</c:v>
                </c:pt>
                <c:pt idx="6">
                  <c:v>Return decisions</c:v>
                </c:pt>
                <c:pt idx="7">
                  <c:v>Effective returns</c:v>
                </c:pt>
              </c:strCache>
            </c:strRef>
          </c:cat>
          <c:val>
            <c:numRef>
              <c:f>'FRAN data'!$C$3:$C$10</c:f>
              <c:numCache>
                <c:formatCode>General</c:formatCode>
                <c:ptCount val="8"/>
                <c:pt idx="0">
                  <c:v>191.0</c:v>
                </c:pt>
                <c:pt idx="1">
                  <c:v>80.0</c:v>
                </c:pt>
                <c:pt idx="2">
                  <c:v>10.0</c:v>
                </c:pt>
                <c:pt idx="3">
                  <c:v>970.0</c:v>
                </c:pt>
                <c:pt idx="4">
                  <c:v>465.0</c:v>
                </c:pt>
                <c:pt idx="5">
                  <c:v>226.0</c:v>
                </c:pt>
                <c:pt idx="6">
                  <c:v>943.0</c:v>
                </c:pt>
                <c:pt idx="7">
                  <c:v>657.0</c:v>
                </c:pt>
              </c:numCache>
            </c:numRef>
          </c:val>
        </c:ser>
        <c:ser>
          <c:idx val="2"/>
          <c:order val="2"/>
          <c:tx>
            <c:strRef>
              <c:f>'FRAN data'!$D$2</c:f>
              <c:strCache>
                <c:ptCount val="1"/>
                <c:pt idx="0">
                  <c:v>2015</c:v>
                </c:pt>
              </c:strCache>
            </c:strRef>
          </c:tx>
          <c:invertIfNegative val="0"/>
          <c:cat>
            <c:strRef>
              <c:f>'FRAN data'!$A$3:$A$10</c:f>
              <c:strCache>
                <c:ptCount val="8"/>
                <c:pt idx="0">
                  <c:v>IBC out of BCP</c:v>
                </c:pt>
                <c:pt idx="1">
                  <c:v>IBC at BCP</c:v>
                </c:pt>
                <c:pt idx="2">
                  <c:v>Facilitators</c:v>
                </c:pt>
                <c:pt idx="3">
                  <c:v>Illegal stay</c:v>
                </c:pt>
                <c:pt idx="4">
                  <c:v>Refusals of entry</c:v>
                </c:pt>
                <c:pt idx="5">
                  <c:v>Asylum</c:v>
                </c:pt>
                <c:pt idx="6">
                  <c:v>Return decisions</c:v>
                </c:pt>
                <c:pt idx="7">
                  <c:v>Effective returns</c:v>
                </c:pt>
              </c:strCache>
            </c:strRef>
          </c:cat>
          <c:val>
            <c:numRef>
              <c:f>'FRAN data'!$D$3:$D$10</c:f>
              <c:numCache>
                <c:formatCode>General</c:formatCode>
                <c:ptCount val="8"/>
                <c:pt idx="0">
                  <c:v>130.0</c:v>
                </c:pt>
                <c:pt idx="1">
                  <c:v>165.0</c:v>
                </c:pt>
                <c:pt idx="2">
                  <c:v>13.0</c:v>
                </c:pt>
                <c:pt idx="3">
                  <c:v>1849.0</c:v>
                </c:pt>
                <c:pt idx="4">
                  <c:v>477.0</c:v>
                </c:pt>
                <c:pt idx="5">
                  <c:v>271.0</c:v>
                </c:pt>
                <c:pt idx="6">
                  <c:v>1648.0</c:v>
                </c:pt>
                <c:pt idx="7">
                  <c:v>976.0</c:v>
                </c:pt>
              </c:numCache>
            </c:numRef>
          </c:val>
        </c:ser>
        <c:ser>
          <c:idx val="3"/>
          <c:order val="3"/>
          <c:tx>
            <c:strRef>
              <c:f>'FRAN data'!$E$2</c:f>
              <c:strCache>
                <c:ptCount val="1"/>
                <c:pt idx="0">
                  <c:v>2016</c:v>
                </c:pt>
              </c:strCache>
            </c:strRef>
          </c:tx>
          <c:invertIfNegative val="0"/>
          <c:cat>
            <c:strRef>
              <c:f>'FRAN data'!$A$3:$A$10</c:f>
              <c:strCache>
                <c:ptCount val="8"/>
                <c:pt idx="0">
                  <c:v>IBC out of BCP</c:v>
                </c:pt>
                <c:pt idx="1">
                  <c:v>IBC at BCP</c:v>
                </c:pt>
                <c:pt idx="2">
                  <c:v>Facilitators</c:v>
                </c:pt>
                <c:pt idx="3">
                  <c:v>Illegal stay</c:v>
                </c:pt>
                <c:pt idx="4">
                  <c:v>Refusals of entry</c:v>
                </c:pt>
                <c:pt idx="5">
                  <c:v>Asylum</c:v>
                </c:pt>
                <c:pt idx="6">
                  <c:v>Return decisions</c:v>
                </c:pt>
                <c:pt idx="7">
                  <c:v>Effective returns</c:v>
                </c:pt>
              </c:strCache>
            </c:strRef>
          </c:cat>
          <c:val>
            <c:numRef>
              <c:f>'FRAN data'!$E$3:$E$10</c:f>
              <c:numCache>
                <c:formatCode>General</c:formatCode>
                <c:ptCount val="8"/>
                <c:pt idx="0">
                  <c:v>124.0</c:v>
                </c:pt>
                <c:pt idx="1">
                  <c:v>108.0</c:v>
                </c:pt>
                <c:pt idx="2">
                  <c:v>14.0</c:v>
                </c:pt>
                <c:pt idx="3">
                  <c:v>1925.0</c:v>
                </c:pt>
                <c:pt idx="4">
                  <c:v>782.0</c:v>
                </c:pt>
                <c:pt idx="5">
                  <c:v>98.0</c:v>
                </c:pt>
                <c:pt idx="6">
                  <c:v>1759.0</c:v>
                </c:pt>
                <c:pt idx="7">
                  <c:v>1403.0</c:v>
                </c:pt>
              </c:numCache>
            </c:numRef>
          </c:val>
        </c:ser>
        <c:ser>
          <c:idx val="4"/>
          <c:order val="4"/>
          <c:tx>
            <c:strRef>
              <c:f>'FRAN data'!$F$2</c:f>
              <c:strCache>
                <c:ptCount val="1"/>
                <c:pt idx="0">
                  <c:v>2017</c:v>
                </c:pt>
              </c:strCache>
            </c:strRef>
          </c:tx>
          <c:invertIfNegative val="0"/>
          <c:cat>
            <c:strRef>
              <c:f>'FRAN data'!$A$3:$A$10</c:f>
              <c:strCache>
                <c:ptCount val="8"/>
                <c:pt idx="0">
                  <c:v>IBC out of BCP</c:v>
                </c:pt>
                <c:pt idx="1">
                  <c:v>IBC at BCP</c:v>
                </c:pt>
                <c:pt idx="2">
                  <c:v>Facilitators</c:v>
                </c:pt>
                <c:pt idx="3">
                  <c:v>Illegal stay</c:v>
                </c:pt>
                <c:pt idx="4">
                  <c:v>Refusals of entry</c:v>
                </c:pt>
                <c:pt idx="5">
                  <c:v>Asylum</c:v>
                </c:pt>
                <c:pt idx="6">
                  <c:v>Return decisions</c:v>
                </c:pt>
                <c:pt idx="7">
                  <c:v>Effective returns</c:v>
                </c:pt>
              </c:strCache>
            </c:strRef>
          </c:cat>
          <c:val>
            <c:numRef>
              <c:f>'FRAN data'!$F$3:$F$10</c:f>
              <c:numCache>
                <c:formatCode>General</c:formatCode>
                <c:ptCount val="8"/>
                <c:pt idx="0">
                  <c:v>216.0</c:v>
                </c:pt>
                <c:pt idx="1">
                  <c:v>56.0</c:v>
                </c:pt>
                <c:pt idx="2">
                  <c:v>9.0</c:v>
                </c:pt>
                <c:pt idx="3">
                  <c:v>2396.0</c:v>
                </c:pt>
                <c:pt idx="4">
                  <c:v>1105.0</c:v>
                </c:pt>
                <c:pt idx="5">
                  <c:v>149.0</c:v>
                </c:pt>
                <c:pt idx="6">
                  <c:v>2396.0</c:v>
                </c:pt>
                <c:pt idx="7">
                  <c:v>1721.0</c:v>
                </c:pt>
              </c:numCache>
            </c:numRef>
          </c:val>
        </c:ser>
        <c:dLbls>
          <c:showLegendKey val="0"/>
          <c:showVal val="0"/>
          <c:showCatName val="0"/>
          <c:showSerName val="0"/>
          <c:showPercent val="0"/>
          <c:showBubbleSize val="0"/>
        </c:dLbls>
        <c:gapWidth val="150"/>
        <c:axId val="1820518608"/>
        <c:axId val="1820520384"/>
      </c:barChart>
      <c:catAx>
        <c:axId val="1820518608"/>
        <c:scaling>
          <c:orientation val="minMax"/>
        </c:scaling>
        <c:delete val="0"/>
        <c:axPos val="b"/>
        <c:numFmt formatCode="General" sourceLinked="0"/>
        <c:majorTickMark val="out"/>
        <c:minorTickMark val="none"/>
        <c:tickLblPos val="nextTo"/>
        <c:txPr>
          <a:bodyPr/>
          <a:lstStyle/>
          <a:p>
            <a:pPr>
              <a:defRPr sz="1400">
                <a:latin typeface="Corbel" panose="020B0503020204020204" pitchFamily="34" charset="0"/>
              </a:defRPr>
            </a:pPr>
            <a:endParaRPr lang="sk-SK"/>
          </a:p>
        </c:txPr>
        <c:crossAx val="1820520384"/>
        <c:crosses val="autoZero"/>
        <c:auto val="1"/>
        <c:lblAlgn val="ctr"/>
        <c:lblOffset val="100"/>
        <c:noMultiLvlLbl val="0"/>
      </c:catAx>
      <c:valAx>
        <c:axId val="1820520384"/>
        <c:scaling>
          <c:orientation val="minMax"/>
          <c:max val="2500.0"/>
        </c:scaling>
        <c:delete val="0"/>
        <c:axPos val="l"/>
        <c:majorGridlines/>
        <c:numFmt formatCode="General" sourceLinked="1"/>
        <c:majorTickMark val="out"/>
        <c:minorTickMark val="none"/>
        <c:tickLblPos val="nextTo"/>
        <c:txPr>
          <a:bodyPr/>
          <a:lstStyle/>
          <a:p>
            <a:pPr>
              <a:defRPr sz="1400">
                <a:latin typeface="Corbel" panose="020B0503020204020204" pitchFamily="34" charset="0"/>
              </a:defRPr>
            </a:pPr>
            <a:endParaRPr lang="sk-SK"/>
          </a:p>
        </c:txPr>
        <c:crossAx val="1820518608"/>
        <c:crosses val="autoZero"/>
        <c:crossBetween val="between"/>
      </c:valAx>
    </c:plotArea>
    <c:legend>
      <c:legendPos val="r"/>
      <c:layout/>
      <c:overlay val="0"/>
      <c:txPr>
        <a:bodyPr/>
        <a:lstStyle/>
        <a:p>
          <a:pPr>
            <a:defRPr sz="1600">
              <a:latin typeface="Corbel" panose="020B0503020204020204" pitchFamily="34" charset="0"/>
            </a:defRPr>
          </a:pPr>
          <a:endParaRPr lang="sk-SK"/>
        </a:p>
      </c:txPr>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'TOP 5 Nationalities'!$I$42</c:f>
              <c:strCache>
                <c:ptCount val="1"/>
                <c:pt idx="0">
                  <c:v>UKR</c:v>
                </c:pt>
              </c:strCache>
            </c:strRef>
          </c:tx>
          <c:spPr>
            <a:ln w="28575" cap="rnd">
              <a:solidFill>
                <a:prstClr val="black"/>
              </a:solidFill>
              <a:round/>
            </a:ln>
            <a:effectLst/>
          </c:spPr>
          <c:marker>
            <c:symbol val="none"/>
          </c:marker>
          <c:dLbls>
            <c:dLbl>
              <c:idx val="0"/>
              <c:layout>
                <c:manualLayout>
                  <c:x val="-0.0210084033613445"/>
                  <c:y val="0.0250696378830084"/>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294117647058823"/>
                  <c:y val="0.0334261838440111"/>
                </c:manualLayout>
              </c:layout>
              <c:showLegendKey val="0"/>
              <c:showVal val="1"/>
              <c:showCatName val="0"/>
              <c:showSerName val="0"/>
              <c:showPercent val="0"/>
              <c:showBubbleSize val="0"/>
              <c:extLst>
                <c:ext xmlns:c15="http://schemas.microsoft.com/office/drawing/2012/chart" uri="{CE6537A1-D6FC-4f65-9D91-7224C49458BB}">
                  <c15:layout/>
                </c:ext>
              </c:extLst>
            </c:dLbl>
            <c:spPr>
              <a:solidFill>
                <a:prstClr val="black"/>
              </a:solidFill>
              <a:ln>
                <a:solidFill>
                  <a:prstClr val="black"/>
                </a:solid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Corbel" charset="0"/>
                    <a:ea typeface="Corbel" charset="0"/>
                    <a:cs typeface="Corbel" charset="0"/>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'TOP 5 Nationalities'!$J$41:$N$41</c:f>
              <c:numCache>
                <c:formatCode>General</c:formatCode>
                <c:ptCount val="5"/>
                <c:pt idx="0">
                  <c:v>2013.0</c:v>
                </c:pt>
                <c:pt idx="1">
                  <c:v>2014.0</c:v>
                </c:pt>
                <c:pt idx="2">
                  <c:v>2015.0</c:v>
                </c:pt>
                <c:pt idx="3">
                  <c:v>2016.0</c:v>
                </c:pt>
                <c:pt idx="4" formatCode="#,##0">
                  <c:v>2017.0</c:v>
                </c:pt>
              </c:numCache>
            </c:numRef>
          </c:cat>
          <c:val>
            <c:numRef>
              <c:f>'TOP 5 Nationalities'!$J$42:$N$42</c:f>
              <c:numCache>
                <c:formatCode>0</c:formatCode>
                <c:ptCount val="5"/>
                <c:pt idx="0">
                  <c:v>410.0</c:v>
                </c:pt>
                <c:pt idx="1">
                  <c:v>471.0</c:v>
                </c:pt>
                <c:pt idx="2" formatCode="#,##0">
                  <c:v>458.0</c:v>
                </c:pt>
                <c:pt idx="3" formatCode="#,##0">
                  <c:v>721.0</c:v>
                </c:pt>
                <c:pt idx="4" formatCode="#,##0">
                  <c:v>945.0</c:v>
                </c:pt>
              </c:numCache>
            </c:numRef>
          </c:val>
          <c:smooth val="0"/>
        </c:ser>
        <c:ser>
          <c:idx val="1"/>
          <c:order val="1"/>
          <c:tx>
            <c:strRef>
              <c:f>'TOP 5 Nationalities'!$I$43</c:f>
              <c:strCache>
                <c:ptCount val="1"/>
                <c:pt idx="0">
                  <c:v>MLD</c:v>
                </c:pt>
              </c:strCache>
            </c:strRef>
          </c:tx>
          <c:spPr>
            <a:ln w="28575" cap="rnd">
              <a:solidFill>
                <a:prstClr val="black"/>
              </a:solidFill>
              <a:round/>
            </a:ln>
            <a:effectLst/>
          </c:spPr>
          <c:marker>
            <c:symbol val="none"/>
          </c:marker>
          <c:cat>
            <c:numRef>
              <c:f>'TOP 5 Nationalities'!$J$41:$N$41</c:f>
              <c:numCache>
                <c:formatCode>General</c:formatCode>
                <c:ptCount val="5"/>
                <c:pt idx="0">
                  <c:v>2013.0</c:v>
                </c:pt>
                <c:pt idx="1">
                  <c:v>2014.0</c:v>
                </c:pt>
                <c:pt idx="2">
                  <c:v>2015.0</c:v>
                </c:pt>
                <c:pt idx="3">
                  <c:v>2016.0</c:v>
                </c:pt>
                <c:pt idx="4" formatCode="#,##0">
                  <c:v>2017.0</c:v>
                </c:pt>
              </c:numCache>
            </c:numRef>
          </c:cat>
          <c:val>
            <c:numRef>
              <c:f>'TOP 5 Nationalities'!$J$43:$N$43</c:f>
              <c:numCache>
                <c:formatCode>0</c:formatCode>
                <c:ptCount val="5"/>
                <c:pt idx="0">
                  <c:v>1.0</c:v>
                </c:pt>
                <c:pt idx="1">
                  <c:v>11.0</c:v>
                </c:pt>
                <c:pt idx="2" formatCode="General">
                  <c:v>5.0</c:v>
                </c:pt>
                <c:pt idx="3" formatCode="General">
                  <c:v>16.0</c:v>
                </c:pt>
                <c:pt idx="4" formatCode="#,##0">
                  <c:v>48.0</c:v>
                </c:pt>
              </c:numCache>
            </c:numRef>
          </c:val>
          <c:smooth val="0"/>
        </c:ser>
        <c:ser>
          <c:idx val="2"/>
          <c:order val="2"/>
          <c:tx>
            <c:strRef>
              <c:f>'TOP 5 Nationalities'!$I$44</c:f>
              <c:strCache>
                <c:ptCount val="1"/>
                <c:pt idx="0">
                  <c:v>RUS</c:v>
                </c:pt>
              </c:strCache>
            </c:strRef>
          </c:tx>
          <c:spPr>
            <a:ln w="28575" cap="rnd">
              <a:solidFill>
                <a:prstClr val="black"/>
              </a:solidFill>
              <a:round/>
            </a:ln>
            <a:effectLst/>
          </c:spPr>
          <c:marker>
            <c:symbol val="none"/>
          </c:marker>
          <c:cat>
            <c:numRef>
              <c:f>'TOP 5 Nationalities'!$J$41:$N$41</c:f>
              <c:numCache>
                <c:formatCode>General</c:formatCode>
                <c:ptCount val="5"/>
                <c:pt idx="0">
                  <c:v>2013.0</c:v>
                </c:pt>
                <c:pt idx="1">
                  <c:v>2014.0</c:v>
                </c:pt>
                <c:pt idx="2">
                  <c:v>2015.0</c:v>
                </c:pt>
                <c:pt idx="3">
                  <c:v>2016.0</c:v>
                </c:pt>
                <c:pt idx="4" formatCode="#,##0">
                  <c:v>2017.0</c:v>
                </c:pt>
              </c:numCache>
            </c:numRef>
          </c:cat>
          <c:val>
            <c:numRef>
              <c:f>'TOP 5 Nationalities'!$J$44:$N$44</c:f>
              <c:numCache>
                <c:formatCode>0</c:formatCode>
                <c:ptCount val="5"/>
                <c:pt idx="0">
                  <c:v>11.0</c:v>
                </c:pt>
                <c:pt idx="1">
                  <c:v>7.0</c:v>
                </c:pt>
                <c:pt idx="2" formatCode="General">
                  <c:v>3.0</c:v>
                </c:pt>
                <c:pt idx="3" formatCode="General">
                  <c:v>8.0</c:v>
                </c:pt>
                <c:pt idx="4" formatCode="#,##0">
                  <c:v>9.0</c:v>
                </c:pt>
              </c:numCache>
            </c:numRef>
          </c:val>
          <c:smooth val="0"/>
        </c:ser>
        <c:ser>
          <c:idx val="3"/>
          <c:order val="3"/>
          <c:tx>
            <c:strRef>
              <c:f>'TOP 5 Nationalities'!$I$45</c:f>
              <c:strCache>
                <c:ptCount val="1"/>
                <c:pt idx="0">
                  <c:v>SRB</c:v>
                </c:pt>
              </c:strCache>
            </c:strRef>
          </c:tx>
          <c:spPr>
            <a:ln w="28575" cap="rnd">
              <a:solidFill>
                <a:prstClr val="black"/>
              </a:solidFill>
              <a:round/>
            </a:ln>
            <a:effectLst/>
          </c:spPr>
          <c:marker>
            <c:symbol val="none"/>
          </c:marker>
          <c:cat>
            <c:numRef>
              <c:f>'TOP 5 Nationalities'!$J$41:$N$41</c:f>
              <c:numCache>
                <c:formatCode>General</c:formatCode>
                <c:ptCount val="5"/>
                <c:pt idx="0">
                  <c:v>2013.0</c:v>
                </c:pt>
                <c:pt idx="1">
                  <c:v>2014.0</c:v>
                </c:pt>
                <c:pt idx="2">
                  <c:v>2015.0</c:v>
                </c:pt>
                <c:pt idx="3">
                  <c:v>2016.0</c:v>
                </c:pt>
                <c:pt idx="4" formatCode="#,##0">
                  <c:v>2017.0</c:v>
                </c:pt>
              </c:numCache>
            </c:numRef>
          </c:cat>
          <c:val>
            <c:numRef>
              <c:f>'TOP 5 Nationalities'!$J$45:$N$45</c:f>
              <c:numCache>
                <c:formatCode>General</c:formatCode>
                <c:ptCount val="5"/>
                <c:pt idx="0" formatCode="0">
                  <c:v>2.0</c:v>
                </c:pt>
                <c:pt idx="1">
                  <c:v>2.0</c:v>
                </c:pt>
                <c:pt idx="2">
                  <c:v>0.0</c:v>
                </c:pt>
                <c:pt idx="3">
                  <c:v>0.0</c:v>
                </c:pt>
                <c:pt idx="4" formatCode="#,##0">
                  <c:v>21.0</c:v>
                </c:pt>
              </c:numCache>
            </c:numRef>
          </c:val>
          <c:smooth val="0"/>
        </c:ser>
        <c:dLbls>
          <c:showLegendKey val="0"/>
          <c:showVal val="0"/>
          <c:showCatName val="0"/>
          <c:showSerName val="0"/>
          <c:showPercent val="0"/>
          <c:showBubbleSize val="0"/>
        </c:dLbls>
        <c:smooth val="0"/>
        <c:axId val="1823017920"/>
        <c:axId val="1823020672"/>
      </c:lineChart>
      <c:catAx>
        <c:axId val="1823017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orbel" charset="0"/>
                <a:ea typeface="Corbel" charset="0"/>
                <a:cs typeface="Corbel" charset="0"/>
              </a:defRPr>
            </a:pPr>
            <a:endParaRPr lang="sk-SK"/>
          </a:p>
        </c:txPr>
        <c:crossAx val="1823020672"/>
        <c:crosses val="autoZero"/>
        <c:auto val="1"/>
        <c:lblAlgn val="ctr"/>
        <c:lblOffset val="100"/>
        <c:noMultiLvlLbl val="0"/>
      </c:catAx>
      <c:valAx>
        <c:axId val="1823020672"/>
        <c:scaling>
          <c:orientation val="minMax"/>
        </c:scaling>
        <c:delete val="0"/>
        <c:axPos val="l"/>
        <c:majorGridlines>
          <c:spPr>
            <a:ln w="9525" cap="flat" cmpd="sng" algn="ctr">
              <a:solidFill>
                <a:schemeClr val="tx1">
                  <a:lumMod val="15000"/>
                  <a:lumOff val="85000"/>
                </a:schemeClr>
              </a:solidFill>
              <a:round/>
            </a:ln>
            <a:effectLst/>
          </c:spPr>
        </c:majorGridlines>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orbel" charset="0"/>
                <a:ea typeface="Corbel" charset="0"/>
                <a:cs typeface="Corbel" charset="0"/>
              </a:defRPr>
            </a:pPr>
            <a:endParaRPr lang="sk-SK"/>
          </a:p>
        </c:txPr>
        <c:crossAx val="18230179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Corbel" charset="0"/>
              <a:ea typeface="Corbel" charset="0"/>
              <a:cs typeface="Corbel" charset="0"/>
            </a:defRPr>
          </a:pPr>
          <a:endParaRPr lang="sk-SK"/>
        </a:p>
      </c:txPr>
    </c:legend>
    <c:plotVisOnly val="1"/>
    <c:dispBlanksAs val="gap"/>
    <c:showDLblsOverMax val="0"/>
  </c:chart>
  <c:spPr>
    <a:noFill/>
    <a:ln>
      <a:noFill/>
    </a:ln>
    <a:effectLst/>
  </c:spPr>
  <c:txPr>
    <a:bodyPr/>
    <a:lstStyle/>
    <a:p>
      <a:pPr>
        <a:defRPr/>
      </a:pPr>
      <a:endParaRPr lang="sk-SK"/>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455412361589453"/>
          <c:y val="0.0257650465737725"/>
          <c:w val="0.746828708847165"/>
          <c:h val="0.76397651722908"/>
        </c:manualLayout>
      </c:layout>
      <c:barChart>
        <c:barDir val="col"/>
        <c:grouping val="clustered"/>
        <c:varyColors val="0"/>
        <c:ser>
          <c:idx val="0"/>
          <c:order val="0"/>
          <c:tx>
            <c:strRef>
              <c:f>OV!$O$41</c:f>
              <c:strCache>
                <c:ptCount val="1"/>
                <c:pt idx="0">
                  <c:v>in total</c:v>
                </c:pt>
              </c:strCache>
            </c:strRef>
          </c:tx>
          <c:invertIfNegative val="0"/>
          <c:cat>
            <c:multiLvlStrRef>
              <c:f>OV!$M$42:$N$44</c:f>
              <c:multiLvlStrCache>
                <c:ptCount val="3"/>
                <c:lvl>
                  <c:pt idx="0">
                    <c:v>october</c:v>
                  </c:pt>
                  <c:pt idx="1">
                    <c:v>november</c:v>
                  </c:pt>
                  <c:pt idx="2">
                    <c:v>december</c:v>
                  </c:pt>
                </c:lvl>
                <c:lvl>
                  <c:pt idx="0">
                    <c:v>2017</c:v>
                  </c:pt>
                </c:lvl>
              </c:multiLvlStrCache>
            </c:multiLvlStrRef>
          </c:cat>
          <c:val>
            <c:numRef>
              <c:f>OV!$O$42:$O$44</c:f>
              <c:numCache>
                <c:formatCode>General</c:formatCode>
                <c:ptCount val="3"/>
                <c:pt idx="0">
                  <c:v>101.0</c:v>
                </c:pt>
                <c:pt idx="1">
                  <c:v>105.0</c:v>
                </c:pt>
                <c:pt idx="2">
                  <c:v>87.0</c:v>
                </c:pt>
              </c:numCache>
            </c:numRef>
          </c:val>
        </c:ser>
        <c:ser>
          <c:idx val="1"/>
          <c:order val="1"/>
          <c:tx>
            <c:strRef>
              <c:f>OV!$P$41</c:f>
              <c:strCache>
                <c:ptCount val="1"/>
                <c:pt idx="0">
                  <c:v>BIO-TD</c:v>
                </c:pt>
              </c:strCache>
            </c:strRef>
          </c:tx>
          <c:invertIfNegative val="0"/>
          <c:cat>
            <c:multiLvlStrRef>
              <c:f>OV!$M$42:$N$44</c:f>
              <c:multiLvlStrCache>
                <c:ptCount val="3"/>
                <c:lvl>
                  <c:pt idx="0">
                    <c:v>october</c:v>
                  </c:pt>
                  <c:pt idx="1">
                    <c:v>november</c:v>
                  </c:pt>
                  <c:pt idx="2">
                    <c:v>december</c:v>
                  </c:pt>
                </c:lvl>
                <c:lvl>
                  <c:pt idx="0">
                    <c:v>2017</c:v>
                  </c:pt>
                </c:lvl>
              </c:multiLvlStrCache>
            </c:multiLvlStrRef>
          </c:cat>
          <c:val>
            <c:numRef>
              <c:f>OV!$P$42:$P$44</c:f>
              <c:numCache>
                <c:formatCode>General</c:formatCode>
                <c:ptCount val="3"/>
                <c:pt idx="0">
                  <c:v>63.0</c:v>
                </c:pt>
                <c:pt idx="1">
                  <c:v>62.0</c:v>
                </c:pt>
                <c:pt idx="2">
                  <c:v>44.0</c:v>
                </c:pt>
              </c:numCache>
            </c:numRef>
          </c:val>
        </c:ser>
        <c:ser>
          <c:idx val="2"/>
          <c:order val="2"/>
          <c:tx>
            <c:strRef>
              <c:f>OV!$Q$41</c:f>
              <c:strCache>
                <c:ptCount val="1"/>
                <c:pt idx="0">
                  <c:v>F (BIO-TD)</c:v>
                </c:pt>
              </c:strCache>
            </c:strRef>
          </c:tx>
          <c:invertIfNegative val="0"/>
          <c:cat>
            <c:multiLvlStrRef>
              <c:f>OV!$M$42:$N$44</c:f>
              <c:multiLvlStrCache>
                <c:ptCount val="3"/>
                <c:lvl>
                  <c:pt idx="0">
                    <c:v>october</c:v>
                  </c:pt>
                  <c:pt idx="1">
                    <c:v>november</c:v>
                  </c:pt>
                  <c:pt idx="2">
                    <c:v>december</c:v>
                  </c:pt>
                </c:lvl>
                <c:lvl>
                  <c:pt idx="0">
                    <c:v>2017</c:v>
                  </c:pt>
                </c:lvl>
              </c:multiLvlStrCache>
            </c:multiLvlStrRef>
          </c:cat>
          <c:val>
            <c:numRef>
              <c:f>OV!$Q$42:$Q$44</c:f>
              <c:numCache>
                <c:formatCode>General</c:formatCode>
                <c:ptCount val="3"/>
                <c:pt idx="0">
                  <c:v>34.0</c:v>
                </c:pt>
                <c:pt idx="1">
                  <c:v>31.0</c:v>
                </c:pt>
                <c:pt idx="2">
                  <c:v>24.0</c:v>
                </c:pt>
              </c:numCache>
            </c:numRef>
          </c:val>
        </c:ser>
        <c:ser>
          <c:idx val="3"/>
          <c:order val="3"/>
          <c:tx>
            <c:strRef>
              <c:f>OV!$R$41</c:f>
              <c:strCache>
                <c:ptCount val="1"/>
                <c:pt idx="0">
                  <c:v>H1 (BIO-TD)</c:v>
                </c:pt>
              </c:strCache>
            </c:strRef>
          </c:tx>
          <c:invertIfNegative val="0"/>
          <c:cat>
            <c:multiLvlStrRef>
              <c:f>OV!$M$42:$N$44</c:f>
              <c:multiLvlStrCache>
                <c:ptCount val="3"/>
                <c:lvl>
                  <c:pt idx="0">
                    <c:v>october</c:v>
                  </c:pt>
                  <c:pt idx="1">
                    <c:v>november</c:v>
                  </c:pt>
                  <c:pt idx="2">
                    <c:v>december</c:v>
                  </c:pt>
                </c:lvl>
                <c:lvl>
                  <c:pt idx="0">
                    <c:v>2017</c:v>
                  </c:pt>
                </c:lvl>
              </c:multiLvlStrCache>
            </c:multiLvlStrRef>
          </c:cat>
          <c:val>
            <c:numRef>
              <c:f>OV!$R$42:$R$44</c:f>
              <c:numCache>
                <c:formatCode>General</c:formatCode>
                <c:ptCount val="3"/>
                <c:pt idx="0">
                  <c:v>25.0</c:v>
                </c:pt>
                <c:pt idx="1">
                  <c:v>28.0</c:v>
                </c:pt>
                <c:pt idx="2">
                  <c:v>17.0</c:v>
                </c:pt>
              </c:numCache>
            </c:numRef>
          </c:val>
        </c:ser>
        <c:dLbls>
          <c:showLegendKey val="0"/>
          <c:showVal val="0"/>
          <c:showCatName val="0"/>
          <c:showSerName val="0"/>
          <c:showPercent val="0"/>
          <c:showBubbleSize val="0"/>
        </c:dLbls>
        <c:gapWidth val="150"/>
        <c:axId val="1820751776"/>
        <c:axId val="1820756896"/>
      </c:barChart>
      <c:catAx>
        <c:axId val="1820751776"/>
        <c:scaling>
          <c:orientation val="minMax"/>
        </c:scaling>
        <c:delete val="0"/>
        <c:axPos val="b"/>
        <c:numFmt formatCode="General" sourceLinked="0"/>
        <c:majorTickMark val="out"/>
        <c:minorTickMark val="none"/>
        <c:tickLblPos val="nextTo"/>
        <c:txPr>
          <a:bodyPr/>
          <a:lstStyle/>
          <a:p>
            <a:pPr>
              <a:defRPr sz="2000">
                <a:latin typeface="Arial" charset="0"/>
                <a:ea typeface="Arial" charset="0"/>
                <a:cs typeface="Arial" charset="0"/>
              </a:defRPr>
            </a:pPr>
            <a:endParaRPr lang="sk-SK"/>
          </a:p>
        </c:txPr>
        <c:crossAx val="1820756896"/>
        <c:crosses val="autoZero"/>
        <c:auto val="1"/>
        <c:lblAlgn val="ctr"/>
        <c:lblOffset val="100"/>
        <c:noMultiLvlLbl val="0"/>
      </c:catAx>
      <c:valAx>
        <c:axId val="1820756896"/>
        <c:scaling>
          <c:orientation val="minMax"/>
        </c:scaling>
        <c:delete val="0"/>
        <c:axPos val="l"/>
        <c:majorGridlines/>
        <c:numFmt formatCode="General" sourceLinked="1"/>
        <c:majorTickMark val="out"/>
        <c:minorTickMark val="none"/>
        <c:tickLblPos val="nextTo"/>
        <c:txPr>
          <a:bodyPr/>
          <a:lstStyle/>
          <a:p>
            <a:pPr>
              <a:defRPr>
                <a:latin typeface="Arial" charset="0"/>
                <a:ea typeface="Arial" charset="0"/>
                <a:cs typeface="Arial" charset="0"/>
              </a:defRPr>
            </a:pPr>
            <a:endParaRPr lang="sk-SK"/>
          </a:p>
        </c:txPr>
        <c:crossAx val="1820751776"/>
        <c:crosses val="autoZero"/>
        <c:crossBetween val="between"/>
      </c:valAx>
    </c:plotArea>
    <c:legend>
      <c:legendPos val="r"/>
      <c:layout>
        <c:manualLayout>
          <c:xMode val="edge"/>
          <c:yMode val="edge"/>
          <c:x val="0.808537130133689"/>
          <c:y val="0.158479832650173"/>
          <c:w val="0.173825940636226"/>
          <c:h val="0.683040334699653"/>
        </c:manualLayout>
      </c:layout>
      <c:overlay val="0"/>
      <c:txPr>
        <a:bodyPr/>
        <a:lstStyle/>
        <a:p>
          <a:pPr>
            <a:defRPr sz="1800">
              <a:latin typeface="Arial" charset="0"/>
              <a:ea typeface="Arial" charset="0"/>
              <a:cs typeface="Arial" charset="0"/>
            </a:defRPr>
          </a:pPr>
          <a:endParaRPr lang="sk-SK"/>
        </a:p>
      </c:txPr>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spPr>
              <a:noFill/>
              <a:ln>
                <a:noFill/>
              </a:ln>
              <a:effectLst/>
            </c:spPr>
            <c:txPr>
              <a:bodyPr/>
              <a:lstStyle/>
              <a:p>
                <a:pPr>
                  <a:defRPr sz="1400">
                    <a:latin typeface="Arial" panose="020B0604020202020204" pitchFamily="34" charset="0"/>
                    <a:cs typeface="Arial" panose="020B0604020202020204" pitchFamily="34" charset="0"/>
                  </a:defRPr>
                </a:pPr>
                <a:endParaRPr lang="sk-SK"/>
              </a:p>
            </c:txPr>
            <c:showLegendKey val="0"/>
            <c:showVal val="1"/>
            <c:showCatName val="1"/>
            <c:showSerName val="0"/>
            <c:showPercent val="0"/>
            <c:showBubbleSize val="0"/>
            <c:showLeaderLines val="1"/>
            <c:extLst>
              <c:ext xmlns:c15="http://schemas.microsoft.com/office/drawing/2012/chart" uri="{CE6537A1-D6FC-4f65-9D91-7224C49458BB}">
                <c15:layout/>
              </c:ext>
            </c:extLst>
          </c:dLbls>
          <c:cat>
            <c:strRef>
              <c:f>Hárok4!$B$49:$B$54</c:f>
              <c:strCache>
                <c:ptCount val="4"/>
                <c:pt idx="0">
                  <c:v>VNM</c:v>
                </c:pt>
                <c:pt idx="1">
                  <c:v>IND</c:v>
                </c:pt>
                <c:pt idx="2">
                  <c:v>BGD</c:v>
                </c:pt>
                <c:pt idx="3">
                  <c:v>LKA</c:v>
                </c:pt>
              </c:strCache>
            </c:strRef>
          </c:cat>
          <c:val>
            <c:numRef>
              <c:f>Hárok4!$C$49:$C$54</c:f>
              <c:numCache>
                <c:formatCode>General</c:formatCode>
                <c:ptCount val="6"/>
                <c:pt idx="0">
                  <c:v>64.0</c:v>
                </c:pt>
                <c:pt idx="1">
                  <c:v>11.0</c:v>
                </c:pt>
                <c:pt idx="2">
                  <c:v>6.0</c:v>
                </c:pt>
                <c:pt idx="3">
                  <c:v>5.0</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spPr>
              <a:noFill/>
              <a:ln>
                <a:noFill/>
              </a:ln>
              <a:effectLst/>
            </c:spPr>
            <c:txPr>
              <a:bodyPr/>
              <a:lstStyle/>
              <a:p>
                <a:pPr>
                  <a:defRPr sz="1400">
                    <a:latin typeface="Arial" panose="020B0604020202020204" pitchFamily="34" charset="0"/>
                    <a:cs typeface="Arial" panose="020B0604020202020204" pitchFamily="34" charset="0"/>
                  </a:defRPr>
                </a:pPr>
                <a:endParaRPr lang="sk-SK"/>
              </a:p>
            </c:txPr>
            <c:showLegendKey val="0"/>
            <c:showVal val="1"/>
            <c:showCatName val="1"/>
            <c:showSerName val="0"/>
            <c:showPercent val="0"/>
            <c:showBubbleSize val="0"/>
            <c:showLeaderLines val="1"/>
            <c:extLst>
              <c:ext xmlns:c15="http://schemas.microsoft.com/office/drawing/2012/chart" uri="{CE6537A1-D6FC-4f65-9D91-7224C49458BB}">
                <c15:layout/>
              </c:ext>
            </c:extLst>
          </c:dLbls>
          <c:cat>
            <c:strRef>
              <c:f>Hárok4!$M$49:$M$56</c:f>
              <c:strCache>
                <c:ptCount val="8"/>
                <c:pt idx="0">
                  <c:v>VNM</c:v>
                </c:pt>
                <c:pt idx="1">
                  <c:v>IND</c:v>
                </c:pt>
                <c:pt idx="2">
                  <c:v>SYR</c:v>
                </c:pt>
                <c:pt idx="3">
                  <c:v>UKR</c:v>
                </c:pt>
                <c:pt idx="4">
                  <c:v>RUS</c:v>
                </c:pt>
                <c:pt idx="5">
                  <c:v>GEO</c:v>
                </c:pt>
                <c:pt idx="6">
                  <c:v>TUR</c:v>
                </c:pt>
                <c:pt idx="7">
                  <c:v>Other</c:v>
                </c:pt>
              </c:strCache>
            </c:strRef>
          </c:cat>
          <c:val>
            <c:numRef>
              <c:f>Hárok4!$N$49:$N$56</c:f>
              <c:numCache>
                <c:formatCode>General</c:formatCode>
                <c:ptCount val="8"/>
                <c:pt idx="0">
                  <c:v>127.0</c:v>
                </c:pt>
                <c:pt idx="1">
                  <c:v>17.0</c:v>
                </c:pt>
                <c:pt idx="2">
                  <c:v>9.0</c:v>
                </c:pt>
                <c:pt idx="3">
                  <c:v>8.0</c:v>
                </c:pt>
                <c:pt idx="4">
                  <c:v>7.0</c:v>
                </c:pt>
                <c:pt idx="5">
                  <c:v>6.0</c:v>
                </c:pt>
                <c:pt idx="6">
                  <c:v>5.0</c:v>
                </c:pt>
                <c:pt idx="7">
                  <c:v>26.0</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0544638558678665"/>
          <c:y val="0.0516931816230064"/>
          <c:w val="0.700740426989594"/>
          <c:h val="0.8479673775188"/>
        </c:manualLayout>
      </c:layout>
      <c:bar3DChart>
        <c:barDir val="col"/>
        <c:grouping val="stacked"/>
        <c:varyColors val="0"/>
        <c:ser>
          <c:idx val="0"/>
          <c:order val="0"/>
          <c:tx>
            <c:strRef>
              <c:f>'Nelegalna vývoj'!$A$4</c:f>
              <c:strCache>
                <c:ptCount val="1"/>
                <c:pt idx="0">
                  <c:v>IBC between BCPs (green border)</c:v>
                </c:pt>
              </c:strCache>
            </c:strRef>
          </c:tx>
          <c:spPr>
            <a:solidFill>
              <a:srgbClr val="00B050"/>
            </a:solidFill>
          </c:spPr>
          <c:invertIfNegative val="0"/>
          <c:cat>
            <c:multiLvlStrRef>
              <c:f>'Nelegalna vývoj'!$B$2:$V$3</c:f>
              <c:multiLvlStrCache>
                <c:ptCount val="21"/>
                <c:lvl>
                  <c:pt idx="0">
                    <c:v>I. </c:v>
                  </c:pt>
                  <c:pt idx="1">
                    <c:v>II.</c:v>
                  </c:pt>
                  <c:pt idx="2">
                    <c:v>III.</c:v>
                  </c:pt>
                  <c:pt idx="3">
                    <c:v>IV.</c:v>
                  </c:pt>
                  <c:pt idx="4">
                    <c:v>V.</c:v>
                  </c:pt>
                  <c:pt idx="5">
                    <c:v>VI.</c:v>
                  </c:pt>
                  <c:pt idx="6">
                    <c:v>VII.</c:v>
                  </c:pt>
                  <c:pt idx="7">
                    <c:v>VIII.</c:v>
                  </c:pt>
                  <c:pt idx="8">
                    <c:v>IX.</c:v>
                  </c:pt>
                  <c:pt idx="9">
                    <c:v>X.</c:v>
                  </c:pt>
                  <c:pt idx="10">
                    <c:v>XI.</c:v>
                  </c:pt>
                  <c:pt idx="11">
                    <c:v>XII. </c:v>
                  </c:pt>
                  <c:pt idx="12">
                    <c:v>I. </c:v>
                  </c:pt>
                  <c:pt idx="13">
                    <c:v>II.</c:v>
                  </c:pt>
                  <c:pt idx="14">
                    <c:v>III.</c:v>
                  </c:pt>
                  <c:pt idx="15">
                    <c:v>IV.</c:v>
                  </c:pt>
                  <c:pt idx="16">
                    <c:v>V.</c:v>
                  </c:pt>
                  <c:pt idx="17">
                    <c:v>VI.</c:v>
                  </c:pt>
                  <c:pt idx="18">
                    <c:v>VII.</c:v>
                  </c:pt>
                  <c:pt idx="19">
                    <c:v>VIII.</c:v>
                  </c:pt>
                  <c:pt idx="20">
                    <c:v>IX.</c:v>
                  </c:pt>
                </c:lvl>
                <c:lvl>
                  <c:pt idx="0">
                    <c:v>2017</c:v>
                  </c:pt>
                  <c:pt idx="12">
                    <c:v>2018</c:v>
                  </c:pt>
                </c:lvl>
              </c:multiLvlStrCache>
            </c:multiLvlStrRef>
          </c:cat>
          <c:val>
            <c:numRef>
              <c:f>'Nelegalna vývoj'!$B$4:$V$4</c:f>
              <c:numCache>
                <c:formatCode>General</c:formatCode>
                <c:ptCount val="21"/>
                <c:pt idx="0">
                  <c:v>3.0</c:v>
                </c:pt>
                <c:pt idx="1">
                  <c:v>7.0</c:v>
                </c:pt>
                <c:pt idx="2">
                  <c:v>4.0</c:v>
                </c:pt>
                <c:pt idx="3">
                  <c:v>11.0</c:v>
                </c:pt>
                <c:pt idx="4">
                  <c:v>4.0</c:v>
                </c:pt>
                <c:pt idx="5">
                  <c:v>15.0</c:v>
                </c:pt>
                <c:pt idx="6">
                  <c:v>17.0</c:v>
                </c:pt>
                <c:pt idx="7">
                  <c:v>72.0</c:v>
                </c:pt>
                <c:pt idx="8">
                  <c:v>25.0</c:v>
                </c:pt>
                <c:pt idx="9">
                  <c:v>24.0</c:v>
                </c:pt>
                <c:pt idx="10">
                  <c:v>23.0</c:v>
                </c:pt>
                <c:pt idx="11">
                  <c:v>0.0</c:v>
                </c:pt>
                <c:pt idx="12">
                  <c:v>16.0</c:v>
                </c:pt>
                <c:pt idx="13">
                  <c:v>1.0</c:v>
                </c:pt>
                <c:pt idx="14">
                  <c:v>0.0</c:v>
                </c:pt>
                <c:pt idx="15">
                  <c:v>4.0</c:v>
                </c:pt>
                <c:pt idx="16">
                  <c:v>40.0</c:v>
                </c:pt>
                <c:pt idx="17">
                  <c:v>29.0</c:v>
                </c:pt>
                <c:pt idx="18">
                  <c:v>39.0</c:v>
                </c:pt>
                <c:pt idx="19">
                  <c:v>21.0</c:v>
                </c:pt>
                <c:pt idx="20">
                  <c:v>24.0</c:v>
                </c:pt>
              </c:numCache>
            </c:numRef>
          </c:val>
        </c:ser>
        <c:ser>
          <c:idx val="1"/>
          <c:order val="1"/>
          <c:tx>
            <c:strRef>
              <c:f>'Nelegalna vývoj'!$A$5</c:f>
              <c:strCache>
                <c:ptCount val="1"/>
                <c:pt idx="0">
                  <c:v>IBC at BCPs (land border)</c:v>
                </c:pt>
              </c:strCache>
            </c:strRef>
          </c:tx>
          <c:invertIfNegative val="0"/>
          <c:cat>
            <c:multiLvlStrRef>
              <c:f>'Nelegalna vývoj'!$B$2:$V$3</c:f>
              <c:multiLvlStrCache>
                <c:ptCount val="21"/>
                <c:lvl>
                  <c:pt idx="0">
                    <c:v>I. </c:v>
                  </c:pt>
                  <c:pt idx="1">
                    <c:v>II.</c:v>
                  </c:pt>
                  <c:pt idx="2">
                    <c:v>III.</c:v>
                  </c:pt>
                  <c:pt idx="3">
                    <c:v>IV.</c:v>
                  </c:pt>
                  <c:pt idx="4">
                    <c:v>V.</c:v>
                  </c:pt>
                  <c:pt idx="5">
                    <c:v>VI.</c:v>
                  </c:pt>
                  <c:pt idx="6">
                    <c:v>VII.</c:v>
                  </c:pt>
                  <c:pt idx="7">
                    <c:v>VIII.</c:v>
                  </c:pt>
                  <c:pt idx="8">
                    <c:v>IX.</c:v>
                  </c:pt>
                  <c:pt idx="9">
                    <c:v>X.</c:v>
                  </c:pt>
                  <c:pt idx="10">
                    <c:v>XI.</c:v>
                  </c:pt>
                  <c:pt idx="11">
                    <c:v>XII. </c:v>
                  </c:pt>
                  <c:pt idx="12">
                    <c:v>I. </c:v>
                  </c:pt>
                  <c:pt idx="13">
                    <c:v>II.</c:v>
                  </c:pt>
                  <c:pt idx="14">
                    <c:v>III.</c:v>
                  </c:pt>
                  <c:pt idx="15">
                    <c:v>IV.</c:v>
                  </c:pt>
                  <c:pt idx="16">
                    <c:v>V.</c:v>
                  </c:pt>
                  <c:pt idx="17">
                    <c:v>VI.</c:v>
                  </c:pt>
                  <c:pt idx="18">
                    <c:v>VII.</c:v>
                  </c:pt>
                  <c:pt idx="19">
                    <c:v>VIII.</c:v>
                  </c:pt>
                  <c:pt idx="20">
                    <c:v>IX.</c:v>
                  </c:pt>
                </c:lvl>
                <c:lvl>
                  <c:pt idx="0">
                    <c:v>2017</c:v>
                  </c:pt>
                  <c:pt idx="12">
                    <c:v>2018</c:v>
                  </c:pt>
                </c:lvl>
              </c:multiLvlStrCache>
            </c:multiLvlStrRef>
          </c:cat>
          <c:val>
            <c:numRef>
              <c:f>'Nelegalna vývoj'!$B$5:$V$5</c:f>
              <c:numCache>
                <c:formatCode>General</c:formatCode>
                <c:ptCount val="21"/>
                <c:pt idx="0">
                  <c:v>5.0</c:v>
                </c:pt>
                <c:pt idx="1">
                  <c:v>2.0</c:v>
                </c:pt>
                <c:pt idx="2">
                  <c:v>5.0</c:v>
                </c:pt>
                <c:pt idx="3">
                  <c:v>2.0</c:v>
                </c:pt>
                <c:pt idx="4">
                  <c:v>4.0</c:v>
                </c:pt>
                <c:pt idx="5">
                  <c:v>6.0</c:v>
                </c:pt>
                <c:pt idx="6">
                  <c:v>3.0</c:v>
                </c:pt>
                <c:pt idx="7">
                  <c:v>1.0</c:v>
                </c:pt>
                <c:pt idx="8">
                  <c:v>4.0</c:v>
                </c:pt>
                <c:pt idx="9">
                  <c:v>4.0</c:v>
                </c:pt>
                <c:pt idx="10">
                  <c:v>1.0</c:v>
                </c:pt>
                <c:pt idx="11">
                  <c:v>0.0</c:v>
                </c:pt>
                <c:pt idx="12">
                  <c:v>3.0</c:v>
                </c:pt>
                <c:pt idx="13">
                  <c:v>4.0</c:v>
                </c:pt>
                <c:pt idx="14">
                  <c:v>4.0</c:v>
                </c:pt>
                <c:pt idx="15">
                  <c:v>9.0</c:v>
                </c:pt>
                <c:pt idx="16">
                  <c:v>8.0</c:v>
                </c:pt>
                <c:pt idx="17">
                  <c:v>1.0</c:v>
                </c:pt>
                <c:pt idx="18">
                  <c:v>7.0</c:v>
                </c:pt>
                <c:pt idx="19">
                  <c:v>4.0</c:v>
                </c:pt>
                <c:pt idx="20">
                  <c:v>5.0</c:v>
                </c:pt>
              </c:numCache>
            </c:numRef>
          </c:val>
        </c:ser>
        <c:ser>
          <c:idx val="2"/>
          <c:order val="2"/>
          <c:tx>
            <c:strRef>
              <c:f>'Nelegalna vývoj'!$A$6</c:f>
              <c:strCache>
                <c:ptCount val="1"/>
                <c:pt idx="0">
                  <c:v>IBC at BCPs (air border)</c:v>
                </c:pt>
              </c:strCache>
            </c:strRef>
          </c:tx>
          <c:spPr>
            <a:solidFill>
              <a:srgbClr val="00B0F0"/>
            </a:solidFill>
          </c:spPr>
          <c:invertIfNegative val="0"/>
          <c:cat>
            <c:multiLvlStrRef>
              <c:f>'Nelegalna vývoj'!$B$2:$V$3</c:f>
              <c:multiLvlStrCache>
                <c:ptCount val="21"/>
                <c:lvl>
                  <c:pt idx="0">
                    <c:v>I. </c:v>
                  </c:pt>
                  <c:pt idx="1">
                    <c:v>II.</c:v>
                  </c:pt>
                  <c:pt idx="2">
                    <c:v>III.</c:v>
                  </c:pt>
                  <c:pt idx="3">
                    <c:v>IV.</c:v>
                  </c:pt>
                  <c:pt idx="4">
                    <c:v>V.</c:v>
                  </c:pt>
                  <c:pt idx="5">
                    <c:v>VI.</c:v>
                  </c:pt>
                  <c:pt idx="6">
                    <c:v>VII.</c:v>
                  </c:pt>
                  <c:pt idx="7">
                    <c:v>VIII.</c:v>
                  </c:pt>
                  <c:pt idx="8">
                    <c:v>IX.</c:v>
                  </c:pt>
                  <c:pt idx="9">
                    <c:v>X.</c:v>
                  </c:pt>
                  <c:pt idx="10">
                    <c:v>XI.</c:v>
                  </c:pt>
                  <c:pt idx="11">
                    <c:v>XII. </c:v>
                  </c:pt>
                  <c:pt idx="12">
                    <c:v>I. </c:v>
                  </c:pt>
                  <c:pt idx="13">
                    <c:v>II.</c:v>
                  </c:pt>
                  <c:pt idx="14">
                    <c:v>III.</c:v>
                  </c:pt>
                  <c:pt idx="15">
                    <c:v>IV.</c:v>
                  </c:pt>
                  <c:pt idx="16">
                    <c:v>V.</c:v>
                  </c:pt>
                  <c:pt idx="17">
                    <c:v>VI.</c:v>
                  </c:pt>
                  <c:pt idx="18">
                    <c:v>VII.</c:v>
                  </c:pt>
                  <c:pt idx="19">
                    <c:v>VIII.</c:v>
                  </c:pt>
                  <c:pt idx="20">
                    <c:v>IX.</c:v>
                  </c:pt>
                </c:lvl>
                <c:lvl>
                  <c:pt idx="0">
                    <c:v>2017</c:v>
                  </c:pt>
                  <c:pt idx="12">
                    <c:v>2018</c:v>
                  </c:pt>
                </c:lvl>
              </c:multiLvlStrCache>
            </c:multiLvlStrRef>
          </c:cat>
          <c:val>
            <c:numRef>
              <c:f>'Nelegalna vývoj'!$B$6:$V$6</c:f>
              <c:numCache>
                <c:formatCode>General</c:formatCode>
                <c:ptCount val="21"/>
                <c:pt idx="0">
                  <c:v>2.0</c:v>
                </c:pt>
                <c:pt idx="1">
                  <c:v>0.0</c:v>
                </c:pt>
                <c:pt idx="2">
                  <c:v>1.0</c:v>
                </c:pt>
                <c:pt idx="3">
                  <c:v>0.0</c:v>
                </c:pt>
                <c:pt idx="4">
                  <c:v>0.0</c:v>
                </c:pt>
                <c:pt idx="5">
                  <c:v>0.0</c:v>
                </c:pt>
                <c:pt idx="6">
                  <c:v>1.0</c:v>
                </c:pt>
                <c:pt idx="7">
                  <c:v>1.0</c:v>
                </c:pt>
                <c:pt idx="8">
                  <c:v>0.0</c:v>
                </c:pt>
                <c:pt idx="9">
                  <c:v>1.0</c:v>
                </c:pt>
                <c:pt idx="10">
                  <c:v>0.0</c:v>
                </c:pt>
                <c:pt idx="11">
                  <c:v>0.0</c:v>
                </c:pt>
                <c:pt idx="12">
                  <c:v>0.0</c:v>
                </c:pt>
                <c:pt idx="13">
                  <c:v>1.0</c:v>
                </c:pt>
                <c:pt idx="14">
                  <c:v>1.0</c:v>
                </c:pt>
                <c:pt idx="15">
                  <c:v>1.0</c:v>
                </c:pt>
                <c:pt idx="16">
                  <c:v>19.0</c:v>
                </c:pt>
                <c:pt idx="17">
                  <c:v>0.0</c:v>
                </c:pt>
                <c:pt idx="18">
                  <c:v>1.0</c:v>
                </c:pt>
                <c:pt idx="19">
                  <c:v>0.0</c:v>
                </c:pt>
                <c:pt idx="20">
                  <c:v>0.0</c:v>
                </c:pt>
              </c:numCache>
            </c:numRef>
          </c:val>
        </c:ser>
        <c:ser>
          <c:idx val="3"/>
          <c:order val="3"/>
          <c:tx>
            <c:strRef>
              <c:f>'Nelegalna vývoj'!$A$7</c:f>
              <c:strCache>
                <c:ptCount val="1"/>
                <c:pt idx="0">
                  <c:v>IS inland</c:v>
                </c:pt>
              </c:strCache>
            </c:strRef>
          </c:tx>
          <c:invertIfNegative val="0"/>
          <c:cat>
            <c:multiLvlStrRef>
              <c:f>'Nelegalna vývoj'!$B$2:$V$3</c:f>
              <c:multiLvlStrCache>
                <c:ptCount val="21"/>
                <c:lvl>
                  <c:pt idx="0">
                    <c:v>I. </c:v>
                  </c:pt>
                  <c:pt idx="1">
                    <c:v>II.</c:v>
                  </c:pt>
                  <c:pt idx="2">
                    <c:v>III.</c:v>
                  </c:pt>
                  <c:pt idx="3">
                    <c:v>IV.</c:v>
                  </c:pt>
                  <c:pt idx="4">
                    <c:v>V.</c:v>
                  </c:pt>
                  <c:pt idx="5">
                    <c:v>VI.</c:v>
                  </c:pt>
                  <c:pt idx="6">
                    <c:v>VII.</c:v>
                  </c:pt>
                  <c:pt idx="7">
                    <c:v>VIII.</c:v>
                  </c:pt>
                  <c:pt idx="8">
                    <c:v>IX.</c:v>
                  </c:pt>
                  <c:pt idx="9">
                    <c:v>X.</c:v>
                  </c:pt>
                  <c:pt idx="10">
                    <c:v>XI.</c:v>
                  </c:pt>
                  <c:pt idx="11">
                    <c:v>XII. </c:v>
                  </c:pt>
                  <c:pt idx="12">
                    <c:v>I. </c:v>
                  </c:pt>
                  <c:pt idx="13">
                    <c:v>II.</c:v>
                  </c:pt>
                  <c:pt idx="14">
                    <c:v>III.</c:v>
                  </c:pt>
                  <c:pt idx="15">
                    <c:v>IV.</c:v>
                  </c:pt>
                  <c:pt idx="16">
                    <c:v>V.</c:v>
                  </c:pt>
                  <c:pt idx="17">
                    <c:v>VI.</c:v>
                  </c:pt>
                  <c:pt idx="18">
                    <c:v>VII.</c:v>
                  </c:pt>
                  <c:pt idx="19">
                    <c:v>VIII.</c:v>
                  </c:pt>
                  <c:pt idx="20">
                    <c:v>IX.</c:v>
                  </c:pt>
                </c:lvl>
                <c:lvl>
                  <c:pt idx="0">
                    <c:v>2017</c:v>
                  </c:pt>
                  <c:pt idx="12">
                    <c:v>2018</c:v>
                  </c:pt>
                </c:lvl>
              </c:multiLvlStrCache>
            </c:multiLvlStrRef>
          </c:cat>
          <c:val>
            <c:numRef>
              <c:f>'Nelegalna vývoj'!$B$7:$V$7</c:f>
              <c:numCache>
                <c:formatCode>General</c:formatCode>
                <c:ptCount val="21"/>
                <c:pt idx="0">
                  <c:v>61.0</c:v>
                </c:pt>
                <c:pt idx="1">
                  <c:v>97.0</c:v>
                </c:pt>
                <c:pt idx="2">
                  <c:v>255.0</c:v>
                </c:pt>
                <c:pt idx="3">
                  <c:v>63.0</c:v>
                </c:pt>
                <c:pt idx="4">
                  <c:v>192.0</c:v>
                </c:pt>
                <c:pt idx="5">
                  <c:v>117.0</c:v>
                </c:pt>
                <c:pt idx="6">
                  <c:v>52.0</c:v>
                </c:pt>
                <c:pt idx="7">
                  <c:v>47.0</c:v>
                </c:pt>
                <c:pt idx="8">
                  <c:v>41.0</c:v>
                </c:pt>
                <c:pt idx="9">
                  <c:v>170.0</c:v>
                </c:pt>
                <c:pt idx="10">
                  <c:v>164.0</c:v>
                </c:pt>
                <c:pt idx="11">
                  <c:v>58.0</c:v>
                </c:pt>
                <c:pt idx="12">
                  <c:v>63.0</c:v>
                </c:pt>
                <c:pt idx="13">
                  <c:v>130.0</c:v>
                </c:pt>
                <c:pt idx="14">
                  <c:v>69.0</c:v>
                </c:pt>
                <c:pt idx="15">
                  <c:v>86.0</c:v>
                </c:pt>
                <c:pt idx="16">
                  <c:v>65.0</c:v>
                </c:pt>
                <c:pt idx="17">
                  <c:v>56.0</c:v>
                </c:pt>
                <c:pt idx="18">
                  <c:v>65.0</c:v>
                </c:pt>
                <c:pt idx="19">
                  <c:v>49.0</c:v>
                </c:pt>
                <c:pt idx="20">
                  <c:v>91.0</c:v>
                </c:pt>
              </c:numCache>
            </c:numRef>
          </c:val>
        </c:ser>
        <c:ser>
          <c:idx val="4"/>
          <c:order val="4"/>
          <c:tx>
            <c:strRef>
              <c:f>'Nelegalna vývoj'!$A$8</c:f>
              <c:strCache>
                <c:ptCount val="1"/>
                <c:pt idx="0">
                  <c:v>IS after being returned from other MS</c:v>
                </c:pt>
              </c:strCache>
            </c:strRef>
          </c:tx>
          <c:spPr>
            <a:solidFill>
              <a:srgbClr val="FFFF00"/>
            </a:solidFill>
          </c:spPr>
          <c:invertIfNegative val="0"/>
          <c:cat>
            <c:multiLvlStrRef>
              <c:f>'Nelegalna vývoj'!$B$2:$V$3</c:f>
              <c:multiLvlStrCache>
                <c:ptCount val="21"/>
                <c:lvl>
                  <c:pt idx="0">
                    <c:v>I. </c:v>
                  </c:pt>
                  <c:pt idx="1">
                    <c:v>II.</c:v>
                  </c:pt>
                  <c:pt idx="2">
                    <c:v>III.</c:v>
                  </c:pt>
                  <c:pt idx="3">
                    <c:v>IV.</c:v>
                  </c:pt>
                  <c:pt idx="4">
                    <c:v>V.</c:v>
                  </c:pt>
                  <c:pt idx="5">
                    <c:v>VI.</c:v>
                  </c:pt>
                  <c:pt idx="6">
                    <c:v>VII.</c:v>
                  </c:pt>
                  <c:pt idx="7">
                    <c:v>VIII.</c:v>
                  </c:pt>
                  <c:pt idx="8">
                    <c:v>IX.</c:v>
                  </c:pt>
                  <c:pt idx="9">
                    <c:v>X.</c:v>
                  </c:pt>
                  <c:pt idx="10">
                    <c:v>XI.</c:v>
                  </c:pt>
                  <c:pt idx="11">
                    <c:v>XII. </c:v>
                  </c:pt>
                  <c:pt idx="12">
                    <c:v>I. </c:v>
                  </c:pt>
                  <c:pt idx="13">
                    <c:v>II.</c:v>
                  </c:pt>
                  <c:pt idx="14">
                    <c:v>III.</c:v>
                  </c:pt>
                  <c:pt idx="15">
                    <c:v>IV.</c:v>
                  </c:pt>
                  <c:pt idx="16">
                    <c:v>V.</c:v>
                  </c:pt>
                  <c:pt idx="17">
                    <c:v>VI.</c:v>
                  </c:pt>
                  <c:pt idx="18">
                    <c:v>VII.</c:v>
                  </c:pt>
                  <c:pt idx="19">
                    <c:v>VIII.</c:v>
                  </c:pt>
                  <c:pt idx="20">
                    <c:v>IX.</c:v>
                  </c:pt>
                </c:lvl>
                <c:lvl>
                  <c:pt idx="0">
                    <c:v>2017</c:v>
                  </c:pt>
                  <c:pt idx="12">
                    <c:v>2018</c:v>
                  </c:pt>
                </c:lvl>
              </c:multiLvlStrCache>
            </c:multiLvlStrRef>
          </c:cat>
          <c:val>
            <c:numRef>
              <c:f>'Nelegalna vývoj'!$B$8:$V$8</c:f>
              <c:numCache>
                <c:formatCode>General</c:formatCode>
                <c:ptCount val="21"/>
                <c:pt idx="0">
                  <c:v>4.0</c:v>
                </c:pt>
                <c:pt idx="1">
                  <c:v>3.0</c:v>
                </c:pt>
                <c:pt idx="2">
                  <c:v>4.0</c:v>
                </c:pt>
                <c:pt idx="3">
                  <c:v>0.0</c:v>
                </c:pt>
                <c:pt idx="4">
                  <c:v>1.0</c:v>
                </c:pt>
                <c:pt idx="5">
                  <c:v>2.0</c:v>
                </c:pt>
                <c:pt idx="6">
                  <c:v>0.0</c:v>
                </c:pt>
                <c:pt idx="7">
                  <c:v>0.0</c:v>
                </c:pt>
                <c:pt idx="8">
                  <c:v>3.0</c:v>
                </c:pt>
                <c:pt idx="9">
                  <c:v>5.0</c:v>
                </c:pt>
                <c:pt idx="10">
                  <c:v>0.0</c:v>
                </c:pt>
                <c:pt idx="11">
                  <c:v>7.0</c:v>
                </c:pt>
                <c:pt idx="12">
                  <c:v>14.0</c:v>
                </c:pt>
                <c:pt idx="13">
                  <c:v>6.0</c:v>
                </c:pt>
                <c:pt idx="14">
                  <c:v>6.0</c:v>
                </c:pt>
                <c:pt idx="15">
                  <c:v>7.0</c:v>
                </c:pt>
                <c:pt idx="16">
                  <c:v>4.0</c:v>
                </c:pt>
                <c:pt idx="17">
                  <c:v>1.0</c:v>
                </c:pt>
                <c:pt idx="18">
                  <c:v>11.0</c:v>
                </c:pt>
                <c:pt idx="19">
                  <c:v>5.0</c:v>
                </c:pt>
                <c:pt idx="20">
                  <c:v>8.0</c:v>
                </c:pt>
              </c:numCache>
            </c:numRef>
          </c:val>
        </c:ser>
        <c:ser>
          <c:idx val="5"/>
          <c:order val="5"/>
          <c:tx>
            <c:strRef>
              <c:f>'Nelegalna vývoj'!$A$9</c:f>
              <c:strCache>
                <c:ptCount val="1"/>
                <c:pt idx="0">
                  <c:v>IS at BCPs - departure from the SR</c:v>
                </c:pt>
              </c:strCache>
            </c:strRef>
          </c:tx>
          <c:invertIfNegative val="0"/>
          <c:cat>
            <c:multiLvlStrRef>
              <c:f>'Nelegalna vývoj'!$B$2:$V$3</c:f>
              <c:multiLvlStrCache>
                <c:ptCount val="21"/>
                <c:lvl>
                  <c:pt idx="0">
                    <c:v>I. </c:v>
                  </c:pt>
                  <c:pt idx="1">
                    <c:v>II.</c:v>
                  </c:pt>
                  <c:pt idx="2">
                    <c:v>III.</c:v>
                  </c:pt>
                  <c:pt idx="3">
                    <c:v>IV.</c:v>
                  </c:pt>
                  <c:pt idx="4">
                    <c:v>V.</c:v>
                  </c:pt>
                  <c:pt idx="5">
                    <c:v>VI.</c:v>
                  </c:pt>
                  <c:pt idx="6">
                    <c:v>VII.</c:v>
                  </c:pt>
                  <c:pt idx="7">
                    <c:v>VIII.</c:v>
                  </c:pt>
                  <c:pt idx="8">
                    <c:v>IX.</c:v>
                  </c:pt>
                  <c:pt idx="9">
                    <c:v>X.</c:v>
                  </c:pt>
                  <c:pt idx="10">
                    <c:v>XI.</c:v>
                  </c:pt>
                  <c:pt idx="11">
                    <c:v>XII. </c:v>
                  </c:pt>
                  <c:pt idx="12">
                    <c:v>I. </c:v>
                  </c:pt>
                  <c:pt idx="13">
                    <c:v>II.</c:v>
                  </c:pt>
                  <c:pt idx="14">
                    <c:v>III.</c:v>
                  </c:pt>
                  <c:pt idx="15">
                    <c:v>IV.</c:v>
                  </c:pt>
                  <c:pt idx="16">
                    <c:v>V.</c:v>
                  </c:pt>
                  <c:pt idx="17">
                    <c:v>VI.</c:v>
                  </c:pt>
                  <c:pt idx="18">
                    <c:v>VII.</c:v>
                  </c:pt>
                  <c:pt idx="19">
                    <c:v>VIII.</c:v>
                  </c:pt>
                  <c:pt idx="20">
                    <c:v>IX.</c:v>
                  </c:pt>
                </c:lvl>
                <c:lvl>
                  <c:pt idx="0">
                    <c:v>2017</c:v>
                  </c:pt>
                  <c:pt idx="12">
                    <c:v>2018</c:v>
                  </c:pt>
                </c:lvl>
              </c:multiLvlStrCache>
            </c:multiLvlStrRef>
          </c:cat>
          <c:val>
            <c:numRef>
              <c:f>'Nelegalna vývoj'!$B$9:$V$9</c:f>
              <c:numCache>
                <c:formatCode>General</c:formatCode>
                <c:ptCount val="21"/>
                <c:pt idx="0">
                  <c:v>53.0</c:v>
                </c:pt>
                <c:pt idx="1">
                  <c:v>40.0</c:v>
                </c:pt>
                <c:pt idx="2">
                  <c:v>62.0</c:v>
                </c:pt>
                <c:pt idx="3">
                  <c:v>93.0</c:v>
                </c:pt>
                <c:pt idx="4">
                  <c:v>73.0</c:v>
                </c:pt>
                <c:pt idx="5">
                  <c:v>60.0</c:v>
                </c:pt>
                <c:pt idx="6">
                  <c:v>80.0</c:v>
                </c:pt>
                <c:pt idx="7">
                  <c:v>61.0</c:v>
                </c:pt>
                <c:pt idx="8">
                  <c:v>93.0</c:v>
                </c:pt>
                <c:pt idx="9">
                  <c:v>117.0</c:v>
                </c:pt>
                <c:pt idx="10">
                  <c:v>145.0</c:v>
                </c:pt>
                <c:pt idx="11">
                  <c:v>235.0</c:v>
                </c:pt>
                <c:pt idx="12">
                  <c:v>71.0</c:v>
                </c:pt>
                <c:pt idx="13">
                  <c:v>81.0</c:v>
                </c:pt>
                <c:pt idx="14">
                  <c:v>133.0</c:v>
                </c:pt>
                <c:pt idx="15">
                  <c:v>124.0</c:v>
                </c:pt>
                <c:pt idx="16">
                  <c:v>86.0</c:v>
                </c:pt>
                <c:pt idx="17">
                  <c:v>111.0</c:v>
                </c:pt>
                <c:pt idx="18">
                  <c:v>152.0</c:v>
                </c:pt>
                <c:pt idx="19">
                  <c:v>142.0</c:v>
                </c:pt>
                <c:pt idx="20">
                  <c:v>119.0</c:v>
                </c:pt>
              </c:numCache>
            </c:numRef>
          </c:val>
        </c:ser>
        <c:dLbls>
          <c:showLegendKey val="0"/>
          <c:showVal val="0"/>
          <c:showCatName val="0"/>
          <c:showSerName val="0"/>
          <c:showPercent val="0"/>
          <c:showBubbleSize val="0"/>
        </c:dLbls>
        <c:gapWidth val="90"/>
        <c:shape val="box"/>
        <c:axId val="1820941696"/>
        <c:axId val="1820944448"/>
        <c:axId val="0"/>
      </c:bar3DChart>
      <c:catAx>
        <c:axId val="1820941696"/>
        <c:scaling>
          <c:orientation val="minMax"/>
        </c:scaling>
        <c:delete val="0"/>
        <c:axPos val="b"/>
        <c:numFmt formatCode="General" sourceLinked="1"/>
        <c:majorTickMark val="out"/>
        <c:minorTickMark val="none"/>
        <c:tickLblPos val="nextTo"/>
        <c:crossAx val="1820944448"/>
        <c:crosses val="autoZero"/>
        <c:auto val="1"/>
        <c:lblAlgn val="ctr"/>
        <c:lblOffset val="100"/>
        <c:noMultiLvlLbl val="0"/>
      </c:catAx>
      <c:valAx>
        <c:axId val="1820944448"/>
        <c:scaling>
          <c:orientation val="minMax"/>
          <c:max val="340.0"/>
          <c:min val="0.0"/>
        </c:scaling>
        <c:delete val="0"/>
        <c:axPos val="l"/>
        <c:majorGridlines/>
        <c:numFmt formatCode="General" sourceLinked="1"/>
        <c:majorTickMark val="out"/>
        <c:minorTickMark val="none"/>
        <c:tickLblPos val="nextTo"/>
        <c:crossAx val="1820941696"/>
        <c:crosses val="autoZero"/>
        <c:crossBetween val="between"/>
        <c:majorUnit val="50.0"/>
      </c:valAx>
    </c:plotArea>
    <c:legend>
      <c:legendPos val="l"/>
      <c:layout>
        <c:manualLayout>
          <c:xMode val="edge"/>
          <c:yMode val="edge"/>
          <c:x val="0.754357353137963"/>
          <c:y val="0.235347018819336"/>
          <c:w val="0.245642659093838"/>
          <c:h val="0.640772680848602"/>
        </c:manualLayout>
      </c:layout>
      <c:overlay val="0"/>
      <c:txPr>
        <a:bodyPr/>
        <a:lstStyle/>
        <a:p>
          <a:pPr>
            <a:defRPr sz="1400"/>
          </a:pPr>
          <a:endParaRPr lang="sk-SK"/>
        </a:p>
      </c:txPr>
    </c:legend>
    <c:plotVisOnly val="1"/>
    <c:dispBlanksAs val="gap"/>
    <c:showDLblsOverMax val="0"/>
  </c:chart>
  <c:spPr>
    <a:solidFill>
      <a:schemeClr val="bg1">
        <a:lumMod val="95000"/>
      </a:schemeClr>
    </a:solidFill>
    <a:ln>
      <a:noFill/>
    </a:ln>
  </c:spPr>
  <c:txPr>
    <a:bodyPr/>
    <a:lstStyle/>
    <a:p>
      <a:pPr>
        <a:defRPr>
          <a:latin typeface="Trebuchet MS" charset="0"/>
          <a:ea typeface="Trebuchet MS" charset="0"/>
          <a:cs typeface="Trebuchet MS" charset="0"/>
        </a:defRPr>
      </a:pPr>
      <a:endParaRPr lang="sk-SK"/>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201</a:t>
            </a:r>
            <a:r>
              <a:rPr lang="sk-SK"/>
              <a:t>3</a:t>
            </a:r>
            <a:endParaRPr lang="en-US"/>
          </a:p>
        </c:rich>
      </c:tx>
      <c:layout/>
      <c:overlay val="0"/>
    </c:title>
    <c:autoTitleDeleted val="0"/>
    <c:view3D>
      <c:rotX val="30"/>
      <c:rotY val="160"/>
      <c:rAngAx val="0"/>
    </c:view3D>
    <c:floor>
      <c:thickness val="0"/>
    </c:floor>
    <c:sideWall>
      <c:thickness val="0"/>
    </c:sideWall>
    <c:backWall>
      <c:thickness val="0"/>
    </c:backWall>
    <c:plotArea>
      <c:layout>
        <c:manualLayout>
          <c:layoutTarget val="inner"/>
          <c:xMode val="edge"/>
          <c:yMode val="edge"/>
          <c:x val="0.0"/>
          <c:y val="0.136754884806066"/>
          <c:w val="0.955129483814523"/>
          <c:h val="0.863245115193934"/>
        </c:manualLayout>
      </c:layout>
      <c:pie3DChart>
        <c:varyColors val="1"/>
        <c:ser>
          <c:idx val="0"/>
          <c:order val="0"/>
          <c:dLbls>
            <c:spPr>
              <a:noFill/>
              <a:ln>
                <a:noFill/>
              </a:ln>
              <a:effectLst/>
            </c:spPr>
            <c:txPr>
              <a:bodyPr/>
              <a:lstStyle/>
              <a:p>
                <a:pPr>
                  <a:defRPr sz="1100"/>
                </a:pPr>
                <a:endParaRPr lang="sk-SK"/>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'TOP 5 Nationalities'!$J$2:$J$7</c:f>
              <c:strCache>
                <c:ptCount val="6"/>
                <c:pt idx="0">
                  <c:v>UKR</c:v>
                </c:pt>
                <c:pt idx="1">
                  <c:v>AFG</c:v>
                </c:pt>
                <c:pt idx="2">
                  <c:v>SOM</c:v>
                </c:pt>
                <c:pt idx="3">
                  <c:v>MDA</c:v>
                </c:pt>
                <c:pt idx="4">
                  <c:v>GEO</c:v>
                </c:pt>
                <c:pt idx="5">
                  <c:v>other</c:v>
                </c:pt>
              </c:strCache>
            </c:strRef>
          </c:cat>
          <c:val>
            <c:numRef>
              <c:f>'TOP 5 Nationalities'!$K$2:$K$7</c:f>
              <c:numCache>
                <c:formatCode>General</c:formatCode>
                <c:ptCount val="6"/>
                <c:pt idx="0">
                  <c:v>393.0</c:v>
                </c:pt>
                <c:pt idx="1">
                  <c:v>120.0</c:v>
                </c:pt>
                <c:pt idx="2">
                  <c:v>61.0</c:v>
                </c:pt>
                <c:pt idx="3">
                  <c:v>58.0</c:v>
                </c:pt>
                <c:pt idx="4">
                  <c:v>57.0</c:v>
                </c:pt>
                <c:pt idx="5">
                  <c:v>402.0</c:v>
                </c:pt>
              </c:numCache>
            </c:numRef>
          </c:val>
        </c:ser>
        <c:dLbls>
          <c:showLegendKey val="0"/>
          <c:showVal val="0"/>
          <c:showCatName val="0"/>
          <c:showSerName val="0"/>
          <c:showPercent val="1"/>
          <c:showBubbleSize val="0"/>
          <c:showLeaderLines val="1"/>
        </c:dLbls>
      </c:pie3D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201</a:t>
            </a:r>
            <a:r>
              <a:rPr lang="sk-SK"/>
              <a:t>4</a:t>
            </a:r>
            <a:endParaRPr lang="en-US"/>
          </a:p>
        </c:rich>
      </c:tx>
      <c:layout/>
      <c:overlay val="0"/>
    </c:title>
    <c:autoTitleDeleted val="0"/>
    <c:view3D>
      <c:rotX val="30"/>
      <c:rotY val="130"/>
      <c:rAngAx val="0"/>
    </c:view3D>
    <c:floor>
      <c:thickness val="0"/>
    </c:floor>
    <c:sideWall>
      <c:thickness val="0"/>
    </c:sideWall>
    <c:backWall>
      <c:thickness val="0"/>
    </c:backWall>
    <c:plotArea>
      <c:layout>
        <c:manualLayout>
          <c:layoutTarget val="inner"/>
          <c:xMode val="edge"/>
          <c:yMode val="edge"/>
          <c:x val="0.0"/>
          <c:y val="0.136754884806066"/>
          <c:w val="0.955129483814523"/>
          <c:h val="0.863245115193934"/>
        </c:manualLayout>
      </c:layout>
      <c:pie3DChart>
        <c:varyColors val="1"/>
        <c:ser>
          <c:idx val="0"/>
          <c:order val="0"/>
          <c:dLbls>
            <c:spPr>
              <a:noFill/>
              <a:ln>
                <a:noFill/>
              </a:ln>
              <a:effectLst/>
            </c:spPr>
            <c:txPr>
              <a:bodyPr/>
              <a:lstStyle/>
              <a:p>
                <a:pPr>
                  <a:defRPr sz="1100"/>
                </a:pPr>
                <a:endParaRPr lang="sk-SK"/>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'TOP 5 Nationalities'!$M$2:$M$7</c:f>
              <c:strCache>
                <c:ptCount val="6"/>
                <c:pt idx="0">
                  <c:v>UKR</c:v>
                </c:pt>
                <c:pt idx="1">
                  <c:v>AFG</c:v>
                </c:pt>
                <c:pt idx="2">
                  <c:v>Kosovo</c:v>
                </c:pt>
                <c:pt idx="3">
                  <c:v>SYR</c:v>
                </c:pt>
                <c:pt idx="4">
                  <c:v>VNM</c:v>
                </c:pt>
                <c:pt idx="5">
                  <c:v>other</c:v>
                </c:pt>
              </c:strCache>
            </c:strRef>
          </c:cat>
          <c:val>
            <c:numRef>
              <c:f>'TOP 5 Nationalities'!$N$2:$N$7</c:f>
              <c:numCache>
                <c:formatCode>0</c:formatCode>
                <c:ptCount val="6"/>
                <c:pt idx="0">
                  <c:v>550.0</c:v>
                </c:pt>
                <c:pt idx="1">
                  <c:v>154.0</c:v>
                </c:pt>
                <c:pt idx="2">
                  <c:v>91.0</c:v>
                </c:pt>
                <c:pt idx="3">
                  <c:v>76.0</c:v>
                </c:pt>
                <c:pt idx="4">
                  <c:v>56.0</c:v>
                </c:pt>
                <c:pt idx="5">
                  <c:v>377.0</c:v>
                </c:pt>
              </c:numCache>
            </c:numRef>
          </c:val>
        </c:ser>
        <c:dLbls>
          <c:showLegendKey val="0"/>
          <c:showVal val="0"/>
          <c:showCatName val="0"/>
          <c:showSerName val="0"/>
          <c:showPercent val="1"/>
          <c:showBubbleSize val="0"/>
          <c:showLeaderLines val="1"/>
        </c:dLbls>
      </c:pie3D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201</a:t>
            </a:r>
            <a:r>
              <a:rPr lang="sk-SK"/>
              <a:t>5</a:t>
            </a:r>
            <a:endParaRPr lang="en-US"/>
          </a:p>
        </c:rich>
      </c:tx>
      <c:layout/>
      <c:overlay val="0"/>
    </c:title>
    <c:autoTitleDeleted val="0"/>
    <c:view3D>
      <c:rotX val="30"/>
      <c:rotY val="140"/>
      <c:rAngAx val="0"/>
    </c:view3D>
    <c:floor>
      <c:thickness val="0"/>
    </c:floor>
    <c:sideWall>
      <c:thickness val="0"/>
    </c:sideWall>
    <c:backWall>
      <c:thickness val="0"/>
    </c:backWall>
    <c:plotArea>
      <c:layout>
        <c:manualLayout>
          <c:layoutTarget val="inner"/>
          <c:xMode val="edge"/>
          <c:yMode val="edge"/>
          <c:x val="0.0"/>
          <c:y val="0.136754884806066"/>
          <c:w val="0.955129483814523"/>
          <c:h val="0.863245115193934"/>
        </c:manualLayout>
      </c:layout>
      <c:pie3DChart>
        <c:varyColors val="1"/>
        <c:ser>
          <c:idx val="0"/>
          <c:order val="0"/>
          <c:dLbls>
            <c:spPr>
              <a:noFill/>
              <a:ln>
                <a:noFill/>
              </a:ln>
              <a:effectLst/>
            </c:spPr>
            <c:txPr>
              <a:bodyPr/>
              <a:lstStyle/>
              <a:p>
                <a:pPr>
                  <a:defRPr sz="1100"/>
                </a:pPr>
                <a:endParaRPr lang="sk-SK"/>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'TOP 5 Nationalities'!$P$2:$P$7</c:f>
              <c:strCache>
                <c:ptCount val="6"/>
                <c:pt idx="0">
                  <c:v>UKR</c:v>
                </c:pt>
                <c:pt idx="1">
                  <c:v>SYR</c:v>
                </c:pt>
                <c:pt idx="2">
                  <c:v>AFG</c:v>
                </c:pt>
                <c:pt idx="3">
                  <c:v>IRQ</c:v>
                </c:pt>
                <c:pt idx="4">
                  <c:v>Kosovo</c:v>
                </c:pt>
                <c:pt idx="5">
                  <c:v>other</c:v>
                </c:pt>
              </c:strCache>
            </c:strRef>
          </c:cat>
          <c:val>
            <c:numRef>
              <c:f>'TOP 5 Nationalities'!$Q$2:$Q$7</c:f>
              <c:numCache>
                <c:formatCode>0</c:formatCode>
                <c:ptCount val="6"/>
                <c:pt idx="0">
                  <c:v>867.0</c:v>
                </c:pt>
                <c:pt idx="1">
                  <c:v>582.0</c:v>
                </c:pt>
                <c:pt idx="2">
                  <c:v>265.0</c:v>
                </c:pt>
                <c:pt idx="3">
                  <c:v>146.0</c:v>
                </c:pt>
                <c:pt idx="4">
                  <c:v>120.0</c:v>
                </c:pt>
                <c:pt idx="5">
                  <c:v>555.0</c:v>
                </c:pt>
              </c:numCache>
            </c:numRef>
          </c:val>
        </c:ser>
        <c:dLbls>
          <c:showLegendKey val="0"/>
          <c:showVal val="0"/>
          <c:showCatName val="0"/>
          <c:showSerName val="0"/>
          <c:showPercent val="1"/>
          <c:showBubbleSize val="0"/>
          <c:showLeaderLines val="1"/>
        </c:dLbls>
      </c:pie3D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201</a:t>
            </a:r>
            <a:r>
              <a:rPr lang="sk-SK"/>
              <a:t>6</a:t>
            </a:r>
            <a:endParaRPr lang="en-US"/>
          </a:p>
        </c:rich>
      </c:tx>
      <c:layout/>
      <c:overlay val="0"/>
    </c:title>
    <c:autoTitleDeleted val="0"/>
    <c:view3D>
      <c:rotX val="30"/>
      <c:rotY val="100"/>
      <c:rAngAx val="0"/>
    </c:view3D>
    <c:floor>
      <c:thickness val="0"/>
    </c:floor>
    <c:sideWall>
      <c:thickness val="0"/>
    </c:sideWall>
    <c:backWall>
      <c:thickness val="0"/>
    </c:backWall>
    <c:plotArea>
      <c:layout>
        <c:manualLayout>
          <c:layoutTarget val="inner"/>
          <c:xMode val="edge"/>
          <c:yMode val="edge"/>
          <c:x val="0.0"/>
          <c:y val="0.136754884806066"/>
          <c:w val="0.955129483814523"/>
          <c:h val="0.863245115193934"/>
        </c:manualLayout>
      </c:layout>
      <c:pie3DChart>
        <c:varyColors val="1"/>
        <c:ser>
          <c:idx val="0"/>
          <c:order val="0"/>
          <c:dLbls>
            <c:spPr>
              <a:noFill/>
              <a:ln>
                <a:noFill/>
              </a:ln>
              <a:effectLst/>
            </c:spPr>
            <c:txPr>
              <a:bodyPr/>
              <a:lstStyle/>
              <a:p>
                <a:pPr>
                  <a:defRPr sz="1100"/>
                </a:pPr>
                <a:endParaRPr lang="sk-SK"/>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'TOP 5 Nationalities'!$S$2:$S$7</c:f>
              <c:strCache>
                <c:ptCount val="6"/>
                <c:pt idx="0">
                  <c:v>UKR</c:v>
                </c:pt>
                <c:pt idx="1">
                  <c:v>IRQ</c:v>
                </c:pt>
                <c:pt idx="2">
                  <c:v>SRB</c:v>
                </c:pt>
                <c:pt idx="3">
                  <c:v>AFG</c:v>
                </c:pt>
                <c:pt idx="4">
                  <c:v>SYR</c:v>
                </c:pt>
                <c:pt idx="5">
                  <c:v>other</c:v>
                </c:pt>
              </c:strCache>
            </c:strRef>
          </c:cat>
          <c:val>
            <c:numRef>
              <c:f>'TOP 5 Nationalities'!$T$2:$T$7</c:f>
              <c:numCache>
                <c:formatCode>General</c:formatCode>
                <c:ptCount val="6"/>
                <c:pt idx="0">
                  <c:v>1234.0</c:v>
                </c:pt>
                <c:pt idx="1">
                  <c:v>145.0</c:v>
                </c:pt>
                <c:pt idx="2">
                  <c:v>123.0</c:v>
                </c:pt>
                <c:pt idx="3">
                  <c:v>114.0</c:v>
                </c:pt>
                <c:pt idx="4">
                  <c:v>82.0</c:v>
                </c:pt>
                <c:pt idx="5">
                  <c:v>472.0</c:v>
                </c:pt>
              </c:numCache>
            </c:numRef>
          </c:val>
        </c:ser>
        <c:dLbls>
          <c:showLegendKey val="0"/>
          <c:showVal val="0"/>
          <c:showCatName val="0"/>
          <c:showSerName val="0"/>
          <c:showPercent val="1"/>
          <c:showBubbleSize val="0"/>
          <c:showLeaderLines val="1"/>
        </c:dLbls>
      </c:pie3D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201</a:t>
            </a:r>
            <a:r>
              <a:rPr lang="sk-SK"/>
              <a:t>7</a:t>
            </a:r>
            <a:endParaRPr lang="en-US"/>
          </a:p>
        </c:rich>
      </c:tx>
      <c:layout/>
      <c:overlay val="0"/>
    </c:title>
    <c:autoTitleDeleted val="0"/>
    <c:view3D>
      <c:rotX val="30"/>
      <c:rotY val="70"/>
      <c:rAngAx val="0"/>
    </c:view3D>
    <c:floor>
      <c:thickness val="0"/>
    </c:floor>
    <c:sideWall>
      <c:thickness val="0"/>
    </c:sideWall>
    <c:backWall>
      <c:thickness val="0"/>
    </c:backWall>
    <c:plotArea>
      <c:layout>
        <c:manualLayout>
          <c:layoutTarget val="inner"/>
          <c:xMode val="edge"/>
          <c:yMode val="edge"/>
          <c:x val="0.0"/>
          <c:y val="0.136754884806066"/>
          <c:w val="0.955129483814523"/>
          <c:h val="0.863245115193934"/>
        </c:manualLayout>
      </c:layout>
      <c:pie3DChart>
        <c:varyColors val="1"/>
        <c:ser>
          <c:idx val="0"/>
          <c:order val="0"/>
          <c:dLbls>
            <c:spPr>
              <a:noFill/>
              <a:ln>
                <a:noFill/>
              </a:ln>
              <a:effectLst/>
            </c:spPr>
            <c:txPr>
              <a:bodyPr/>
              <a:lstStyle/>
              <a:p>
                <a:pPr>
                  <a:defRPr sz="1100"/>
                </a:pPr>
                <a:endParaRPr lang="sk-SK"/>
              </a:p>
            </c:txPr>
            <c:showLegendKey val="0"/>
            <c:showVal val="0"/>
            <c:showCatName val="1"/>
            <c:showSerName val="0"/>
            <c:showPercent val="1"/>
            <c:showBubbleSize val="0"/>
            <c:showLeaderLines val="1"/>
            <c:extLst>
              <c:ext xmlns:c15="http://schemas.microsoft.com/office/drawing/2012/chart" uri="{CE6537A1-D6FC-4f65-9D91-7224C49458BB}">
                <c15:layout/>
              </c:ext>
            </c:extLst>
          </c:dLbls>
          <c:cat>
            <c:strRef>
              <c:f>'TOP 5 Nationalities'!$V$2:$V$7</c:f>
              <c:strCache>
                <c:ptCount val="6"/>
                <c:pt idx="0">
                  <c:v>UKR</c:v>
                </c:pt>
                <c:pt idx="1">
                  <c:v>SRB</c:v>
                </c:pt>
                <c:pt idx="2">
                  <c:v>VNM</c:v>
                </c:pt>
                <c:pt idx="3">
                  <c:v>IRQ</c:v>
                </c:pt>
                <c:pt idx="4">
                  <c:v>AFG</c:v>
                </c:pt>
                <c:pt idx="5">
                  <c:v>other</c:v>
                </c:pt>
              </c:strCache>
            </c:strRef>
          </c:cat>
          <c:val>
            <c:numRef>
              <c:f>'TOP 5 Nationalities'!$W$2:$W$7</c:f>
              <c:numCache>
                <c:formatCode>General</c:formatCode>
                <c:ptCount val="6"/>
                <c:pt idx="0">
                  <c:v>1786.0</c:v>
                </c:pt>
                <c:pt idx="1">
                  <c:v>227.0</c:v>
                </c:pt>
                <c:pt idx="2">
                  <c:v>160.0</c:v>
                </c:pt>
                <c:pt idx="3">
                  <c:v>108.0</c:v>
                </c:pt>
                <c:pt idx="4">
                  <c:v>34.0</c:v>
                </c:pt>
                <c:pt idx="5">
                  <c:v>391.0</c:v>
                </c:pt>
              </c:numCache>
            </c:numRef>
          </c:val>
        </c:ser>
        <c:dLbls>
          <c:showLegendKey val="0"/>
          <c:showVal val="0"/>
          <c:showCatName val="0"/>
          <c:showSerName val="0"/>
          <c:showPercent val="1"/>
          <c:showBubbleSize val="0"/>
          <c:showLeaderLines val="1"/>
        </c:dLbls>
      </c:pie3DChart>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458730061577109"/>
          <c:y val="0.0343535256177617"/>
          <c:w val="0.805051598737596"/>
          <c:h val="0.807706217369067"/>
        </c:manualLayout>
      </c:layout>
      <c:barChart>
        <c:barDir val="col"/>
        <c:grouping val="stacked"/>
        <c:varyColors val="0"/>
        <c:ser>
          <c:idx val="0"/>
          <c:order val="0"/>
          <c:tx>
            <c:strRef>
              <c:f>Hárok1!$A$173</c:f>
              <c:strCache>
                <c:ptCount val="1"/>
                <c:pt idx="0">
                  <c:v>IBC at green border</c:v>
                </c:pt>
              </c:strCache>
            </c:strRef>
          </c:tx>
          <c:invertIfNegative val="0"/>
          <c:cat>
            <c:multiLvlStrRef>
              <c:f>Hárok1!$B$171:$AK$172</c:f>
              <c:multiLvlStrCache>
                <c:ptCount val="36"/>
                <c:lvl>
                  <c:pt idx="0">
                    <c:v>I. </c:v>
                  </c:pt>
                  <c:pt idx="1">
                    <c:v>II.</c:v>
                  </c:pt>
                  <c:pt idx="2">
                    <c:v>III.</c:v>
                  </c:pt>
                  <c:pt idx="3">
                    <c:v>IV.</c:v>
                  </c:pt>
                  <c:pt idx="4">
                    <c:v>V.</c:v>
                  </c:pt>
                  <c:pt idx="5">
                    <c:v>VI.</c:v>
                  </c:pt>
                  <c:pt idx="6">
                    <c:v>VII.</c:v>
                  </c:pt>
                  <c:pt idx="7">
                    <c:v>VIII.</c:v>
                  </c:pt>
                  <c:pt idx="8">
                    <c:v>IX.</c:v>
                  </c:pt>
                  <c:pt idx="9">
                    <c:v>X.</c:v>
                  </c:pt>
                  <c:pt idx="10">
                    <c:v>XI.</c:v>
                  </c:pt>
                  <c:pt idx="11">
                    <c:v>XII. </c:v>
                  </c:pt>
                  <c:pt idx="12">
                    <c:v>I. </c:v>
                  </c:pt>
                  <c:pt idx="13">
                    <c:v>II.</c:v>
                  </c:pt>
                  <c:pt idx="14">
                    <c:v>III.</c:v>
                  </c:pt>
                  <c:pt idx="15">
                    <c:v>IV.</c:v>
                  </c:pt>
                  <c:pt idx="16">
                    <c:v>V.</c:v>
                  </c:pt>
                  <c:pt idx="17">
                    <c:v>VI.</c:v>
                  </c:pt>
                  <c:pt idx="18">
                    <c:v>VII.</c:v>
                  </c:pt>
                  <c:pt idx="19">
                    <c:v>VIII.</c:v>
                  </c:pt>
                  <c:pt idx="20">
                    <c:v>IX.</c:v>
                  </c:pt>
                  <c:pt idx="21">
                    <c:v>X.</c:v>
                  </c:pt>
                  <c:pt idx="22">
                    <c:v>XI</c:v>
                  </c:pt>
                  <c:pt idx="23">
                    <c:v>XII.</c:v>
                  </c:pt>
                  <c:pt idx="24">
                    <c:v>I. </c:v>
                  </c:pt>
                  <c:pt idx="25">
                    <c:v>II.</c:v>
                  </c:pt>
                  <c:pt idx="26">
                    <c:v>III.</c:v>
                  </c:pt>
                  <c:pt idx="27">
                    <c:v>IV.</c:v>
                  </c:pt>
                  <c:pt idx="28">
                    <c:v>V.</c:v>
                  </c:pt>
                  <c:pt idx="29">
                    <c:v>VI.</c:v>
                  </c:pt>
                  <c:pt idx="30">
                    <c:v>VII.</c:v>
                  </c:pt>
                  <c:pt idx="31">
                    <c:v>VIII.</c:v>
                  </c:pt>
                  <c:pt idx="32">
                    <c:v>IX.</c:v>
                  </c:pt>
                  <c:pt idx="33">
                    <c:v>X.</c:v>
                  </c:pt>
                  <c:pt idx="34">
                    <c:v>XI</c:v>
                  </c:pt>
                  <c:pt idx="35">
                    <c:v>XII.</c:v>
                  </c:pt>
                </c:lvl>
                <c:lvl>
                  <c:pt idx="0">
                    <c:v>2015</c:v>
                  </c:pt>
                  <c:pt idx="12">
                    <c:v>2016</c:v>
                  </c:pt>
                  <c:pt idx="24">
                    <c:v>2017</c:v>
                  </c:pt>
                </c:lvl>
              </c:multiLvlStrCache>
            </c:multiLvlStrRef>
          </c:cat>
          <c:val>
            <c:numRef>
              <c:f>Hárok1!$B$173:$AK$173</c:f>
              <c:numCache>
                <c:formatCode>0</c:formatCode>
                <c:ptCount val="36"/>
                <c:pt idx="0" formatCode="General">
                  <c:v>1.0</c:v>
                </c:pt>
                <c:pt idx="1">
                  <c:v>3.0</c:v>
                </c:pt>
                <c:pt idx="2" formatCode="General">
                  <c:v>12.0</c:v>
                </c:pt>
                <c:pt idx="3" formatCode="General">
                  <c:v>11.0</c:v>
                </c:pt>
                <c:pt idx="4" formatCode="General">
                  <c:v>35.0</c:v>
                </c:pt>
                <c:pt idx="5" formatCode="General">
                  <c:v>10.0</c:v>
                </c:pt>
                <c:pt idx="6">
                  <c:v>18.0</c:v>
                </c:pt>
                <c:pt idx="7">
                  <c:v>6.0</c:v>
                </c:pt>
                <c:pt idx="8">
                  <c:v>12.0</c:v>
                </c:pt>
                <c:pt idx="9">
                  <c:v>19.0</c:v>
                </c:pt>
                <c:pt idx="10">
                  <c:v>4.0</c:v>
                </c:pt>
                <c:pt idx="11">
                  <c:v>3.0</c:v>
                </c:pt>
                <c:pt idx="12" formatCode="General">
                  <c:v>2.0</c:v>
                </c:pt>
                <c:pt idx="13" formatCode="General">
                  <c:v>2.0</c:v>
                </c:pt>
                <c:pt idx="14" formatCode="General">
                  <c:v>12.0</c:v>
                </c:pt>
                <c:pt idx="15" formatCode="General">
                  <c:v>7.0</c:v>
                </c:pt>
                <c:pt idx="16" formatCode="General">
                  <c:v>12.0</c:v>
                </c:pt>
                <c:pt idx="17" formatCode="General">
                  <c:v>3.0</c:v>
                </c:pt>
                <c:pt idx="18" formatCode="General">
                  <c:v>14.0</c:v>
                </c:pt>
                <c:pt idx="19" formatCode="General">
                  <c:v>38.0</c:v>
                </c:pt>
                <c:pt idx="20" formatCode="General">
                  <c:v>15.0</c:v>
                </c:pt>
                <c:pt idx="21" formatCode="General">
                  <c:v>2.0</c:v>
                </c:pt>
                <c:pt idx="22" formatCode="General">
                  <c:v>17.0</c:v>
                </c:pt>
                <c:pt idx="23" formatCode="General">
                  <c:v>8.0</c:v>
                </c:pt>
                <c:pt idx="24" formatCode="General">
                  <c:v>3.0</c:v>
                </c:pt>
                <c:pt idx="25" formatCode="General">
                  <c:v>7.0</c:v>
                </c:pt>
                <c:pt idx="26" formatCode="General">
                  <c:v>4.0</c:v>
                </c:pt>
                <c:pt idx="27" formatCode="General">
                  <c:v>11.0</c:v>
                </c:pt>
                <c:pt idx="28" formatCode="General">
                  <c:v>4.0</c:v>
                </c:pt>
                <c:pt idx="29" formatCode="General">
                  <c:v>15.0</c:v>
                </c:pt>
                <c:pt idx="30" formatCode="General">
                  <c:v>17.0</c:v>
                </c:pt>
                <c:pt idx="31" formatCode="General">
                  <c:v>72.0</c:v>
                </c:pt>
                <c:pt idx="32" formatCode="General">
                  <c:v>25.0</c:v>
                </c:pt>
                <c:pt idx="33" formatCode="General">
                  <c:v>24.0</c:v>
                </c:pt>
                <c:pt idx="34" formatCode="General">
                  <c:v>23.0</c:v>
                </c:pt>
                <c:pt idx="35" formatCode="General">
                  <c:v>0.0</c:v>
                </c:pt>
              </c:numCache>
            </c:numRef>
          </c:val>
        </c:ser>
        <c:ser>
          <c:idx val="1"/>
          <c:order val="1"/>
          <c:tx>
            <c:strRef>
              <c:f>Hárok1!$A$174</c:f>
              <c:strCache>
                <c:ptCount val="1"/>
                <c:pt idx="0">
                  <c:v>IBC at BCPs (land + air)</c:v>
                </c:pt>
              </c:strCache>
            </c:strRef>
          </c:tx>
          <c:invertIfNegative val="0"/>
          <c:cat>
            <c:multiLvlStrRef>
              <c:f>Hárok1!$B$171:$AK$172</c:f>
              <c:multiLvlStrCache>
                <c:ptCount val="36"/>
                <c:lvl>
                  <c:pt idx="0">
                    <c:v>I. </c:v>
                  </c:pt>
                  <c:pt idx="1">
                    <c:v>II.</c:v>
                  </c:pt>
                  <c:pt idx="2">
                    <c:v>III.</c:v>
                  </c:pt>
                  <c:pt idx="3">
                    <c:v>IV.</c:v>
                  </c:pt>
                  <c:pt idx="4">
                    <c:v>V.</c:v>
                  </c:pt>
                  <c:pt idx="5">
                    <c:v>VI.</c:v>
                  </c:pt>
                  <c:pt idx="6">
                    <c:v>VII.</c:v>
                  </c:pt>
                  <c:pt idx="7">
                    <c:v>VIII.</c:v>
                  </c:pt>
                  <c:pt idx="8">
                    <c:v>IX.</c:v>
                  </c:pt>
                  <c:pt idx="9">
                    <c:v>X.</c:v>
                  </c:pt>
                  <c:pt idx="10">
                    <c:v>XI.</c:v>
                  </c:pt>
                  <c:pt idx="11">
                    <c:v>XII. </c:v>
                  </c:pt>
                  <c:pt idx="12">
                    <c:v>I. </c:v>
                  </c:pt>
                  <c:pt idx="13">
                    <c:v>II.</c:v>
                  </c:pt>
                  <c:pt idx="14">
                    <c:v>III.</c:v>
                  </c:pt>
                  <c:pt idx="15">
                    <c:v>IV.</c:v>
                  </c:pt>
                  <c:pt idx="16">
                    <c:v>V.</c:v>
                  </c:pt>
                  <c:pt idx="17">
                    <c:v>VI.</c:v>
                  </c:pt>
                  <c:pt idx="18">
                    <c:v>VII.</c:v>
                  </c:pt>
                  <c:pt idx="19">
                    <c:v>VIII.</c:v>
                  </c:pt>
                  <c:pt idx="20">
                    <c:v>IX.</c:v>
                  </c:pt>
                  <c:pt idx="21">
                    <c:v>X.</c:v>
                  </c:pt>
                  <c:pt idx="22">
                    <c:v>XI</c:v>
                  </c:pt>
                  <c:pt idx="23">
                    <c:v>XII.</c:v>
                  </c:pt>
                  <c:pt idx="24">
                    <c:v>I. </c:v>
                  </c:pt>
                  <c:pt idx="25">
                    <c:v>II.</c:v>
                  </c:pt>
                  <c:pt idx="26">
                    <c:v>III.</c:v>
                  </c:pt>
                  <c:pt idx="27">
                    <c:v>IV.</c:v>
                  </c:pt>
                  <c:pt idx="28">
                    <c:v>V.</c:v>
                  </c:pt>
                  <c:pt idx="29">
                    <c:v>VI.</c:v>
                  </c:pt>
                  <c:pt idx="30">
                    <c:v>VII.</c:v>
                  </c:pt>
                  <c:pt idx="31">
                    <c:v>VIII.</c:v>
                  </c:pt>
                  <c:pt idx="32">
                    <c:v>IX.</c:v>
                  </c:pt>
                  <c:pt idx="33">
                    <c:v>X.</c:v>
                  </c:pt>
                  <c:pt idx="34">
                    <c:v>XI</c:v>
                  </c:pt>
                  <c:pt idx="35">
                    <c:v>XII.</c:v>
                  </c:pt>
                </c:lvl>
                <c:lvl>
                  <c:pt idx="0">
                    <c:v>2015</c:v>
                  </c:pt>
                  <c:pt idx="12">
                    <c:v>2016</c:v>
                  </c:pt>
                  <c:pt idx="24">
                    <c:v>2017</c:v>
                  </c:pt>
                </c:lvl>
              </c:multiLvlStrCache>
            </c:multiLvlStrRef>
          </c:cat>
          <c:val>
            <c:numRef>
              <c:f>Hárok1!$B$174:$AK$174</c:f>
              <c:numCache>
                <c:formatCode>0</c:formatCode>
                <c:ptCount val="36"/>
                <c:pt idx="0" formatCode="General">
                  <c:v>3.0</c:v>
                </c:pt>
                <c:pt idx="1">
                  <c:v>2.0</c:v>
                </c:pt>
                <c:pt idx="2" formatCode="General">
                  <c:v>5.0</c:v>
                </c:pt>
                <c:pt idx="3" formatCode="General">
                  <c:v>7.0</c:v>
                </c:pt>
                <c:pt idx="4" formatCode="General">
                  <c:v>9.0</c:v>
                </c:pt>
                <c:pt idx="5" formatCode="General">
                  <c:v>5.0</c:v>
                </c:pt>
                <c:pt idx="6">
                  <c:v>10.0</c:v>
                </c:pt>
                <c:pt idx="7">
                  <c:v>13.0</c:v>
                </c:pt>
                <c:pt idx="8">
                  <c:v>9.0</c:v>
                </c:pt>
                <c:pt idx="9">
                  <c:v>9.0</c:v>
                </c:pt>
                <c:pt idx="10">
                  <c:v>3.0</c:v>
                </c:pt>
                <c:pt idx="11">
                  <c:v>13.0</c:v>
                </c:pt>
                <c:pt idx="12" formatCode="General">
                  <c:v>5.0</c:v>
                </c:pt>
                <c:pt idx="13" formatCode="General">
                  <c:v>12.0</c:v>
                </c:pt>
                <c:pt idx="14" formatCode="General">
                  <c:v>7.0</c:v>
                </c:pt>
                <c:pt idx="15" formatCode="General">
                  <c:v>3.0</c:v>
                </c:pt>
                <c:pt idx="16" formatCode="General">
                  <c:v>4.0</c:v>
                </c:pt>
                <c:pt idx="17" formatCode="General">
                  <c:v>11.0</c:v>
                </c:pt>
                <c:pt idx="18" formatCode="General">
                  <c:v>11.0</c:v>
                </c:pt>
                <c:pt idx="19" formatCode="General">
                  <c:v>7.0</c:v>
                </c:pt>
                <c:pt idx="20" formatCode="General">
                  <c:v>4.0</c:v>
                </c:pt>
                <c:pt idx="21" formatCode="General">
                  <c:v>2.0</c:v>
                </c:pt>
                <c:pt idx="22" formatCode="General">
                  <c:v>4.0</c:v>
                </c:pt>
                <c:pt idx="23" formatCode="General">
                  <c:v>6.0</c:v>
                </c:pt>
                <c:pt idx="24" formatCode="General">
                  <c:v>7.0</c:v>
                </c:pt>
                <c:pt idx="25" formatCode="General">
                  <c:v>2.0</c:v>
                </c:pt>
                <c:pt idx="26" formatCode="General">
                  <c:v>6.0</c:v>
                </c:pt>
                <c:pt idx="27" formatCode="General">
                  <c:v>2.0</c:v>
                </c:pt>
                <c:pt idx="28" formatCode="General">
                  <c:v>4.0</c:v>
                </c:pt>
                <c:pt idx="29" formatCode="General">
                  <c:v>6.0</c:v>
                </c:pt>
                <c:pt idx="30" formatCode="General">
                  <c:v>4.0</c:v>
                </c:pt>
                <c:pt idx="31" formatCode="General">
                  <c:v>2.0</c:v>
                </c:pt>
                <c:pt idx="32" formatCode="General">
                  <c:v>4.0</c:v>
                </c:pt>
                <c:pt idx="33" formatCode="General">
                  <c:v>5.0</c:v>
                </c:pt>
                <c:pt idx="34" formatCode="General">
                  <c:v>1.0</c:v>
                </c:pt>
                <c:pt idx="35" formatCode="General">
                  <c:v>0.0</c:v>
                </c:pt>
              </c:numCache>
            </c:numRef>
          </c:val>
        </c:ser>
        <c:ser>
          <c:idx val="2"/>
          <c:order val="2"/>
          <c:tx>
            <c:strRef>
              <c:f>Hárok1!$A$175</c:f>
              <c:strCache>
                <c:ptCount val="1"/>
                <c:pt idx="0">
                  <c:v>IS inland</c:v>
                </c:pt>
              </c:strCache>
            </c:strRef>
          </c:tx>
          <c:invertIfNegative val="0"/>
          <c:cat>
            <c:multiLvlStrRef>
              <c:f>Hárok1!$B$171:$AK$172</c:f>
              <c:multiLvlStrCache>
                <c:ptCount val="36"/>
                <c:lvl>
                  <c:pt idx="0">
                    <c:v>I. </c:v>
                  </c:pt>
                  <c:pt idx="1">
                    <c:v>II.</c:v>
                  </c:pt>
                  <c:pt idx="2">
                    <c:v>III.</c:v>
                  </c:pt>
                  <c:pt idx="3">
                    <c:v>IV.</c:v>
                  </c:pt>
                  <c:pt idx="4">
                    <c:v>V.</c:v>
                  </c:pt>
                  <c:pt idx="5">
                    <c:v>VI.</c:v>
                  </c:pt>
                  <c:pt idx="6">
                    <c:v>VII.</c:v>
                  </c:pt>
                  <c:pt idx="7">
                    <c:v>VIII.</c:v>
                  </c:pt>
                  <c:pt idx="8">
                    <c:v>IX.</c:v>
                  </c:pt>
                  <c:pt idx="9">
                    <c:v>X.</c:v>
                  </c:pt>
                  <c:pt idx="10">
                    <c:v>XI.</c:v>
                  </c:pt>
                  <c:pt idx="11">
                    <c:v>XII. </c:v>
                  </c:pt>
                  <c:pt idx="12">
                    <c:v>I. </c:v>
                  </c:pt>
                  <c:pt idx="13">
                    <c:v>II.</c:v>
                  </c:pt>
                  <c:pt idx="14">
                    <c:v>III.</c:v>
                  </c:pt>
                  <c:pt idx="15">
                    <c:v>IV.</c:v>
                  </c:pt>
                  <c:pt idx="16">
                    <c:v>V.</c:v>
                  </c:pt>
                  <c:pt idx="17">
                    <c:v>VI.</c:v>
                  </c:pt>
                  <c:pt idx="18">
                    <c:v>VII.</c:v>
                  </c:pt>
                  <c:pt idx="19">
                    <c:v>VIII.</c:v>
                  </c:pt>
                  <c:pt idx="20">
                    <c:v>IX.</c:v>
                  </c:pt>
                  <c:pt idx="21">
                    <c:v>X.</c:v>
                  </c:pt>
                  <c:pt idx="22">
                    <c:v>XI</c:v>
                  </c:pt>
                  <c:pt idx="23">
                    <c:v>XII.</c:v>
                  </c:pt>
                  <c:pt idx="24">
                    <c:v>I. </c:v>
                  </c:pt>
                  <c:pt idx="25">
                    <c:v>II.</c:v>
                  </c:pt>
                  <c:pt idx="26">
                    <c:v>III.</c:v>
                  </c:pt>
                  <c:pt idx="27">
                    <c:v>IV.</c:v>
                  </c:pt>
                  <c:pt idx="28">
                    <c:v>V.</c:v>
                  </c:pt>
                  <c:pt idx="29">
                    <c:v>VI.</c:v>
                  </c:pt>
                  <c:pt idx="30">
                    <c:v>VII.</c:v>
                  </c:pt>
                  <c:pt idx="31">
                    <c:v>VIII.</c:v>
                  </c:pt>
                  <c:pt idx="32">
                    <c:v>IX.</c:v>
                  </c:pt>
                  <c:pt idx="33">
                    <c:v>X.</c:v>
                  </c:pt>
                  <c:pt idx="34">
                    <c:v>XI</c:v>
                  </c:pt>
                  <c:pt idx="35">
                    <c:v>XII.</c:v>
                  </c:pt>
                </c:lvl>
                <c:lvl>
                  <c:pt idx="0">
                    <c:v>2015</c:v>
                  </c:pt>
                  <c:pt idx="12">
                    <c:v>2016</c:v>
                  </c:pt>
                  <c:pt idx="24">
                    <c:v>2017</c:v>
                  </c:pt>
                </c:lvl>
              </c:multiLvlStrCache>
            </c:multiLvlStrRef>
          </c:cat>
          <c:val>
            <c:numRef>
              <c:f>Hárok1!$B$175:$AK$175</c:f>
              <c:numCache>
                <c:formatCode>0</c:formatCode>
                <c:ptCount val="36"/>
                <c:pt idx="0" formatCode="General">
                  <c:v>41.0</c:v>
                </c:pt>
                <c:pt idx="1">
                  <c:v>40.0</c:v>
                </c:pt>
                <c:pt idx="2" formatCode="General">
                  <c:v>50.0</c:v>
                </c:pt>
                <c:pt idx="3" formatCode="General">
                  <c:v>40.0</c:v>
                </c:pt>
                <c:pt idx="4" formatCode="General">
                  <c:v>46.0</c:v>
                </c:pt>
                <c:pt idx="5" formatCode="General">
                  <c:v>33.0</c:v>
                </c:pt>
                <c:pt idx="6">
                  <c:v>40.0</c:v>
                </c:pt>
                <c:pt idx="7">
                  <c:v>23.0</c:v>
                </c:pt>
                <c:pt idx="8">
                  <c:v>26.0</c:v>
                </c:pt>
                <c:pt idx="9">
                  <c:v>29.0</c:v>
                </c:pt>
                <c:pt idx="10">
                  <c:v>53.0</c:v>
                </c:pt>
                <c:pt idx="11">
                  <c:v>37.0</c:v>
                </c:pt>
                <c:pt idx="12" formatCode="General">
                  <c:v>37.0</c:v>
                </c:pt>
                <c:pt idx="13" formatCode="General">
                  <c:v>51.0</c:v>
                </c:pt>
                <c:pt idx="14" formatCode="General">
                  <c:v>29.0</c:v>
                </c:pt>
                <c:pt idx="15" formatCode="General">
                  <c:v>75.0</c:v>
                </c:pt>
                <c:pt idx="16" formatCode="General">
                  <c:v>65.0</c:v>
                </c:pt>
                <c:pt idx="17" formatCode="General">
                  <c:v>89.0</c:v>
                </c:pt>
                <c:pt idx="18" formatCode="General">
                  <c:v>59.0</c:v>
                </c:pt>
                <c:pt idx="19" formatCode="General">
                  <c:v>56.0</c:v>
                </c:pt>
                <c:pt idx="20" formatCode="General">
                  <c:v>50.0</c:v>
                </c:pt>
                <c:pt idx="21" formatCode="General">
                  <c:v>90.0</c:v>
                </c:pt>
                <c:pt idx="22" formatCode="General">
                  <c:v>84.0</c:v>
                </c:pt>
                <c:pt idx="23" formatCode="General">
                  <c:v>61.0</c:v>
                </c:pt>
                <c:pt idx="24" formatCode="General">
                  <c:v>43.0</c:v>
                </c:pt>
                <c:pt idx="25" formatCode="General">
                  <c:v>84.0</c:v>
                </c:pt>
                <c:pt idx="26" formatCode="General">
                  <c:v>251.0</c:v>
                </c:pt>
                <c:pt idx="27" formatCode="General">
                  <c:v>62.0</c:v>
                </c:pt>
                <c:pt idx="28" formatCode="General">
                  <c:v>192.0</c:v>
                </c:pt>
                <c:pt idx="29" formatCode="General">
                  <c:v>95.0</c:v>
                </c:pt>
                <c:pt idx="30" formatCode="General">
                  <c:v>40.0</c:v>
                </c:pt>
                <c:pt idx="31" formatCode="General">
                  <c:v>40.0</c:v>
                </c:pt>
                <c:pt idx="32" formatCode="General">
                  <c:v>40.0</c:v>
                </c:pt>
                <c:pt idx="33" formatCode="General">
                  <c:v>161.0</c:v>
                </c:pt>
                <c:pt idx="34" formatCode="General">
                  <c:v>85.0</c:v>
                </c:pt>
                <c:pt idx="35" formatCode="General">
                  <c:v>50.0</c:v>
                </c:pt>
              </c:numCache>
            </c:numRef>
          </c:val>
        </c:ser>
        <c:ser>
          <c:idx val="3"/>
          <c:order val="3"/>
          <c:tx>
            <c:strRef>
              <c:f>Hárok1!$A$176</c:f>
              <c:strCache>
                <c:ptCount val="1"/>
                <c:pt idx="0">
                  <c:v>IS - returned from other MS</c:v>
                </c:pt>
              </c:strCache>
            </c:strRef>
          </c:tx>
          <c:invertIfNegative val="0"/>
          <c:cat>
            <c:multiLvlStrRef>
              <c:f>Hárok1!$B$171:$AK$172</c:f>
              <c:multiLvlStrCache>
                <c:ptCount val="36"/>
                <c:lvl>
                  <c:pt idx="0">
                    <c:v>I. </c:v>
                  </c:pt>
                  <c:pt idx="1">
                    <c:v>II.</c:v>
                  </c:pt>
                  <c:pt idx="2">
                    <c:v>III.</c:v>
                  </c:pt>
                  <c:pt idx="3">
                    <c:v>IV.</c:v>
                  </c:pt>
                  <c:pt idx="4">
                    <c:v>V.</c:v>
                  </c:pt>
                  <c:pt idx="5">
                    <c:v>VI.</c:v>
                  </c:pt>
                  <c:pt idx="6">
                    <c:v>VII.</c:v>
                  </c:pt>
                  <c:pt idx="7">
                    <c:v>VIII.</c:v>
                  </c:pt>
                  <c:pt idx="8">
                    <c:v>IX.</c:v>
                  </c:pt>
                  <c:pt idx="9">
                    <c:v>X.</c:v>
                  </c:pt>
                  <c:pt idx="10">
                    <c:v>XI.</c:v>
                  </c:pt>
                  <c:pt idx="11">
                    <c:v>XII. </c:v>
                  </c:pt>
                  <c:pt idx="12">
                    <c:v>I. </c:v>
                  </c:pt>
                  <c:pt idx="13">
                    <c:v>II.</c:v>
                  </c:pt>
                  <c:pt idx="14">
                    <c:v>III.</c:v>
                  </c:pt>
                  <c:pt idx="15">
                    <c:v>IV.</c:v>
                  </c:pt>
                  <c:pt idx="16">
                    <c:v>V.</c:v>
                  </c:pt>
                  <c:pt idx="17">
                    <c:v>VI.</c:v>
                  </c:pt>
                  <c:pt idx="18">
                    <c:v>VII.</c:v>
                  </c:pt>
                  <c:pt idx="19">
                    <c:v>VIII.</c:v>
                  </c:pt>
                  <c:pt idx="20">
                    <c:v>IX.</c:v>
                  </c:pt>
                  <c:pt idx="21">
                    <c:v>X.</c:v>
                  </c:pt>
                  <c:pt idx="22">
                    <c:v>XI</c:v>
                  </c:pt>
                  <c:pt idx="23">
                    <c:v>XII.</c:v>
                  </c:pt>
                  <c:pt idx="24">
                    <c:v>I. </c:v>
                  </c:pt>
                  <c:pt idx="25">
                    <c:v>II.</c:v>
                  </c:pt>
                  <c:pt idx="26">
                    <c:v>III.</c:v>
                  </c:pt>
                  <c:pt idx="27">
                    <c:v>IV.</c:v>
                  </c:pt>
                  <c:pt idx="28">
                    <c:v>V.</c:v>
                  </c:pt>
                  <c:pt idx="29">
                    <c:v>VI.</c:v>
                  </c:pt>
                  <c:pt idx="30">
                    <c:v>VII.</c:v>
                  </c:pt>
                  <c:pt idx="31">
                    <c:v>VIII.</c:v>
                  </c:pt>
                  <c:pt idx="32">
                    <c:v>IX.</c:v>
                  </c:pt>
                  <c:pt idx="33">
                    <c:v>X.</c:v>
                  </c:pt>
                  <c:pt idx="34">
                    <c:v>XI</c:v>
                  </c:pt>
                  <c:pt idx="35">
                    <c:v>XII.</c:v>
                  </c:pt>
                </c:lvl>
                <c:lvl>
                  <c:pt idx="0">
                    <c:v>2015</c:v>
                  </c:pt>
                  <c:pt idx="12">
                    <c:v>2016</c:v>
                  </c:pt>
                  <c:pt idx="24">
                    <c:v>2017</c:v>
                  </c:pt>
                </c:lvl>
              </c:multiLvlStrCache>
            </c:multiLvlStrRef>
          </c:cat>
          <c:val>
            <c:numRef>
              <c:f>Hárok1!$B$176:$AK$176</c:f>
              <c:numCache>
                <c:formatCode>0</c:formatCode>
                <c:ptCount val="36"/>
                <c:pt idx="0" formatCode="General">
                  <c:v>2.0</c:v>
                </c:pt>
                <c:pt idx="1">
                  <c:v>19.0</c:v>
                </c:pt>
                <c:pt idx="2" formatCode="General">
                  <c:v>12.0</c:v>
                </c:pt>
                <c:pt idx="3" formatCode="General">
                  <c:v>18.0</c:v>
                </c:pt>
                <c:pt idx="4" formatCode="General">
                  <c:v>14.0</c:v>
                </c:pt>
                <c:pt idx="5" formatCode="General">
                  <c:v>5.0</c:v>
                </c:pt>
                <c:pt idx="6">
                  <c:v>71.0</c:v>
                </c:pt>
                <c:pt idx="7">
                  <c:v>126.0</c:v>
                </c:pt>
                <c:pt idx="8">
                  <c:v>120.0</c:v>
                </c:pt>
                <c:pt idx="9">
                  <c:v>43.0</c:v>
                </c:pt>
                <c:pt idx="10">
                  <c:v>6.0</c:v>
                </c:pt>
                <c:pt idx="11">
                  <c:v>3.0</c:v>
                </c:pt>
                <c:pt idx="12" formatCode="General">
                  <c:v>1.0</c:v>
                </c:pt>
                <c:pt idx="13" formatCode="General">
                  <c:v>0.0</c:v>
                </c:pt>
                <c:pt idx="14" formatCode="General">
                  <c:v>2.0</c:v>
                </c:pt>
                <c:pt idx="15" formatCode="General">
                  <c:v>2.0</c:v>
                </c:pt>
                <c:pt idx="16" formatCode="General">
                  <c:v>1.0</c:v>
                </c:pt>
                <c:pt idx="17" formatCode="General">
                  <c:v>0.0</c:v>
                </c:pt>
                <c:pt idx="18" formatCode="General">
                  <c:v>1.0</c:v>
                </c:pt>
                <c:pt idx="19" formatCode="General">
                  <c:v>3.0</c:v>
                </c:pt>
                <c:pt idx="20" formatCode="General">
                  <c:v>0.0</c:v>
                </c:pt>
                <c:pt idx="21" formatCode="General">
                  <c:v>6.0</c:v>
                </c:pt>
                <c:pt idx="22" formatCode="General">
                  <c:v>1.0</c:v>
                </c:pt>
                <c:pt idx="23" formatCode="General">
                  <c:v>2.0</c:v>
                </c:pt>
                <c:pt idx="24" formatCode="General">
                  <c:v>4.0</c:v>
                </c:pt>
                <c:pt idx="25" formatCode="General">
                  <c:v>3.0</c:v>
                </c:pt>
                <c:pt idx="26" formatCode="General">
                  <c:v>4.0</c:v>
                </c:pt>
                <c:pt idx="27" formatCode="General">
                  <c:v>0.0</c:v>
                </c:pt>
                <c:pt idx="28" formatCode="General">
                  <c:v>1.0</c:v>
                </c:pt>
                <c:pt idx="29" formatCode="General">
                  <c:v>2.0</c:v>
                </c:pt>
                <c:pt idx="30" formatCode="General">
                  <c:v>0.0</c:v>
                </c:pt>
                <c:pt idx="31" formatCode="General">
                  <c:v>0.0</c:v>
                </c:pt>
                <c:pt idx="32" formatCode="General">
                  <c:v>3.0</c:v>
                </c:pt>
                <c:pt idx="33" formatCode="General">
                  <c:v>5.0</c:v>
                </c:pt>
                <c:pt idx="34" formatCode="General">
                  <c:v>0.0</c:v>
                </c:pt>
                <c:pt idx="35" formatCode="General">
                  <c:v>7.0</c:v>
                </c:pt>
              </c:numCache>
            </c:numRef>
          </c:val>
        </c:ser>
        <c:ser>
          <c:idx val="4"/>
          <c:order val="4"/>
          <c:tx>
            <c:strRef>
              <c:f>Hárok1!$A$177</c:f>
              <c:strCache>
                <c:ptCount val="1"/>
                <c:pt idx="0">
                  <c:v>IS at BCPs on exit</c:v>
                </c:pt>
              </c:strCache>
            </c:strRef>
          </c:tx>
          <c:invertIfNegative val="0"/>
          <c:cat>
            <c:multiLvlStrRef>
              <c:f>Hárok1!$B$171:$AK$172</c:f>
              <c:multiLvlStrCache>
                <c:ptCount val="36"/>
                <c:lvl>
                  <c:pt idx="0">
                    <c:v>I. </c:v>
                  </c:pt>
                  <c:pt idx="1">
                    <c:v>II.</c:v>
                  </c:pt>
                  <c:pt idx="2">
                    <c:v>III.</c:v>
                  </c:pt>
                  <c:pt idx="3">
                    <c:v>IV.</c:v>
                  </c:pt>
                  <c:pt idx="4">
                    <c:v>V.</c:v>
                  </c:pt>
                  <c:pt idx="5">
                    <c:v>VI.</c:v>
                  </c:pt>
                  <c:pt idx="6">
                    <c:v>VII.</c:v>
                  </c:pt>
                  <c:pt idx="7">
                    <c:v>VIII.</c:v>
                  </c:pt>
                  <c:pt idx="8">
                    <c:v>IX.</c:v>
                  </c:pt>
                  <c:pt idx="9">
                    <c:v>X.</c:v>
                  </c:pt>
                  <c:pt idx="10">
                    <c:v>XI.</c:v>
                  </c:pt>
                  <c:pt idx="11">
                    <c:v>XII. </c:v>
                  </c:pt>
                  <c:pt idx="12">
                    <c:v>I. </c:v>
                  </c:pt>
                  <c:pt idx="13">
                    <c:v>II.</c:v>
                  </c:pt>
                  <c:pt idx="14">
                    <c:v>III.</c:v>
                  </c:pt>
                  <c:pt idx="15">
                    <c:v>IV.</c:v>
                  </c:pt>
                  <c:pt idx="16">
                    <c:v>V.</c:v>
                  </c:pt>
                  <c:pt idx="17">
                    <c:v>VI.</c:v>
                  </c:pt>
                  <c:pt idx="18">
                    <c:v>VII.</c:v>
                  </c:pt>
                  <c:pt idx="19">
                    <c:v>VIII.</c:v>
                  </c:pt>
                  <c:pt idx="20">
                    <c:v>IX.</c:v>
                  </c:pt>
                  <c:pt idx="21">
                    <c:v>X.</c:v>
                  </c:pt>
                  <c:pt idx="22">
                    <c:v>XI</c:v>
                  </c:pt>
                  <c:pt idx="23">
                    <c:v>XII.</c:v>
                  </c:pt>
                  <c:pt idx="24">
                    <c:v>I. </c:v>
                  </c:pt>
                  <c:pt idx="25">
                    <c:v>II.</c:v>
                  </c:pt>
                  <c:pt idx="26">
                    <c:v>III.</c:v>
                  </c:pt>
                  <c:pt idx="27">
                    <c:v>IV.</c:v>
                  </c:pt>
                  <c:pt idx="28">
                    <c:v>V.</c:v>
                  </c:pt>
                  <c:pt idx="29">
                    <c:v>VI.</c:v>
                  </c:pt>
                  <c:pt idx="30">
                    <c:v>VII.</c:v>
                  </c:pt>
                  <c:pt idx="31">
                    <c:v>VIII.</c:v>
                  </c:pt>
                  <c:pt idx="32">
                    <c:v>IX.</c:v>
                  </c:pt>
                  <c:pt idx="33">
                    <c:v>X.</c:v>
                  </c:pt>
                  <c:pt idx="34">
                    <c:v>XI</c:v>
                  </c:pt>
                  <c:pt idx="35">
                    <c:v>XII.</c:v>
                  </c:pt>
                </c:lvl>
                <c:lvl>
                  <c:pt idx="0">
                    <c:v>2015</c:v>
                  </c:pt>
                  <c:pt idx="12">
                    <c:v>2016</c:v>
                  </c:pt>
                  <c:pt idx="24">
                    <c:v>2017</c:v>
                  </c:pt>
                </c:lvl>
              </c:multiLvlStrCache>
            </c:multiLvlStrRef>
          </c:cat>
          <c:val>
            <c:numRef>
              <c:f>Hárok1!$B$177:$AK$177</c:f>
              <c:numCache>
                <c:formatCode>0</c:formatCode>
                <c:ptCount val="36"/>
                <c:pt idx="0" formatCode="General">
                  <c:v>25.0</c:v>
                </c:pt>
                <c:pt idx="1">
                  <c:v>22.0</c:v>
                </c:pt>
                <c:pt idx="2" formatCode="General">
                  <c:v>36.0</c:v>
                </c:pt>
                <c:pt idx="3" formatCode="General">
                  <c:v>49.0</c:v>
                </c:pt>
                <c:pt idx="4" formatCode="General">
                  <c:v>46.0</c:v>
                </c:pt>
                <c:pt idx="5" formatCode="General">
                  <c:v>46.0</c:v>
                </c:pt>
                <c:pt idx="6">
                  <c:v>50.0</c:v>
                </c:pt>
                <c:pt idx="7">
                  <c:v>81.0</c:v>
                </c:pt>
                <c:pt idx="8">
                  <c:v>69.0</c:v>
                </c:pt>
                <c:pt idx="9">
                  <c:v>74.0</c:v>
                </c:pt>
                <c:pt idx="10">
                  <c:v>50.0</c:v>
                </c:pt>
                <c:pt idx="11">
                  <c:v>89.0</c:v>
                </c:pt>
                <c:pt idx="12" formatCode="General">
                  <c:v>27.0</c:v>
                </c:pt>
                <c:pt idx="13" formatCode="General">
                  <c:v>42.0</c:v>
                </c:pt>
                <c:pt idx="14" formatCode="General">
                  <c:v>55.0</c:v>
                </c:pt>
                <c:pt idx="15" formatCode="General">
                  <c:v>83.0</c:v>
                </c:pt>
                <c:pt idx="16" formatCode="General">
                  <c:v>58.0</c:v>
                </c:pt>
                <c:pt idx="17" formatCode="General">
                  <c:v>47.0</c:v>
                </c:pt>
                <c:pt idx="18" formatCode="General">
                  <c:v>66.0</c:v>
                </c:pt>
                <c:pt idx="19" formatCode="General">
                  <c:v>75.0</c:v>
                </c:pt>
                <c:pt idx="20" formatCode="General">
                  <c:v>93.0</c:v>
                </c:pt>
                <c:pt idx="21" formatCode="General">
                  <c:v>86.0</c:v>
                </c:pt>
                <c:pt idx="22" formatCode="General">
                  <c:v>90.0</c:v>
                </c:pt>
                <c:pt idx="23" formatCode="General">
                  <c:v>174.0</c:v>
                </c:pt>
                <c:pt idx="24" formatCode="General">
                  <c:v>53.0</c:v>
                </c:pt>
                <c:pt idx="25" formatCode="General">
                  <c:v>40.0</c:v>
                </c:pt>
                <c:pt idx="26" formatCode="General">
                  <c:v>62.0</c:v>
                </c:pt>
                <c:pt idx="27" formatCode="General">
                  <c:v>93.0</c:v>
                </c:pt>
                <c:pt idx="28" formatCode="General">
                  <c:v>73.0</c:v>
                </c:pt>
                <c:pt idx="29" formatCode="General">
                  <c:v>60.0</c:v>
                </c:pt>
                <c:pt idx="30" formatCode="General">
                  <c:v>80.0</c:v>
                </c:pt>
                <c:pt idx="31" formatCode="General">
                  <c:v>61.0</c:v>
                </c:pt>
                <c:pt idx="32" formatCode="General">
                  <c:v>93.0</c:v>
                </c:pt>
                <c:pt idx="33" formatCode="General">
                  <c:v>117.0</c:v>
                </c:pt>
                <c:pt idx="34" formatCode="General">
                  <c:v>145.0</c:v>
                </c:pt>
                <c:pt idx="35" formatCode="General">
                  <c:v>235.0</c:v>
                </c:pt>
              </c:numCache>
            </c:numRef>
          </c:val>
        </c:ser>
        <c:ser>
          <c:idx val="5"/>
          <c:order val="5"/>
          <c:tx>
            <c:strRef>
              <c:f>Hárok1!$A$178</c:f>
              <c:strCache>
                <c:ptCount val="1"/>
                <c:pt idx="0">
                  <c:v>Transit migration</c:v>
                </c:pt>
              </c:strCache>
            </c:strRef>
          </c:tx>
          <c:invertIfNegative val="0"/>
          <c:cat>
            <c:multiLvlStrRef>
              <c:f>Hárok1!$B$171:$AK$172</c:f>
              <c:multiLvlStrCache>
                <c:ptCount val="36"/>
                <c:lvl>
                  <c:pt idx="0">
                    <c:v>I. </c:v>
                  </c:pt>
                  <c:pt idx="1">
                    <c:v>II.</c:v>
                  </c:pt>
                  <c:pt idx="2">
                    <c:v>III.</c:v>
                  </c:pt>
                  <c:pt idx="3">
                    <c:v>IV.</c:v>
                  </c:pt>
                  <c:pt idx="4">
                    <c:v>V.</c:v>
                  </c:pt>
                  <c:pt idx="5">
                    <c:v>VI.</c:v>
                  </c:pt>
                  <c:pt idx="6">
                    <c:v>VII.</c:v>
                  </c:pt>
                  <c:pt idx="7">
                    <c:v>VIII.</c:v>
                  </c:pt>
                  <c:pt idx="8">
                    <c:v>IX.</c:v>
                  </c:pt>
                  <c:pt idx="9">
                    <c:v>X.</c:v>
                  </c:pt>
                  <c:pt idx="10">
                    <c:v>XI.</c:v>
                  </c:pt>
                  <c:pt idx="11">
                    <c:v>XII. </c:v>
                  </c:pt>
                  <c:pt idx="12">
                    <c:v>I. </c:v>
                  </c:pt>
                  <c:pt idx="13">
                    <c:v>II.</c:v>
                  </c:pt>
                  <c:pt idx="14">
                    <c:v>III.</c:v>
                  </c:pt>
                  <c:pt idx="15">
                    <c:v>IV.</c:v>
                  </c:pt>
                  <c:pt idx="16">
                    <c:v>V.</c:v>
                  </c:pt>
                  <c:pt idx="17">
                    <c:v>VI.</c:v>
                  </c:pt>
                  <c:pt idx="18">
                    <c:v>VII.</c:v>
                  </c:pt>
                  <c:pt idx="19">
                    <c:v>VIII.</c:v>
                  </c:pt>
                  <c:pt idx="20">
                    <c:v>IX.</c:v>
                  </c:pt>
                  <c:pt idx="21">
                    <c:v>X.</c:v>
                  </c:pt>
                  <c:pt idx="22">
                    <c:v>XI</c:v>
                  </c:pt>
                  <c:pt idx="23">
                    <c:v>XII.</c:v>
                  </c:pt>
                  <c:pt idx="24">
                    <c:v>I. </c:v>
                  </c:pt>
                  <c:pt idx="25">
                    <c:v>II.</c:v>
                  </c:pt>
                  <c:pt idx="26">
                    <c:v>III.</c:v>
                  </c:pt>
                  <c:pt idx="27">
                    <c:v>IV.</c:v>
                  </c:pt>
                  <c:pt idx="28">
                    <c:v>V.</c:v>
                  </c:pt>
                  <c:pt idx="29">
                    <c:v>VI.</c:v>
                  </c:pt>
                  <c:pt idx="30">
                    <c:v>VII.</c:v>
                  </c:pt>
                  <c:pt idx="31">
                    <c:v>VIII.</c:v>
                  </c:pt>
                  <c:pt idx="32">
                    <c:v>IX.</c:v>
                  </c:pt>
                  <c:pt idx="33">
                    <c:v>X.</c:v>
                  </c:pt>
                  <c:pt idx="34">
                    <c:v>XI</c:v>
                  </c:pt>
                  <c:pt idx="35">
                    <c:v>XII.</c:v>
                  </c:pt>
                </c:lvl>
                <c:lvl>
                  <c:pt idx="0">
                    <c:v>2015</c:v>
                  </c:pt>
                  <c:pt idx="12">
                    <c:v>2016</c:v>
                  </c:pt>
                  <c:pt idx="24">
                    <c:v>2017</c:v>
                  </c:pt>
                </c:lvl>
              </c:multiLvlStrCache>
            </c:multiLvlStrRef>
          </c:cat>
          <c:val>
            <c:numRef>
              <c:f>Hárok1!$B$178:$AK$178</c:f>
              <c:numCache>
                <c:formatCode>General</c:formatCode>
                <c:ptCount val="36"/>
                <c:pt idx="0">
                  <c:v>36.0</c:v>
                </c:pt>
                <c:pt idx="1">
                  <c:v>87.0</c:v>
                </c:pt>
                <c:pt idx="2">
                  <c:v>13.0</c:v>
                </c:pt>
                <c:pt idx="3">
                  <c:v>6.0</c:v>
                </c:pt>
                <c:pt idx="4">
                  <c:v>20.0</c:v>
                </c:pt>
                <c:pt idx="5">
                  <c:v>134.0</c:v>
                </c:pt>
                <c:pt idx="6">
                  <c:v>142.0</c:v>
                </c:pt>
                <c:pt idx="7">
                  <c:v>160.0</c:v>
                </c:pt>
                <c:pt idx="8">
                  <c:v>176.0</c:v>
                </c:pt>
                <c:pt idx="9">
                  <c:v>4.0</c:v>
                </c:pt>
                <c:pt idx="10">
                  <c:v>1.0</c:v>
                </c:pt>
                <c:pt idx="11">
                  <c:v>0.0</c:v>
                </c:pt>
                <c:pt idx="12">
                  <c:v>4.0</c:v>
                </c:pt>
                <c:pt idx="13">
                  <c:v>8.0</c:v>
                </c:pt>
                <c:pt idx="14">
                  <c:v>15.0</c:v>
                </c:pt>
                <c:pt idx="15">
                  <c:v>61.0</c:v>
                </c:pt>
                <c:pt idx="16">
                  <c:v>60.0</c:v>
                </c:pt>
                <c:pt idx="17">
                  <c:v>85.0</c:v>
                </c:pt>
                <c:pt idx="18">
                  <c:v>26.0</c:v>
                </c:pt>
                <c:pt idx="19">
                  <c:v>3.0</c:v>
                </c:pt>
                <c:pt idx="20">
                  <c:v>0.0</c:v>
                </c:pt>
                <c:pt idx="21">
                  <c:v>17.0</c:v>
                </c:pt>
                <c:pt idx="22">
                  <c:v>10.0</c:v>
                </c:pt>
                <c:pt idx="23">
                  <c:v>12.0</c:v>
                </c:pt>
                <c:pt idx="24">
                  <c:v>18.0</c:v>
                </c:pt>
                <c:pt idx="25">
                  <c:v>13.0</c:v>
                </c:pt>
                <c:pt idx="26">
                  <c:v>4.0</c:v>
                </c:pt>
                <c:pt idx="27">
                  <c:v>1.0</c:v>
                </c:pt>
                <c:pt idx="28">
                  <c:v>0.0</c:v>
                </c:pt>
                <c:pt idx="29">
                  <c:v>22.0</c:v>
                </c:pt>
                <c:pt idx="30">
                  <c:v>12.0</c:v>
                </c:pt>
                <c:pt idx="31">
                  <c:v>7.0</c:v>
                </c:pt>
                <c:pt idx="32">
                  <c:v>1.0</c:v>
                </c:pt>
                <c:pt idx="33">
                  <c:v>9.0</c:v>
                </c:pt>
                <c:pt idx="34">
                  <c:v>79.0</c:v>
                </c:pt>
                <c:pt idx="35">
                  <c:v>8.0</c:v>
                </c:pt>
              </c:numCache>
            </c:numRef>
          </c:val>
        </c:ser>
        <c:dLbls>
          <c:showLegendKey val="0"/>
          <c:showVal val="0"/>
          <c:showCatName val="0"/>
          <c:showSerName val="0"/>
          <c:showPercent val="0"/>
          <c:showBubbleSize val="0"/>
        </c:dLbls>
        <c:gapWidth val="150"/>
        <c:overlap val="100"/>
        <c:axId val="1820686656"/>
        <c:axId val="1820689408"/>
      </c:barChart>
      <c:catAx>
        <c:axId val="1820686656"/>
        <c:scaling>
          <c:orientation val="minMax"/>
        </c:scaling>
        <c:delete val="0"/>
        <c:axPos val="b"/>
        <c:numFmt formatCode="General" sourceLinked="0"/>
        <c:majorTickMark val="out"/>
        <c:minorTickMark val="none"/>
        <c:tickLblPos val="nextTo"/>
        <c:txPr>
          <a:bodyPr/>
          <a:lstStyle/>
          <a:p>
            <a:pPr>
              <a:defRPr sz="1200">
                <a:latin typeface="Corbel" panose="020B0503020204020204" pitchFamily="34" charset="0"/>
                <a:cs typeface="Arial" panose="020B0604020202020204" pitchFamily="34" charset="0"/>
              </a:defRPr>
            </a:pPr>
            <a:endParaRPr lang="sk-SK"/>
          </a:p>
        </c:txPr>
        <c:crossAx val="1820689408"/>
        <c:crosses val="autoZero"/>
        <c:auto val="1"/>
        <c:lblAlgn val="ctr"/>
        <c:lblOffset val="100"/>
        <c:noMultiLvlLbl val="0"/>
      </c:catAx>
      <c:valAx>
        <c:axId val="1820689408"/>
        <c:scaling>
          <c:orientation val="minMax"/>
        </c:scaling>
        <c:delete val="0"/>
        <c:axPos val="l"/>
        <c:majorGridlines/>
        <c:numFmt formatCode="General" sourceLinked="1"/>
        <c:majorTickMark val="out"/>
        <c:minorTickMark val="none"/>
        <c:tickLblPos val="nextTo"/>
        <c:txPr>
          <a:bodyPr/>
          <a:lstStyle/>
          <a:p>
            <a:pPr>
              <a:defRPr sz="1200">
                <a:latin typeface="Corbel" panose="020B0503020204020204" pitchFamily="34" charset="0"/>
                <a:cs typeface="Arial" panose="020B0604020202020204" pitchFamily="34" charset="0"/>
              </a:defRPr>
            </a:pPr>
            <a:endParaRPr lang="sk-SK"/>
          </a:p>
        </c:txPr>
        <c:crossAx val="1820686656"/>
        <c:crosses val="autoZero"/>
        <c:crossBetween val="between"/>
      </c:valAx>
    </c:plotArea>
    <c:legend>
      <c:legendPos val="r"/>
      <c:layout>
        <c:manualLayout>
          <c:xMode val="edge"/>
          <c:yMode val="edge"/>
          <c:x val="0.852019423987227"/>
          <c:y val="0.0557829651548477"/>
          <c:w val="0.147980576012772"/>
          <c:h val="0.81096720069005"/>
        </c:manualLayout>
      </c:layout>
      <c:overlay val="0"/>
      <c:txPr>
        <a:bodyPr/>
        <a:lstStyle/>
        <a:p>
          <a:pPr>
            <a:defRPr sz="1400">
              <a:latin typeface="Corbel" panose="020B0503020204020204" pitchFamily="34" charset="0"/>
              <a:cs typeface="Arial" panose="020B0604020202020204" pitchFamily="34" charset="0"/>
            </a:defRPr>
          </a:pPr>
          <a:endParaRPr lang="sk-SK"/>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Hárok4!$M$92</c:f>
              <c:strCache>
                <c:ptCount val="1"/>
                <c:pt idx="0">
                  <c:v>Illegal migrants</c:v>
                </c:pt>
              </c:strCache>
            </c:strRef>
          </c:tx>
          <c:invertIfNegative val="0"/>
          <c:dLbls>
            <c:spPr>
              <a:noFill/>
              <a:ln>
                <a:noFill/>
              </a:ln>
              <a:effectLst/>
            </c:spPr>
            <c:txPr>
              <a:bodyPr wrap="square" lIns="38100" tIns="19050" rIns="38100" bIns="19050" anchor="ctr">
                <a:spAutoFit/>
              </a:bodyPr>
              <a:lstStyle/>
              <a:p>
                <a:pPr>
                  <a:defRPr sz="2000">
                    <a:latin typeface="Corbel" charset="0"/>
                    <a:ea typeface="Corbel" charset="0"/>
                    <a:cs typeface="Corbel" charset="0"/>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Hárok4!$N$91:$R$91</c:f>
              <c:numCache>
                <c:formatCode>General</c:formatCode>
                <c:ptCount val="5"/>
                <c:pt idx="0">
                  <c:v>2013.0</c:v>
                </c:pt>
                <c:pt idx="1">
                  <c:v>2014.0</c:v>
                </c:pt>
                <c:pt idx="2">
                  <c:v>2015.0</c:v>
                </c:pt>
                <c:pt idx="3">
                  <c:v>2016.0</c:v>
                </c:pt>
                <c:pt idx="4">
                  <c:v>2017.0</c:v>
                </c:pt>
              </c:numCache>
            </c:numRef>
          </c:cat>
          <c:val>
            <c:numRef>
              <c:f>Hárok4!$N$92:$R$92</c:f>
              <c:numCache>
                <c:formatCode>General</c:formatCode>
                <c:ptCount val="5"/>
                <c:pt idx="0">
                  <c:v>1091.0</c:v>
                </c:pt>
                <c:pt idx="1">
                  <c:v>1304.0</c:v>
                </c:pt>
                <c:pt idx="2">
                  <c:v>2535.0</c:v>
                </c:pt>
                <c:pt idx="3">
                  <c:v>2170.0</c:v>
                </c:pt>
                <c:pt idx="4">
                  <c:v>2706.0</c:v>
                </c:pt>
              </c:numCache>
            </c:numRef>
          </c:val>
        </c:ser>
        <c:ser>
          <c:idx val="1"/>
          <c:order val="1"/>
          <c:tx>
            <c:strRef>
              <c:f>Hárok4!$M$93</c:f>
              <c:strCache>
                <c:ptCount val="1"/>
                <c:pt idx="0">
                  <c:v>Asylum seekers</c:v>
                </c:pt>
              </c:strCache>
            </c:strRef>
          </c:tx>
          <c:invertIfNegative val="0"/>
          <c:dLbls>
            <c:spPr>
              <a:noFill/>
              <a:ln>
                <a:noFill/>
              </a:ln>
              <a:effectLst/>
            </c:spPr>
            <c:txPr>
              <a:bodyPr wrap="square" lIns="38100" tIns="19050" rIns="38100" bIns="19050" anchor="ctr">
                <a:spAutoFit/>
              </a:bodyPr>
              <a:lstStyle/>
              <a:p>
                <a:pPr>
                  <a:defRPr sz="2000">
                    <a:latin typeface="Corbel" charset="0"/>
                    <a:ea typeface="Corbel" charset="0"/>
                    <a:cs typeface="Corbel" charset="0"/>
                  </a:defRPr>
                </a:pPr>
                <a:endParaRPr lang="sk-SK"/>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numRef>
              <c:f>Hárok4!$N$91:$R$91</c:f>
              <c:numCache>
                <c:formatCode>General</c:formatCode>
                <c:ptCount val="5"/>
                <c:pt idx="0">
                  <c:v>2013.0</c:v>
                </c:pt>
                <c:pt idx="1">
                  <c:v>2014.0</c:v>
                </c:pt>
                <c:pt idx="2">
                  <c:v>2015.0</c:v>
                </c:pt>
                <c:pt idx="3">
                  <c:v>2016.0</c:v>
                </c:pt>
                <c:pt idx="4">
                  <c:v>2017.0</c:v>
                </c:pt>
              </c:numCache>
            </c:numRef>
          </c:cat>
          <c:val>
            <c:numRef>
              <c:f>Hárok4!$N$93:$R$93</c:f>
              <c:numCache>
                <c:formatCode>General</c:formatCode>
                <c:ptCount val="5"/>
                <c:pt idx="0">
                  <c:v>271.0</c:v>
                </c:pt>
                <c:pt idx="1">
                  <c:v>219.0</c:v>
                </c:pt>
                <c:pt idx="2">
                  <c:v>112.0</c:v>
                </c:pt>
                <c:pt idx="3">
                  <c:v>78.0</c:v>
                </c:pt>
                <c:pt idx="4">
                  <c:v>119.0</c:v>
                </c:pt>
              </c:numCache>
            </c:numRef>
          </c:val>
        </c:ser>
        <c:dLbls>
          <c:showLegendKey val="0"/>
          <c:showVal val="1"/>
          <c:showCatName val="0"/>
          <c:showSerName val="0"/>
          <c:showPercent val="0"/>
          <c:showBubbleSize val="0"/>
        </c:dLbls>
        <c:gapWidth val="75"/>
        <c:axId val="1820716256"/>
        <c:axId val="1820719008"/>
      </c:barChart>
      <c:catAx>
        <c:axId val="1820716256"/>
        <c:scaling>
          <c:orientation val="minMax"/>
        </c:scaling>
        <c:delete val="0"/>
        <c:axPos val="b"/>
        <c:numFmt formatCode="General" sourceLinked="0"/>
        <c:majorTickMark val="none"/>
        <c:minorTickMark val="none"/>
        <c:tickLblPos val="nextTo"/>
        <c:txPr>
          <a:bodyPr/>
          <a:lstStyle/>
          <a:p>
            <a:pPr>
              <a:defRPr sz="1800">
                <a:latin typeface="Corbel" charset="0"/>
                <a:ea typeface="Corbel" charset="0"/>
                <a:cs typeface="Corbel" charset="0"/>
              </a:defRPr>
            </a:pPr>
            <a:endParaRPr lang="sk-SK"/>
          </a:p>
        </c:txPr>
        <c:crossAx val="1820719008"/>
        <c:crosses val="autoZero"/>
        <c:auto val="1"/>
        <c:lblAlgn val="ctr"/>
        <c:lblOffset val="100"/>
        <c:noMultiLvlLbl val="0"/>
      </c:catAx>
      <c:valAx>
        <c:axId val="1820719008"/>
        <c:scaling>
          <c:orientation val="minMax"/>
        </c:scaling>
        <c:delete val="0"/>
        <c:axPos val="l"/>
        <c:numFmt formatCode="#,##0" sourceLinked="1"/>
        <c:majorTickMark val="none"/>
        <c:minorTickMark val="none"/>
        <c:tickLblPos val="nextTo"/>
        <c:txPr>
          <a:bodyPr/>
          <a:lstStyle/>
          <a:p>
            <a:pPr>
              <a:defRPr sz="1600">
                <a:latin typeface="Corbel" charset="0"/>
                <a:ea typeface="Corbel" charset="0"/>
                <a:cs typeface="Corbel" charset="0"/>
              </a:defRPr>
            </a:pPr>
            <a:endParaRPr lang="sk-SK"/>
          </a:p>
        </c:txPr>
        <c:crossAx val="1820716256"/>
        <c:crosses val="autoZero"/>
        <c:crossBetween val="between"/>
      </c:valAx>
    </c:plotArea>
    <c:legend>
      <c:legendPos val="b"/>
      <c:layout/>
      <c:overlay val="0"/>
      <c:txPr>
        <a:bodyPr/>
        <a:lstStyle/>
        <a:p>
          <a:pPr>
            <a:defRPr sz="2000">
              <a:latin typeface="Corbel" charset="0"/>
              <a:ea typeface="Corbel" charset="0"/>
              <a:cs typeface="Corbel" charset="0"/>
            </a:defRPr>
          </a:pPr>
          <a:endParaRPr lang="sk-SK"/>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k-S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853231807562516"/>
          <c:y val="0.0956471175522892"/>
          <c:w val="0.71943330160653"/>
          <c:h val="0.817972986749559"/>
        </c:manualLayout>
      </c:layout>
      <c:barChart>
        <c:barDir val="col"/>
        <c:grouping val="clustered"/>
        <c:varyColors val="0"/>
        <c:ser>
          <c:idx val="0"/>
          <c:order val="0"/>
          <c:tx>
            <c:strRef>
              <c:f>'vydané a vykonané vyhostenia'!$A$4</c:f>
              <c:strCache>
                <c:ptCount val="1"/>
                <c:pt idx="0">
                  <c:v>Return decisions </c:v>
                </c:pt>
              </c:strCache>
            </c:strRef>
          </c:tx>
          <c:spPr>
            <a:solidFill>
              <a:srgbClr val="739BCB"/>
            </a:solidFill>
          </c:spPr>
          <c:invertIfNegative val="0"/>
          <c:dLbls>
            <c:dLbl>
              <c:idx val="4"/>
              <c:layout>
                <c:manualLayout>
                  <c:x val="0.0"/>
                  <c:y val="-0.038610046435421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nchor="ctr" anchorCtr="0"/>
              <a:lstStyle/>
              <a:p>
                <a:pPr>
                  <a:defRPr sz="2200">
                    <a:latin typeface="Corbel" charset="0"/>
                    <a:ea typeface="Corbel" charset="0"/>
                    <a:cs typeface="Corbel" charset="0"/>
                  </a:defRPr>
                </a:pPr>
                <a:endParaRPr lang="sk-SK"/>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'vydané a vykonané vyhostenia'!$B$3:$G$3</c:f>
              <c:numCache>
                <c:formatCode>General</c:formatCode>
                <c:ptCount val="6"/>
                <c:pt idx="0">
                  <c:v>2012.0</c:v>
                </c:pt>
                <c:pt idx="1">
                  <c:v>2013.0</c:v>
                </c:pt>
                <c:pt idx="2">
                  <c:v>2014.0</c:v>
                </c:pt>
                <c:pt idx="3">
                  <c:v>2015.0</c:v>
                </c:pt>
                <c:pt idx="4">
                  <c:v>2016.0</c:v>
                </c:pt>
                <c:pt idx="5">
                  <c:v>2017.0</c:v>
                </c:pt>
              </c:numCache>
            </c:numRef>
          </c:cat>
          <c:val>
            <c:numRef>
              <c:f>'vydané a vykonané vyhostenia'!$B$4:$G$4</c:f>
              <c:numCache>
                <c:formatCode>General</c:formatCode>
                <c:ptCount val="6"/>
                <c:pt idx="0">
                  <c:v>571.0</c:v>
                </c:pt>
                <c:pt idx="1">
                  <c:v>643.0</c:v>
                </c:pt>
                <c:pt idx="2" formatCode="#,##0">
                  <c:v>1027.0</c:v>
                </c:pt>
                <c:pt idx="3" formatCode="#,##0">
                  <c:v>1720.0</c:v>
                </c:pt>
                <c:pt idx="4" formatCode="#,##0">
                  <c:v>1839.0</c:v>
                </c:pt>
                <c:pt idx="5" formatCode="#,##0">
                  <c:v>2531.0</c:v>
                </c:pt>
              </c:numCache>
            </c:numRef>
          </c:val>
        </c:ser>
        <c:dLbls>
          <c:showLegendKey val="0"/>
          <c:showVal val="0"/>
          <c:showCatName val="0"/>
          <c:showSerName val="0"/>
          <c:showPercent val="0"/>
          <c:showBubbleSize val="0"/>
        </c:dLbls>
        <c:gapWidth val="90"/>
        <c:axId val="1711164656"/>
        <c:axId val="1711166976"/>
      </c:barChart>
      <c:lineChart>
        <c:grouping val="standard"/>
        <c:varyColors val="0"/>
        <c:ser>
          <c:idx val="1"/>
          <c:order val="1"/>
          <c:tx>
            <c:strRef>
              <c:f>'vydané a vykonané vyhostenia'!$A$5</c:f>
              <c:strCache>
                <c:ptCount val="1"/>
                <c:pt idx="0">
                  <c:v>Effective returns</c:v>
                </c:pt>
              </c:strCache>
            </c:strRef>
          </c:tx>
          <c:spPr>
            <a:ln w="44450">
              <a:solidFill>
                <a:srgbClr val="CF3737"/>
              </a:solidFill>
            </a:ln>
          </c:spPr>
          <c:marker>
            <c:spPr>
              <a:ln>
                <a:solidFill>
                  <a:schemeClr val="accent2">
                    <a:lumMod val="75000"/>
                  </a:schemeClr>
                </a:solidFill>
              </a:ln>
            </c:spPr>
          </c:marker>
          <c:dLbls>
            <c:dLbl>
              <c:idx val="3"/>
              <c:layout>
                <c:manualLayout>
                  <c:x val="-0.0531687000663379"/>
                  <c:y val="0.08604264048939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509126359205099"/>
                  <c:y val="0.09966053560748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051542095699576"/>
                  <c:y val="0.0947553369522061"/>
                </c:manualLayout>
              </c:layout>
              <c:dLblPos val="r"/>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2200">
                    <a:solidFill>
                      <a:srgbClr val="CF3737"/>
                    </a:solidFill>
                    <a:latin typeface="Corbel" charset="0"/>
                    <a:ea typeface="Corbel" charset="0"/>
                    <a:cs typeface="Corbel" charset="0"/>
                  </a:defRPr>
                </a:pPr>
                <a:endParaRPr lang="sk-SK"/>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'vydané a vykonané vyhostenia'!$B$3:$G$3</c:f>
              <c:numCache>
                <c:formatCode>General</c:formatCode>
                <c:ptCount val="6"/>
                <c:pt idx="0">
                  <c:v>2012.0</c:v>
                </c:pt>
                <c:pt idx="1">
                  <c:v>2013.0</c:v>
                </c:pt>
                <c:pt idx="2">
                  <c:v>2014.0</c:v>
                </c:pt>
                <c:pt idx="3">
                  <c:v>2015.0</c:v>
                </c:pt>
                <c:pt idx="4">
                  <c:v>2016.0</c:v>
                </c:pt>
                <c:pt idx="5">
                  <c:v>2017.0</c:v>
                </c:pt>
              </c:numCache>
            </c:numRef>
          </c:cat>
          <c:val>
            <c:numRef>
              <c:f>'vydané a vykonané vyhostenia'!$B$5:$G$5</c:f>
              <c:numCache>
                <c:formatCode>General</c:formatCode>
                <c:ptCount val="6"/>
                <c:pt idx="0">
                  <c:v>382.0</c:v>
                </c:pt>
                <c:pt idx="1">
                  <c:v>423.0</c:v>
                </c:pt>
                <c:pt idx="2">
                  <c:v>725.0</c:v>
                </c:pt>
                <c:pt idx="3" formatCode="#,##0">
                  <c:v>1261.0</c:v>
                </c:pt>
                <c:pt idx="4" formatCode="#,##0">
                  <c:v>1462.0</c:v>
                </c:pt>
                <c:pt idx="5" formatCode="#,##0">
                  <c:v>1802.0</c:v>
                </c:pt>
              </c:numCache>
            </c:numRef>
          </c:val>
          <c:smooth val="0"/>
        </c:ser>
        <c:dLbls>
          <c:showLegendKey val="0"/>
          <c:showVal val="0"/>
          <c:showCatName val="0"/>
          <c:showSerName val="0"/>
          <c:showPercent val="0"/>
          <c:showBubbleSize val="0"/>
        </c:dLbls>
        <c:marker val="1"/>
        <c:smooth val="0"/>
        <c:axId val="1711164656"/>
        <c:axId val="1711166976"/>
      </c:lineChart>
      <c:catAx>
        <c:axId val="1711164656"/>
        <c:scaling>
          <c:orientation val="minMax"/>
        </c:scaling>
        <c:delete val="0"/>
        <c:axPos val="b"/>
        <c:numFmt formatCode="General" sourceLinked="1"/>
        <c:majorTickMark val="out"/>
        <c:minorTickMark val="none"/>
        <c:tickLblPos val="nextTo"/>
        <c:txPr>
          <a:bodyPr/>
          <a:lstStyle/>
          <a:p>
            <a:pPr>
              <a:defRPr sz="2000" b="0">
                <a:latin typeface="Corbel" charset="0"/>
                <a:ea typeface="Corbel" charset="0"/>
                <a:cs typeface="Corbel" charset="0"/>
              </a:defRPr>
            </a:pPr>
            <a:endParaRPr lang="sk-SK"/>
          </a:p>
        </c:txPr>
        <c:crossAx val="1711166976"/>
        <c:crosses val="autoZero"/>
        <c:auto val="1"/>
        <c:lblAlgn val="ctr"/>
        <c:lblOffset val="100"/>
        <c:noMultiLvlLbl val="0"/>
      </c:catAx>
      <c:valAx>
        <c:axId val="1711166976"/>
        <c:scaling>
          <c:orientation val="minMax"/>
          <c:max val="2550.0"/>
          <c:min val="0.0"/>
        </c:scaling>
        <c:delete val="0"/>
        <c:axPos val="l"/>
        <c:majorGridlines/>
        <c:numFmt formatCode="General" sourceLinked="1"/>
        <c:majorTickMark val="out"/>
        <c:minorTickMark val="none"/>
        <c:tickLblPos val="nextTo"/>
        <c:txPr>
          <a:bodyPr/>
          <a:lstStyle/>
          <a:p>
            <a:pPr>
              <a:defRPr sz="1600">
                <a:latin typeface="Corbel" charset="0"/>
                <a:ea typeface="Corbel" charset="0"/>
                <a:cs typeface="Corbel" charset="0"/>
              </a:defRPr>
            </a:pPr>
            <a:endParaRPr lang="sk-SK"/>
          </a:p>
        </c:txPr>
        <c:crossAx val="1711164656"/>
        <c:crosses val="autoZero"/>
        <c:crossBetween val="between"/>
        <c:majorUnit val="500.0"/>
      </c:valAx>
      <c:spPr>
        <a:solidFill>
          <a:schemeClr val="bg1">
            <a:lumMod val="95000"/>
          </a:schemeClr>
        </a:solidFill>
      </c:spPr>
    </c:plotArea>
    <c:legend>
      <c:legendPos val="r"/>
      <c:layout>
        <c:manualLayout>
          <c:xMode val="edge"/>
          <c:yMode val="edge"/>
          <c:x val="0.809749704363878"/>
          <c:y val="0.251583062573205"/>
          <c:w val="0.166430273138935"/>
          <c:h val="0.528104364272918"/>
        </c:manualLayout>
      </c:layout>
      <c:overlay val="0"/>
      <c:txPr>
        <a:bodyPr/>
        <a:lstStyle/>
        <a:p>
          <a:pPr>
            <a:defRPr sz="1800">
              <a:latin typeface="Corbel" charset="0"/>
              <a:ea typeface="Corbel" charset="0"/>
              <a:cs typeface="Corbel" charset="0"/>
            </a:defRPr>
          </a:pPr>
          <a:endParaRPr lang="sk-SK"/>
        </a:p>
      </c:txPr>
    </c:legend>
    <c:plotVisOnly val="1"/>
    <c:dispBlanksAs val="gap"/>
    <c:showDLblsOverMax val="0"/>
  </c:chart>
  <c:spPr>
    <a:solidFill>
      <a:schemeClr val="bg1">
        <a:lumMod val="95000"/>
      </a:schemeClr>
    </a:solidFill>
    <a:ln>
      <a:noFill/>
    </a:ln>
  </c:sp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1</cdr:x>
      <cdr:y>0.03076</cdr:y>
    </cdr:to>
    <cdr:sp macro="" textlink="">
      <cdr:nvSpPr>
        <cdr:cNvPr id="2" name="BlokTextu 1"/>
        <cdr:cNvSpPr txBox="1"/>
      </cdr:nvSpPr>
      <cdr:spPr>
        <a:xfrm xmlns:a="http://schemas.openxmlformats.org/drawingml/2006/main">
          <a:off x="0" y="-1105550"/>
          <a:ext cx="8510339" cy="167518"/>
        </a:xfrm>
        <a:prstGeom xmlns:a="http://schemas.openxmlformats.org/drawingml/2006/main" prst="rect">
          <a:avLst/>
        </a:prstGeom>
        <a:solidFill xmlns:a="http://schemas.openxmlformats.org/drawingml/2006/main">
          <a:schemeClr val="bg1">
            <a:lumMod val="95000"/>
          </a:schemeClr>
        </a:solidFill>
      </cdr:spPr>
      <cdr:txBody>
        <a:bodyPr xmlns:a="http://schemas.openxmlformats.org/drawingml/2006/main" vertOverflow="clip" wrap="square" rtlCol="0" anchor="ctr"/>
        <a:lstStyle xmlns:a="http://schemas.openxmlformats.org/drawingml/2006/main"/>
        <a:p xmlns:a="http://schemas.openxmlformats.org/drawingml/2006/main">
          <a:pPr marL="0" marR="0" indent="0" algn="l" defTabSz="914400" eaLnBrk="1" fontAlgn="auto" latinLnBrk="0" hangingPunct="1">
            <a:lnSpc>
              <a:spcPct val="100000"/>
            </a:lnSpc>
            <a:spcBef>
              <a:spcPts val="0"/>
            </a:spcBef>
            <a:spcAft>
              <a:spcPts val="0"/>
            </a:spcAft>
            <a:buClrTx/>
            <a:buSzTx/>
            <a:buFontTx/>
            <a:buNone/>
            <a:tabLst/>
            <a:defRPr/>
          </a:pPr>
          <a:endParaRPr lang="sk-SK" sz="1800">
            <a:effectLst/>
          </a:endParaRPr>
        </a:p>
      </cdr:txBody>
    </cdr:sp>
  </cdr:relSizeAnchor>
  <cdr:relSizeAnchor xmlns:cdr="http://schemas.openxmlformats.org/drawingml/2006/chartDrawing">
    <cdr:from>
      <cdr:x>0.63518</cdr:x>
      <cdr:y>0.88435</cdr:y>
    </cdr:from>
    <cdr:to>
      <cdr:x>0.7671</cdr:x>
      <cdr:y>1</cdr:y>
    </cdr:to>
    <cdr:sp macro="" textlink="">
      <cdr:nvSpPr>
        <cdr:cNvPr id="3" name="BlokTextu 2"/>
        <cdr:cNvSpPr txBox="1"/>
      </cdr:nvSpPr>
      <cdr:spPr>
        <a:xfrm xmlns:a="http://schemas.openxmlformats.org/drawingml/2006/main">
          <a:off x="3910264" y="3821579"/>
          <a:ext cx="812131" cy="4997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sk-SK" sz="1200" b="1">
            <a:solidFill>
              <a:sysClr val="windowText" lastClr="00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38780" cy="496332"/>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41452" y="0"/>
            <a:ext cx="2938780" cy="496332"/>
          </a:xfrm>
          <a:prstGeom prst="rect">
            <a:avLst/>
          </a:prstGeom>
        </p:spPr>
        <p:txBody>
          <a:bodyPr vert="horz" lIns="91440" tIns="45720" rIns="91440" bIns="45720" rtlCol="0"/>
          <a:lstStyle>
            <a:lvl1pPr algn="r">
              <a:defRPr sz="1200"/>
            </a:lvl1pPr>
          </a:lstStyle>
          <a:p>
            <a:fld id="{41E5F7B1-30E4-4D19-A2F7-D1652769474B}" type="datetimeFigureOut">
              <a:rPr lang="sk-SK" smtClean="0"/>
              <a:t>14.10.18</a:t>
            </a:fld>
            <a:endParaRPr lang="sk-SK"/>
          </a:p>
        </p:txBody>
      </p:sp>
      <p:sp>
        <p:nvSpPr>
          <p:cNvPr id="4" name="Zástupný symbol obrazu snímky 3"/>
          <p:cNvSpPr>
            <a:spLocks noGrp="1" noRot="1" noChangeAspect="1"/>
          </p:cNvSpPr>
          <p:nvPr>
            <p:ph type="sldImg" idx="2"/>
          </p:nvPr>
        </p:nvSpPr>
        <p:spPr>
          <a:xfrm>
            <a:off x="909638" y="744538"/>
            <a:ext cx="4962525" cy="3722687"/>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78180" y="4715153"/>
            <a:ext cx="5425440" cy="4466987"/>
          </a:xfrm>
          <a:prstGeom prst="rect">
            <a:avLst/>
          </a:prstGeom>
        </p:spPr>
        <p:txBody>
          <a:bodyPr vert="horz" lIns="91440" tIns="45720" rIns="91440" bIns="45720" rtlCol="0"/>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9428583"/>
            <a:ext cx="2938780" cy="496332"/>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41452" y="9428583"/>
            <a:ext cx="2938780" cy="496332"/>
          </a:xfrm>
          <a:prstGeom prst="rect">
            <a:avLst/>
          </a:prstGeom>
        </p:spPr>
        <p:txBody>
          <a:bodyPr vert="horz" lIns="91440" tIns="45720" rIns="91440" bIns="45720" rtlCol="0" anchor="b"/>
          <a:lstStyle>
            <a:lvl1pPr algn="r">
              <a:defRPr sz="1200"/>
            </a:lvl1pPr>
          </a:lstStyle>
          <a:p>
            <a:fld id="{50DA960E-61CE-4286-A631-C80FAB233F6B}" type="slidenum">
              <a:rPr lang="sk-SK" smtClean="0"/>
              <a:t>‹#›</a:t>
            </a:fld>
            <a:endParaRPr lang="sk-SK"/>
          </a:p>
        </p:txBody>
      </p:sp>
    </p:spTree>
    <p:extLst>
      <p:ext uri="{BB962C8B-B14F-4D97-AF65-F5344CB8AC3E}">
        <p14:creationId xmlns:p14="http://schemas.microsoft.com/office/powerpoint/2010/main" val="3455022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www.frontex.europa.eu/"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snímku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fld id="{50DA960E-61CE-4286-A631-C80FAB233F6B}" type="slidenum">
              <a:rPr lang="sk-SK" smtClean="0"/>
              <a:t>1</a:t>
            </a:fld>
            <a:endParaRPr lang="sk-SK"/>
          </a:p>
        </p:txBody>
      </p:sp>
    </p:spTree>
    <p:extLst>
      <p:ext uri="{BB962C8B-B14F-4D97-AF65-F5344CB8AC3E}">
        <p14:creationId xmlns:p14="http://schemas.microsoft.com/office/powerpoint/2010/main" val="1636015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snímku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fld id="{50DA960E-61CE-4286-A631-C80FAB233F6B}" type="slidenum">
              <a:rPr lang="sk-SK" smtClean="0"/>
              <a:t>10</a:t>
            </a:fld>
            <a:endParaRPr lang="sk-SK"/>
          </a:p>
        </p:txBody>
      </p:sp>
    </p:spTree>
    <p:extLst>
      <p:ext uri="{BB962C8B-B14F-4D97-AF65-F5344CB8AC3E}">
        <p14:creationId xmlns:p14="http://schemas.microsoft.com/office/powerpoint/2010/main" val="615426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snímku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fld id="{50DA960E-61CE-4286-A631-C80FAB233F6B}" type="slidenum">
              <a:rPr lang="sk-SK" smtClean="0"/>
              <a:t>11</a:t>
            </a:fld>
            <a:endParaRPr lang="sk-SK"/>
          </a:p>
        </p:txBody>
      </p:sp>
    </p:spTree>
    <p:extLst>
      <p:ext uri="{BB962C8B-B14F-4D97-AF65-F5344CB8AC3E}">
        <p14:creationId xmlns:p14="http://schemas.microsoft.com/office/powerpoint/2010/main" val="1193773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en-GB" sz="1200" b="0" i="0" u="none" strike="noStrike" kern="1200" dirty="0" smtClean="0">
                <a:solidFill>
                  <a:schemeClr val="tx1"/>
                </a:solidFill>
                <a:effectLst/>
                <a:latin typeface="+mn-lt"/>
                <a:ea typeface="+mn-ea"/>
                <a:cs typeface="+mn-cs"/>
              </a:rPr>
              <a:t>Bureau of Border and Foreign Police of the Presidium of Police Force was established on 1 April 2000 as the body with a nationwide scope for the quality control of borders of the Slovak Republic. There is the external land border with Ukraine of 97.8 kilometres and the external air borders on the three so-called Schengen airports in Bratislava, </a:t>
            </a:r>
            <a:r>
              <a:rPr lang="en-GB" sz="1200" b="0" i="0" u="none" strike="noStrike" kern="1200" dirty="0" err="1" smtClean="0">
                <a:solidFill>
                  <a:schemeClr val="tx1"/>
                </a:solidFill>
                <a:effectLst/>
                <a:latin typeface="+mn-lt"/>
                <a:ea typeface="+mn-ea"/>
                <a:cs typeface="+mn-cs"/>
              </a:rPr>
              <a:t>Košice</a:t>
            </a:r>
            <a:r>
              <a:rPr lang="en-GB" sz="1200" b="0" i="0" u="none" strike="noStrike" kern="1200" dirty="0" smtClean="0">
                <a:solidFill>
                  <a:schemeClr val="tx1"/>
                </a:solidFill>
                <a:effectLst/>
                <a:latin typeface="+mn-lt"/>
                <a:ea typeface="+mn-ea"/>
                <a:cs typeface="+mn-cs"/>
              </a:rPr>
              <a:t> and </a:t>
            </a:r>
            <a:r>
              <a:rPr lang="en-GB" sz="1200" b="0" i="0" u="none" strike="noStrike" kern="1200" dirty="0" err="1" smtClean="0">
                <a:solidFill>
                  <a:schemeClr val="tx1"/>
                </a:solidFill>
                <a:effectLst/>
                <a:latin typeface="+mn-lt"/>
                <a:ea typeface="+mn-ea"/>
                <a:cs typeface="+mn-cs"/>
              </a:rPr>
              <a:t>Poprad</a:t>
            </a:r>
            <a:r>
              <a:rPr lang="en-GB" sz="1200" b="0" i="0" u="none" strike="noStrike" kern="1200" dirty="0" smtClean="0">
                <a:solidFill>
                  <a:schemeClr val="tx1"/>
                </a:solidFill>
                <a:effectLst/>
                <a:latin typeface="+mn-lt"/>
                <a:ea typeface="+mn-ea"/>
                <a:cs typeface="+mn-cs"/>
              </a:rPr>
              <a:t> since the Slovak Republic entered into the Schengen area.</a:t>
            </a:r>
            <a:endParaRPr lang="en-GB" sz="1200" b="0" i="0" u="none" strike="noStrike" kern="1200" noProof="0" dirty="0" smtClean="0">
              <a:solidFill>
                <a:schemeClr val="tx1"/>
              </a:solidFill>
              <a:effectLst/>
              <a:latin typeface="+mn-lt"/>
              <a:ea typeface="+mn-ea"/>
              <a:cs typeface="+mn-cs"/>
            </a:endParaRPr>
          </a:p>
          <a:p>
            <a:r>
              <a:rPr lang="en-GB" sz="1200" b="0" i="0" u="none" strike="noStrike" kern="1200" noProof="0" dirty="0" smtClean="0">
                <a:solidFill>
                  <a:schemeClr val="tx1"/>
                </a:solidFill>
                <a:effectLst/>
                <a:latin typeface="+mn-lt"/>
                <a:ea typeface="+mn-ea"/>
                <a:cs typeface="+mn-cs"/>
              </a:rPr>
              <a:t>BBFP is a department of the Presidium of the Police Force, which directly manages, guides and controls the activity of its organizational units in the performance of tasks in the field of:</a:t>
            </a:r>
          </a:p>
          <a:p>
            <a:r>
              <a:rPr lang="en-GB" sz="1200" b="0" i="0" u="none" strike="noStrike" kern="1200" noProof="0" dirty="0" smtClean="0">
                <a:solidFill>
                  <a:schemeClr val="tx1"/>
                </a:solidFill>
                <a:effectLst/>
                <a:latin typeface="+mn-lt"/>
                <a:ea typeface="+mn-ea"/>
                <a:cs typeface="+mn-cs"/>
              </a:rPr>
              <a:t>Border control</a:t>
            </a:r>
            <a:r>
              <a:rPr lang="en-GB" sz="1200" b="0" i="0" u="none" strike="noStrike" kern="1200" baseline="0" noProof="0" dirty="0" smtClean="0">
                <a:solidFill>
                  <a:schemeClr val="tx1"/>
                </a:solidFill>
                <a:effectLst/>
                <a:latin typeface="+mn-lt"/>
                <a:ea typeface="+mn-ea"/>
                <a:cs typeface="+mn-cs"/>
              </a:rPr>
              <a:t> and border surveillance</a:t>
            </a:r>
            <a:endParaRPr lang="en-GB" sz="1200" b="0" i="0" u="none" strike="noStrike" kern="1200" noProof="0" dirty="0" smtClean="0">
              <a:solidFill>
                <a:schemeClr val="tx1"/>
              </a:solidFill>
              <a:effectLst/>
              <a:latin typeface="+mn-lt"/>
              <a:ea typeface="+mn-ea"/>
              <a:cs typeface="+mn-cs"/>
            </a:endParaRPr>
          </a:p>
          <a:p>
            <a:r>
              <a:rPr lang="en-GB" sz="1200" b="0" i="0" u="none" strike="noStrike" kern="1200" noProof="0" dirty="0" smtClean="0">
                <a:solidFill>
                  <a:schemeClr val="tx1"/>
                </a:solidFill>
                <a:effectLst/>
                <a:latin typeface="+mn-lt"/>
                <a:ea typeface="+mn-ea"/>
                <a:cs typeface="+mn-cs"/>
              </a:rPr>
              <a:t>Fight against illegal migration and trafficking in human beings,</a:t>
            </a:r>
          </a:p>
          <a:p>
            <a:r>
              <a:rPr lang="en-GB" sz="1200" b="0" i="0" u="none" strike="noStrike" kern="1200" noProof="0" dirty="0" smtClean="0">
                <a:solidFill>
                  <a:schemeClr val="tx1"/>
                </a:solidFill>
                <a:effectLst/>
                <a:latin typeface="+mn-lt"/>
                <a:ea typeface="+mn-ea"/>
                <a:cs typeface="+mn-cs"/>
              </a:rPr>
              <a:t>Risk analysis,</a:t>
            </a:r>
          </a:p>
          <a:p>
            <a:r>
              <a:rPr lang="en-GB" sz="1200" b="0" i="0" u="none" strike="noStrike" kern="1200" noProof="0" dirty="0" smtClean="0">
                <a:solidFill>
                  <a:schemeClr val="tx1"/>
                </a:solidFill>
                <a:effectLst/>
                <a:latin typeface="+mn-lt"/>
                <a:ea typeface="+mn-ea"/>
                <a:cs typeface="+mn-cs"/>
              </a:rPr>
              <a:t>Cooperation with the European Agency for Border and Coast Guard (hereinafter referred to as "</a:t>
            </a:r>
            <a:r>
              <a:rPr lang="en-GB" sz="1200" b="1" i="0" u="sng" strike="noStrike" kern="1200" noProof="0" dirty="0" smtClean="0">
                <a:solidFill>
                  <a:schemeClr val="tx1"/>
                </a:solidFill>
                <a:effectLst/>
                <a:latin typeface="+mn-lt"/>
                <a:ea typeface="+mn-ea"/>
                <a:cs typeface="+mn-cs"/>
                <a:hlinkClick r:id="rId3" tooltip="FRONTEX - The European Agency for Border and Coast Guard"/>
              </a:rPr>
              <a:t>Frontex</a:t>
            </a:r>
            <a:r>
              <a:rPr lang="en-GB" sz="1200" b="0" i="0" u="none" strike="noStrike" kern="1200" noProof="0" dirty="0" smtClean="0">
                <a:solidFill>
                  <a:schemeClr val="tx1"/>
                </a:solidFill>
                <a:effectLst/>
                <a:latin typeface="+mn-lt"/>
                <a:ea typeface="+mn-ea"/>
                <a:cs typeface="+mn-cs"/>
              </a:rPr>
              <a:t>")</a:t>
            </a:r>
          </a:p>
          <a:p>
            <a:r>
              <a:rPr lang="en-GB" sz="1200" b="0" i="0" u="none" strike="noStrike" kern="1200" noProof="0" dirty="0" smtClean="0">
                <a:solidFill>
                  <a:schemeClr val="tx1"/>
                </a:solidFill>
                <a:effectLst/>
                <a:latin typeface="+mn-lt"/>
                <a:ea typeface="+mn-ea"/>
                <a:cs typeface="+mn-cs"/>
              </a:rPr>
              <a:t>Analysis of travel documents,</a:t>
            </a:r>
          </a:p>
          <a:p>
            <a:r>
              <a:rPr lang="en-GB" sz="1200" b="0" i="0" u="none" strike="noStrike" kern="1200" noProof="0" dirty="0" smtClean="0">
                <a:solidFill>
                  <a:schemeClr val="tx1"/>
                </a:solidFill>
                <a:effectLst/>
                <a:latin typeface="+mn-lt"/>
                <a:ea typeface="+mn-ea"/>
                <a:cs typeface="+mn-cs"/>
              </a:rPr>
              <a:t>Residence regime for foreigners,</a:t>
            </a:r>
          </a:p>
          <a:p>
            <a:r>
              <a:rPr lang="en-GB" sz="1200" b="0" i="0" u="none" strike="noStrike" kern="1200" noProof="0" dirty="0" smtClean="0">
                <a:solidFill>
                  <a:schemeClr val="tx1"/>
                </a:solidFill>
                <a:effectLst/>
                <a:latin typeface="+mn-lt"/>
                <a:ea typeface="+mn-ea"/>
                <a:cs typeface="+mn-cs"/>
              </a:rPr>
              <a:t>Returns of foreigners,</a:t>
            </a:r>
          </a:p>
          <a:p>
            <a:r>
              <a:rPr lang="en-GB" sz="1200" b="0" i="0" u="none" strike="noStrike" kern="1200" noProof="0" dirty="0" smtClean="0">
                <a:solidFill>
                  <a:schemeClr val="tx1"/>
                </a:solidFill>
                <a:effectLst/>
                <a:latin typeface="+mn-lt"/>
                <a:ea typeface="+mn-ea"/>
                <a:cs typeface="+mn-cs"/>
              </a:rPr>
              <a:t>Expulsions of foreigners,</a:t>
            </a:r>
          </a:p>
          <a:p>
            <a:r>
              <a:rPr lang="en-GB" sz="1200" b="0" i="0" u="none" strike="noStrike" kern="1200" noProof="0" dirty="0" smtClean="0">
                <a:solidFill>
                  <a:schemeClr val="tx1"/>
                </a:solidFill>
                <a:effectLst/>
                <a:latin typeface="+mn-lt"/>
                <a:ea typeface="+mn-ea"/>
                <a:cs typeface="+mn-cs"/>
              </a:rPr>
              <a:t>Visa issues, and </a:t>
            </a:r>
          </a:p>
          <a:p>
            <a:r>
              <a:rPr lang="en-GB" sz="1200" b="0" i="0" u="none" strike="noStrike" kern="1200" noProof="0" dirty="0" smtClean="0">
                <a:solidFill>
                  <a:schemeClr val="tx1"/>
                </a:solidFill>
                <a:effectLst/>
                <a:latin typeface="+mn-lt"/>
                <a:ea typeface="+mn-ea"/>
                <a:cs typeface="+mn-cs"/>
              </a:rPr>
              <a:t>to a limited extent at the section of asylum procedures and implementation of the Dublin Regulation.</a:t>
            </a:r>
          </a:p>
          <a:p>
            <a:endParaRPr lang="sk-SK" dirty="0"/>
          </a:p>
        </p:txBody>
      </p:sp>
      <p:sp>
        <p:nvSpPr>
          <p:cNvPr id="4" name="Zástupný symbol čísla snímky 3"/>
          <p:cNvSpPr>
            <a:spLocks noGrp="1"/>
          </p:cNvSpPr>
          <p:nvPr>
            <p:ph type="sldNum" sz="quarter" idx="10"/>
          </p:nvPr>
        </p:nvSpPr>
        <p:spPr/>
        <p:txBody>
          <a:bodyPr/>
          <a:lstStyle/>
          <a:p>
            <a:fld id="{50DA960E-61CE-4286-A631-C80FAB233F6B}" type="slidenum">
              <a:rPr lang="sk-SK" smtClean="0"/>
              <a:t>12</a:t>
            </a:fld>
            <a:endParaRPr lang="sk-SK"/>
          </a:p>
        </p:txBody>
      </p:sp>
    </p:spTree>
    <p:extLst>
      <p:ext uri="{BB962C8B-B14F-4D97-AF65-F5344CB8AC3E}">
        <p14:creationId xmlns:p14="http://schemas.microsoft.com/office/powerpoint/2010/main" val="3572477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pPr marL="0" indent="0">
              <a:buFontTx/>
              <a:buNone/>
            </a:pPr>
            <a:endParaRPr lang="sk-SK" dirty="0"/>
          </a:p>
        </p:txBody>
      </p:sp>
      <p:sp>
        <p:nvSpPr>
          <p:cNvPr id="4" name="Zástupný symbol čísla snímky 3"/>
          <p:cNvSpPr>
            <a:spLocks noGrp="1"/>
          </p:cNvSpPr>
          <p:nvPr>
            <p:ph type="sldNum" sz="quarter" idx="10"/>
          </p:nvPr>
        </p:nvSpPr>
        <p:spPr/>
        <p:txBody>
          <a:bodyPr/>
          <a:lstStyle/>
          <a:p>
            <a:fld id="{50DA960E-61CE-4286-A631-C80FAB233F6B}" type="slidenum">
              <a:rPr lang="sk-SK" smtClean="0"/>
              <a:t>13</a:t>
            </a:fld>
            <a:endParaRPr lang="sk-SK"/>
          </a:p>
        </p:txBody>
      </p:sp>
    </p:spTree>
    <p:extLst>
      <p:ext uri="{BB962C8B-B14F-4D97-AF65-F5344CB8AC3E}">
        <p14:creationId xmlns:p14="http://schemas.microsoft.com/office/powerpoint/2010/main" val="2727857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en-US" sz="1200" kern="1200" dirty="0" smtClean="0">
                <a:solidFill>
                  <a:schemeClr val="tx1"/>
                </a:solidFill>
                <a:effectLst/>
                <a:latin typeface="+mn-lt"/>
                <a:ea typeface="+mn-ea"/>
                <a:cs typeface="+mn-cs"/>
              </a:rPr>
              <a:t>According to </a:t>
            </a:r>
            <a:r>
              <a:rPr lang="en-US" sz="1200" kern="1200" dirty="0" err="1" smtClean="0">
                <a:solidFill>
                  <a:schemeClr val="tx1"/>
                </a:solidFill>
                <a:effectLst/>
                <a:latin typeface="+mn-lt"/>
                <a:ea typeface="+mn-ea"/>
                <a:cs typeface="+mn-cs"/>
              </a:rPr>
              <a:t>CIRAM</a:t>
            </a:r>
            <a:r>
              <a:rPr lang="en-US" sz="1200" kern="1200" dirty="0" smtClean="0">
                <a:solidFill>
                  <a:schemeClr val="tx1"/>
                </a:solidFill>
                <a:effectLst/>
                <a:latin typeface="+mn-lt"/>
                <a:ea typeface="+mn-ea"/>
                <a:cs typeface="+mn-cs"/>
              </a:rPr>
              <a:t>, risk analysis is carried out on three levels:</a:t>
            </a:r>
          </a:p>
          <a:p>
            <a:pPr marL="171450" indent="-171450">
              <a:buFontTx/>
              <a:buChar char="-"/>
            </a:pPr>
            <a:r>
              <a:rPr lang="en-US" sz="1200" kern="1200" dirty="0" smtClean="0">
                <a:solidFill>
                  <a:schemeClr val="tx1"/>
                </a:solidFill>
                <a:effectLst/>
                <a:latin typeface="+mn-lt"/>
                <a:ea typeface="+mn-ea"/>
                <a:cs typeface="+mn-cs"/>
              </a:rPr>
              <a:t>centrally at the </a:t>
            </a:r>
            <a:r>
              <a:rPr lang="sk-SK" dirty="0" smtClean="0">
                <a:solidFill>
                  <a:schemeClr val="accent1">
                    <a:lumMod val="50000"/>
                  </a:schemeClr>
                </a:solidFill>
                <a:latin typeface="Corbel" panose="020B0503020204020204" pitchFamily="34" charset="0"/>
              </a:rPr>
              <a:t>RISK </a:t>
            </a:r>
            <a:r>
              <a:rPr lang="sk-SK" dirty="0" err="1" smtClean="0">
                <a:solidFill>
                  <a:schemeClr val="accent1">
                    <a:lumMod val="50000"/>
                  </a:schemeClr>
                </a:solidFill>
                <a:latin typeface="Corbel" panose="020B0503020204020204" pitchFamily="34" charset="0"/>
              </a:rPr>
              <a:t>ANALYSIS</a:t>
            </a:r>
            <a:r>
              <a:rPr lang="sk-SK" dirty="0" smtClean="0">
                <a:solidFill>
                  <a:schemeClr val="accent1">
                    <a:lumMod val="50000"/>
                  </a:schemeClr>
                </a:solidFill>
                <a:latin typeface="Corbel" panose="020B0503020204020204" pitchFamily="34" charset="0"/>
              </a:rPr>
              <a:t> AND </a:t>
            </a:r>
            <a:r>
              <a:rPr lang="sk-SK" dirty="0" err="1" smtClean="0">
                <a:solidFill>
                  <a:schemeClr val="accent1">
                    <a:lumMod val="50000"/>
                  </a:schemeClr>
                </a:solidFill>
                <a:latin typeface="Corbel" panose="020B0503020204020204" pitchFamily="34" charset="0"/>
              </a:rPr>
              <a:t>COORDINATION</a:t>
            </a:r>
            <a:r>
              <a:rPr lang="sk-SK" dirty="0" smtClean="0">
                <a:solidFill>
                  <a:schemeClr val="accent1">
                    <a:lumMod val="50000"/>
                  </a:schemeClr>
                </a:solidFill>
                <a:latin typeface="Corbel" panose="020B0503020204020204" pitchFamily="34" charset="0"/>
              </a:rPr>
              <a:t> DEPARTMENT </a:t>
            </a:r>
            <a:r>
              <a:rPr lang="sk-SK" dirty="0" err="1" smtClean="0">
                <a:solidFill>
                  <a:schemeClr val="accent1">
                    <a:lumMod val="50000"/>
                  </a:schemeClr>
                </a:solidFill>
                <a:latin typeface="Corbel" panose="020B0503020204020204" pitchFamily="34" charset="0"/>
              </a:rPr>
              <a:t>of</a:t>
            </a:r>
            <a:r>
              <a:rPr lang="sk-SK" dirty="0" smtClean="0">
                <a:solidFill>
                  <a:schemeClr val="accent1">
                    <a:lumMod val="50000"/>
                  </a:schemeClr>
                </a:solidFill>
                <a:latin typeface="Corbel" panose="020B0503020204020204" pitchFamily="34" charset="0"/>
              </a:rPr>
              <a:t> </a:t>
            </a:r>
            <a:r>
              <a:rPr lang="sk-SK" dirty="0" err="1" smtClean="0">
                <a:solidFill>
                  <a:schemeClr val="accent1">
                    <a:lumMod val="50000"/>
                  </a:schemeClr>
                </a:solidFill>
                <a:latin typeface="Corbel" panose="020B0503020204020204" pitchFamily="34" charset="0"/>
              </a:rPr>
              <a:t>the</a:t>
            </a:r>
            <a:r>
              <a:rPr lang="sk-SK" dirty="0" smtClean="0">
                <a:solidFill>
                  <a:schemeClr val="accent1">
                    <a:lumMod val="50000"/>
                  </a:schemeClr>
                </a:solidFill>
                <a:latin typeface="Corbel" panose="020B0503020204020204" pitchFamily="34" charset="0"/>
              </a:rPr>
              <a:t> </a:t>
            </a:r>
            <a:r>
              <a:rPr lang="sk-SK" dirty="0" err="1" smtClean="0">
                <a:solidFill>
                  <a:schemeClr val="accent1">
                    <a:lumMod val="50000"/>
                  </a:schemeClr>
                </a:solidFill>
                <a:latin typeface="Corbel" panose="020B0503020204020204" pitchFamily="34" charset="0"/>
              </a:rPr>
              <a:t>Bureau</a:t>
            </a:r>
            <a:r>
              <a:rPr lang="sk-SK" dirty="0" smtClean="0">
                <a:solidFill>
                  <a:schemeClr val="accent1">
                    <a:lumMod val="50000"/>
                  </a:schemeClr>
                </a:solidFill>
                <a:latin typeface="Corbel" panose="020B0503020204020204" pitchFamily="34" charset="0"/>
              </a:rPr>
              <a:t> </a:t>
            </a:r>
            <a:r>
              <a:rPr lang="sk-SK" dirty="0" err="1" smtClean="0">
                <a:solidFill>
                  <a:schemeClr val="accent1">
                    <a:lumMod val="50000"/>
                  </a:schemeClr>
                </a:solidFill>
                <a:latin typeface="Corbel" panose="020B0503020204020204" pitchFamily="34" charset="0"/>
              </a:rPr>
              <a:t>of</a:t>
            </a:r>
            <a:r>
              <a:rPr lang="sk-SK" dirty="0" smtClean="0">
                <a:solidFill>
                  <a:schemeClr val="accent1">
                    <a:lumMod val="50000"/>
                  </a:schemeClr>
                </a:solidFill>
                <a:latin typeface="Corbel" panose="020B0503020204020204" pitchFamily="34" charset="0"/>
              </a:rPr>
              <a:t> </a:t>
            </a:r>
            <a:r>
              <a:rPr lang="sk-SK" dirty="0" err="1" smtClean="0">
                <a:solidFill>
                  <a:schemeClr val="accent1">
                    <a:lumMod val="50000"/>
                  </a:schemeClr>
                </a:solidFill>
                <a:latin typeface="Corbel" panose="020B0503020204020204" pitchFamily="34" charset="0"/>
              </a:rPr>
              <a:t>Border</a:t>
            </a:r>
            <a:r>
              <a:rPr lang="sk-SK" dirty="0" smtClean="0">
                <a:solidFill>
                  <a:schemeClr val="accent1">
                    <a:lumMod val="50000"/>
                  </a:schemeClr>
                </a:solidFill>
                <a:latin typeface="Corbel" panose="020B0503020204020204" pitchFamily="34" charset="0"/>
              </a:rPr>
              <a:t> and Alien Police</a:t>
            </a:r>
            <a:r>
              <a:rPr lang="en-US" sz="1200" kern="1200" dirty="0" smtClean="0">
                <a:solidFill>
                  <a:schemeClr val="tx1"/>
                </a:solidFill>
                <a:effectLst/>
                <a:latin typeface="+mn-lt"/>
                <a:ea typeface="+mn-ea"/>
                <a:cs typeface="+mn-cs"/>
              </a:rPr>
              <a:t>,</a:t>
            </a:r>
            <a:endParaRPr lang="sk-SK" sz="1200" kern="1200" dirty="0" smtClean="0">
              <a:solidFill>
                <a:schemeClr val="tx1"/>
              </a:solidFill>
              <a:effectLst/>
              <a:latin typeface="+mn-lt"/>
              <a:ea typeface="+mn-ea"/>
              <a:cs typeface="+mn-cs"/>
            </a:endParaRPr>
          </a:p>
          <a:p>
            <a:pPr marL="171450" indent="-171450">
              <a:buFontTx/>
              <a:buChar char="-"/>
            </a:pPr>
            <a:r>
              <a:rPr lang="en-US" sz="1200" kern="1200" dirty="0" smtClean="0">
                <a:solidFill>
                  <a:schemeClr val="tx1"/>
                </a:solidFill>
                <a:effectLst/>
                <a:latin typeface="+mn-lt"/>
                <a:ea typeface="+mn-ea"/>
                <a:cs typeface="+mn-cs"/>
              </a:rPr>
              <a:t>at the regional level at the </a:t>
            </a:r>
            <a:r>
              <a:rPr lang="sk-SK" sz="1200" kern="1200" dirty="0" err="1" smtClean="0">
                <a:solidFill>
                  <a:schemeClr val="tx1"/>
                </a:solidFill>
                <a:effectLst/>
                <a:latin typeface="+mn-lt"/>
                <a:ea typeface="+mn-ea"/>
                <a:cs typeface="+mn-cs"/>
              </a:rPr>
              <a:t>Directoriates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of</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border</a:t>
            </a:r>
            <a:r>
              <a:rPr lang="sk-SK" sz="1200" kern="1200" dirty="0" smtClean="0">
                <a:solidFill>
                  <a:schemeClr val="tx1"/>
                </a:solidFill>
                <a:effectLst/>
                <a:latin typeface="+mn-lt"/>
                <a:ea typeface="+mn-ea"/>
                <a:cs typeface="+mn-cs"/>
              </a:rPr>
              <a:t> and </a:t>
            </a:r>
            <a:r>
              <a:rPr lang="sk-SK" sz="1200" kern="1200" dirty="0" err="1" smtClean="0">
                <a:solidFill>
                  <a:schemeClr val="tx1"/>
                </a:solidFill>
                <a:effectLst/>
                <a:latin typeface="+mn-lt"/>
                <a:ea typeface="+mn-ea"/>
                <a:cs typeface="+mn-cs"/>
              </a:rPr>
              <a:t>alien</a:t>
            </a:r>
            <a:r>
              <a:rPr lang="sk-SK" sz="1200" kern="1200" dirty="0" smtClean="0">
                <a:solidFill>
                  <a:schemeClr val="tx1"/>
                </a:solidFill>
                <a:effectLst/>
                <a:latin typeface="+mn-lt"/>
                <a:ea typeface="+mn-ea"/>
                <a:cs typeface="+mn-cs"/>
              </a:rPr>
              <a:t> police in</a:t>
            </a:r>
            <a:r>
              <a:rPr lang="en-US" sz="1200" kern="1200" dirty="0" smtClean="0">
                <a:solidFill>
                  <a:schemeClr val="tx1"/>
                </a:solidFill>
                <a:effectLst/>
                <a:latin typeface="+mn-lt"/>
                <a:ea typeface="+mn-ea"/>
                <a:cs typeface="+mn-cs"/>
              </a:rPr>
              <a:t> Bratislava, </a:t>
            </a:r>
            <a:r>
              <a:rPr lang="en-US" sz="1200" kern="1200" dirty="0" err="1" smtClean="0">
                <a:solidFill>
                  <a:schemeClr val="tx1"/>
                </a:solidFill>
                <a:effectLst/>
                <a:latin typeface="+mn-lt"/>
                <a:ea typeface="+mn-ea"/>
                <a:cs typeface="+mn-cs"/>
              </a:rPr>
              <a:t>Banská</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Bystrica</a:t>
            </a:r>
            <a:r>
              <a:rPr lang="en-US" sz="1200" kern="1200" dirty="0" smtClean="0">
                <a:solidFill>
                  <a:schemeClr val="tx1"/>
                </a:solidFill>
                <a:effectLst/>
                <a:latin typeface="+mn-lt"/>
                <a:ea typeface="+mn-ea"/>
                <a:cs typeface="+mn-cs"/>
              </a:rPr>
              <a:t>, Pre</a:t>
            </a:r>
            <a:r>
              <a:rPr lang="sk-SK" sz="1200" kern="1200" dirty="0" smtClean="0">
                <a:solidFill>
                  <a:schemeClr val="tx1"/>
                </a:solidFill>
                <a:effectLst/>
                <a:latin typeface="+mn-lt"/>
                <a:ea typeface="+mn-ea"/>
                <a:cs typeface="+mn-cs"/>
              </a:rPr>
              <a:t>š</a:t>
            </a:r>
            <a:r>
              <a:rPr lang="en-US" sz="1200" kern="1200" dirty="0" err="1" smtClean="0">
                <a:solidFill>
                  <a:schemeClr val="tx1"/>
                </a:solidFill>
                <a:effectLst/>
                <a:latin typeface="+mn-lt"/>
                <a:ea typeface="+mn-ea"/>
                <a:cs typeface="+mn-cs"/>
              </a:rPr>
              <a:t>ov</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Sobrance</a:t>
            </a:r>
            <a:r>
              <a:rPr lang="en-US" sz="1200" kern="1200" dirty="0" smtClean="0">
                <a:solidFill>
                  <a:schemeClr val="tx1"/>
                </a:solidFill>
                <a:effectLst/>
                <a:latin typeface="+mn-lt"/>
                <a:ea typeface="+mn-ea"/>
                <a:cs typeface="+mn-cs"/>
              </a:rPr>
              <a:t>, </a:t>
            </a:r>
            <a:endParaRPr lang="sk-SK" sz="1200" kern="1200" dirty="0" smtClean="0">
              <a:solidFill>
                <a:schemeClr val="tx1"/>
              </a:solidFill>
              <a:effectLst/>
              <a:latin typeface="+mn-lt"/>
              <a:ea typeface="+mn-ea"/>
              <a:cs typeface="+mn-cs"/>
            </a:endParaRPr>
          </a:p>
          <a:p>
            <a:pPr marL="171450" indent="-171450">
              <a:buFontTx/>
              <a:buChar char="-"/>
            </a:pPr>
            <a:r>
              <a:rPr lang="en-US" sz="1200" kern="1200" dirty="0" smtClean="0">
                <a:solidFill>
                  <a:schemeClr val="tx1"/>
                </a:solidFill>
                <a:effectLst/>
                <a:latin typeface="+mn-lt"/>
                <a:ea typeface="+mn-ea"/>
                <a:cs typeface="+mn-cs"/>
              </a:rPr>
              <a:t>and</a:t>
            </a:r>
            <a:r>
              <a:rPr lang="sk-SK"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at the local level, at the basic </a:t>
            </a:r>
            <a:r>
              <a:rPr lang="sk-SK" sz="1200" kern="1200" dirty="0" err="1" smtClean="0">
                <a:solidFill>
                  <a:schemeClr val="tx1"/>
                </a:solidFill>
                <a:effectLst/>
                <a:latin typeface="+mn-lt"/>
                <a:ea typeface="+mn-ea"/>
                <a:cs typeface="+mn-cs"/>
              </a:rPr>
              <a:t>units</a:t>
            </a:r>
            <a:r>
              <a:rPr lang="sk-SK"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 the border </a:t>
            </a:r>
            <a:r>
              <a:rPr lang="sk-SK" sz="1200" kern="1200" dirty="0" smtClean="0">
                <a:solidFill>
                  <a:schemeClr val="tx1"/>
                </a:solidFill>
                <a:effectLst/>
                <a:latin typeface="+mn-lt"/>
                <a:ea typeface="+mn-ea"/>
                <a:cs typeface="+mn-cs"/>
              </a:rPr>
              <a:t>and </a:t>
            </a:r>
            <a:r>
              <a:rPr lang="sk-SK" sz="1200" kern="1200" dirty="0" err="1" smtClean="0">
                <a:solidFill>
                  <a:schemeClr val="tx1"/>
                </a:solidFill>
                <a:effectLst/>
                <a:latin typeface="+mn-lt"/>
                <a:ea typeface="+mn-ea"/>
                <a:cs typeface="+mn-cs"/>
              </a:rPr>
              <a:t>alien</a:t>
            </a:r>
            <a:r>
              <a:rPr lang="sk-SK"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police (with </a:t>
            </a:r>
            <a:r>
              <a:rPr lang="sk-SK" sz="1200" kern="1200" dirty="0" err="1" smtClean="0">
                <a:solidFill>
                  <a:schemeClr val="tx1"/>
                </a:solidFill>
                <a:effectLst/>
                <a:latin typeface="+mn-lt"/>
                <a:ea typeface="+mn-ea"/>
                <a:cs typeface="+mn-cs"/>
              </a:rPr>
              <a:t>competence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at</a:t>
            </a:r>
            <a:r>
              <a:rPr lang="sk-SK"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external borders and inland).</a:t>
            </a:r>
          </a:p>
          <a:p>
            <a:r>
              <a:rPr lang="en-US" sz="1200" kern="1200" dirty="0" smtClean="0">
                <a:solidFill>
                  <a:schemeClr val="tx1"/>
                </a:solidFill>
                <a:effectLst/>
                <a:latin typeface="+mn-lt"/>
                <a:ea typeface="+mn-ea"/>
                <a:cs typeface="+mn-cs"/>
              </a:rPr>
              <a:t>At the central level, analytical products are being developed to strategically analyze risks. The Strategic Risk Analysis provides information that is the basis for strategic action with implications for the entire SR and the Schengen area, the creation of long-term visions for the future, the preparation of budgetary measures for the next year and the legislative activity. The Central Unit also provides and organizes the collection, flow and processing of data, information and statistics on illegal and legal migration.</a:t>
            </a:r>
          </a:p>
          <a:p>
            <a:r>
              <a:rPr lang="en-US" sz="1200" kern="1200" dirty="0" smtClean="0">
                <a:solidFill>
                  <a:schemeClr val="tx1"/>
                </a:solidFill>
                <a:effectLst/>
                <a:latin typeface="+mn-lt"/>
                <a:ea typeface="+mn-ea"/>
                <a:cs typeface="+mn-cs"/>
              </a:rPr>
              <a:t>At the regional level, analytical products focusing on operational risk analysis</a:t>
            </a:r>
            <a:r>
              <a:rPr lang="sk-SK" sz="1200" kern="1200" dirty="0" smtClean="0">
                <a:solidFill>
                  <a:schemeClr val="tx1"/>
                </a:solidFill>
                <a:effectLst/>
                <a:latin typeface="+mn-lt"/>
                <a:ea typeface="+mn-ea"/>
                <a:cs typeface="+mn-cs"/>
              </a:rPr>
              <a:t> are </a:t>
            </a:r>
            <a:r>
              <a:rPr lang="sk-SK" sz="1200" kern="1200" dirty="0" err="1" smtClean="0">
                <a:solidFill>
                  <a:schemeClr val="tx1"/>
                </a:solidFill>
                <a:effectLst/>
                <a:latin typeface="+mn-lt"/>
                <a:ea typeface="+mn-ea"/>
                <a:cs typeface="+mn-cs"/>
              </a:rPr>
              <a:t>being</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developed</a:t>
            </a:r>
            <a:r>
              <a:rPr lang="en-US" sz="1200" kern="1200" dirty="0" smtClean="0">
                <a:solidFill>
                  <a:schemeClr val="tx1"/>
                </a:solidFill>
                <a:effectLst/>
                <a:latin typeface="+mn-lt"/>
                <a:ea typeface="+mn-ea"/>
                <a:cs typeface="+mn-cs"/>
              </a:rPr>
              <a:t>, combining qualitative and quantitative information with the operating environment, identifying risks, assessing vulnerabilities (focusing on the search for borderline and internal security gaps). Based on this, short-term visions are devised, they set firm roles and competencies in order to increase the quality of the local and regional level of activities. Operational Risk Analysis is also one of the essential resources for creating</a:t>
            </a:r>
            <a:r>
              <a:rPr lang="sk-SK" sz="1200" kern="1200" baseline="0" dirty="0" smtClean="0">
                <a:solidFill>
                  <a:schemeClr val="tx1"/>
                </a:solidFill>
                <a:effectLst/>
                <a:latin typeface="+mn-lt"/>
                <a:ea typeface="+mn-ea"/>
                <a:cs typeface="+mn-cs"/>
              </a:rPr>
              <a:t> a</a:t>
            </a:r>
            <a:r>
              <a:rPr lang="en-US" sz="1200" kern="1200" dirty="0" smtClean="0">
                <a:solidFill>
                  <a:schemeClr val="tx1"/>
                </a:solidFill>
                <a:effectLst/>
                <a:latin typeface="+mn-lt"/>
                <a:ea typeface="+mn-ea"/>
                <a:cs typeface="+mn-cs"/>
              </a:rPr>
              <a:t> strategic risk analysis.</a:t>
            </a:r>
          </a:p>
          <a:p>
            <a:r>
              <a:rPr lang="en-US" sz="1200" kern="1200" dirty="0" smtClean="0">
                <a:solidFill>
                  <a:schemeClr val="tx1"/>
                </a:solidFill>
                <a:effectLst/>
                <a:latin typeface="+mn-lt"/>
                <a:ea typeface="+mn-ea"/>
                <a:cs typeface="+mn-cs"/>
              </a:rPr>
              <a:t>At the local level, analytical products of operational and tactical risk analysis are </a:t>
            </a:r>
            <a:r>
              <a:rPr lang="sk-SK" sz="1200" kern="1200" dirty="0" err="1" smtClean="0">
                <a:solidFill>
                  <a:schemeClr val="tx1"/>
                </a:solidFill>
                <a:effectLst/>
                <a:latin typeface="+mn-lt"/>
                <a:ea typeface="+mn-ea"/>
                <a:cs typeface="+mn-cs"/>
              </a:rPr>
              <a:t>developed</a:t>
            </a:r>
            <a:r>
              <a:rPr lang="sk-SK"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provide relevant information for the real-time profiling of real-time tasks, evaluate the internal situation with a focus on searching for </a:t>
            </a:r>
            <a:r>
              <a:rPr lang="sk-SK" sz="1200" kern="1200" dirty="0" err="1" smtClean="0">
                <a:solidFill>
                  <a:schemeClr val="tx1"/>
                </a:solidFill>
                <a:effectLst/>
                <a:latin typeface="+mn-lt"/>
                <a:ea typeface="+mn-ea"/>
                <a:cs typeface="+mn-cs"/>
              </a:rPr>
              <a:t>gaps</a:t>
            </a:r>
            <a:r>
              <a:rPr lang="sk-SK"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vulnerability of the border control and internal security management system)</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revealing</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of</a:t>
            </a:r>
            <a:r>
              <a:rPr lang="en-US" sz="1200" kern="1200" dirty="0" smtClean="0">
                <a:solidFill>
                  <a:schemeClr val="tx1"/>
                </a:solidFill>
                <a:effectLst/>
                <a:latin typeface="+mn-lt"/>
                <a:ea typeface="+mn-ea"/>
                <a:cs typeface="+mn-cs"/>
              </a:rPr>
              <a:t> </a:t>
            </a:r>
            <a:r>
              <a:rPr lang="sk-SK" sz="1200" kern="1200" dirty="0" smtClean="0">
                <a:solidFill>
                  <a:schemeClr val="tx1"/>
                </a:solidFill>
                <a:effectLst/>
                <a:latin typeface="+mn-lt"/>
                <a:ea typeface="+mn-ea"/>
                <a:cs typeface="+mn-cs"/>
              </a:rPr>
              <a:t>modus </a:t>
            </a:r>
            <a:r>
              <a:rPr lang="sk-SK" sz="1200" kern="1200" dirty="0" err="1" smtClean="0">
                <a:solidFill>
                  <a:schemeClr val="tx1"/>
                </a:solidFill>
                <a:effectLst/>
                <a:latin typeface="+mn-lt"/>
                <a:ea typeface="+mn-ea"/>
                <a:cs typeface="+mn-cs"/>
              </a:rPr>
              <a:t>operandi</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of</a:t>
            </a:r>
            <a:r>
              <a:rPr lang="sk-SK"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illegal or pseudo-</a:t>
            </a:r>
            <a:r>
              <a:rPr lang="sk-SK" sz="1200" kern="1200" dirty="0" err="1" smtClean="0">
                <a:solidFill>
                  <a:schemeClr val="tx1"/>
                </a:solidFill>
                <a:effectLst/>
                <a:latin typeface="+mn-lt"/>
                <a:ea typeface="+mn-ea"/>
                <a:cs typeface="+mn-cs"/>
              </a:rPr>
              <a:t>legal</a:t>
            </a:r>
            <a:r>
              <a:rPr lang="en-US" sz="1200" kern="1200" dirty="0" smtClean="0">
                <a:solidFill>
                  <a:schemeClr val="tx1"/>
                </a:solidFill>
                <a:effectLst/>
                <a:latin typeface="+mn-lt"/>
                <a:ea typeface="+mn-ea"/>
                <a:cs typeface="+mn-cs"/>
              </a:rPr>
              <a:t> migration. </a:t>
            </a:r>
            <a:r>
              <a:rPr lang="sk-SK" sz="1200" kern="1200" dirty="0" err="1" smtClean="0">
                <a:solidFill>
                  <a:schemeClr val="tx1"/>
                </a:solidFill>
                <a:effectLst/>
                <a:latin typeface="+mn-lt"/>
                <a:ea typeface="+mn-ea"/>
                <a:cs typeface="+mn-cs"/>
              </a:rPr>
              <a:t>Strategic</a:t>
            </a:r>
            <a:r>
              <a:rPr lang="sk-SK" sz="1200" kern="1200" dirty="0" smtClean="0">
                <a:solidFill>
                  <a:schemeClr val="tx1"/>
                </a:solidFill>
                <a:effectLst/>
                <a:latin typeface="+mn-lt"/>
                <a:ea typeface="+mn-ea"/>
                <a:cs typeface="+mn-cs"/>
              </a:rPr>
              <a:t> and o</a:t>
            </a:r>
            <a:r>
              <a:rPr lang="en-US" sz="1200" kern="1200" dirty="0" err="1" smtClean="0">
                <a:solidFill>
                  <a:schemeClr val="tx1"/>
                </a:solidFill>
                <a:effectLst/>
                <a:latin typeface="+mn-lt"/>
                <a:ea typeface="+mn-ea"/>
                <a:cs typeface="+mn-cs"/>
              </a:rPr>
              <a:t>perational</a:t>
            </a:r>
            <a:r>
              <a:rPr lang="en-US" sz="1200" kern="1200" dirty="0" smtClean="0">
                <a:solidFill>
                  <a:schemeClr val="tx1"/>
                </a:solidFill>
                <a:effectLst/>
                <a:latin typeface="+mn-lt"/>
                <a:ea typeface="+mn-ea"/>
                <a:cs typeface="+mn-cs"/>
              </a:rPr>
              <a:t> risk analysis can be affected </a:t>
            </a:r>
            <a:r>
              <a:rPr lang="sk-SK" sz="1200" kern="1200" dirty="0" smtClean="0">
                <a:solidFill>
                  <a:schemeClr val="tx1"/>
                </a:solidFill>
                <a:effectLst/>
                <a:latin typeface="+mn-lt"/>
                <a:ea typeface="+mn-ea"/>
                <a:cs typeface="+mn-cs"/>
              </a:rPr>
              <a:t>in </a:t>
            </a:r>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case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of</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the</a:t>
            </a:r>
            <a:r>
              <a:rPr lang="en-US" sz="1200" kern="1200" dirty="0" smtClean="0">
                <a:solidFill>
                  <a:schemeClr val="tx1"/>
                </a:solidFill>
                <a:effectLst/>
                <a:latin typeface="+mn-lt"/>
                <a:ea typeface="+mn-ea"/>
                <a:cs typeface="+mn-cs"/>
              </a:rPr>
              <a:t> failure</a:t>
            </a:r>
            <a:r>
              <a:rPr lang="sk-SK" sz="1200" kern="1200" baseline="0" dirty="0" smtClean="0">
                <a:solidFill>
                  <a:schemeClr val="tx1"/>
                </a:solidFill>
                <a:effectLst/>
                <a:latin typeface="+mn-lt"/>
                <a:ea typeface="+mn-ea"/>
                <a:cs typeface="+mn-cs"/>
              </a:rPr>
              <a:t> </a:t>
            </a:r>
            <a:r>
              <a:rPr lang="sk-SK" sz="1200" kern="1200" baseline="0" dirty="0" err="1" smtClean="0">
                <a:solidFill>
                  <a:schemeClr val="tx1"/>
                </a:solidFill>
                <a:effectLst/>
                <a:latin typeface="+mn-lt"/>
                <a:ea typeface="+mn-ea"/>
                <a:cs typeface="+mn-cs"/>
              </a:rPr>
              <a:t>at</a:t>
            </a:r>
            <a:r>
              <a:rPr lang="sk-SK" sz="1200" kern="1200" baseline="0" dirty="0" smtClean="0">
                <a:solidFill>
                  <a:schemeClr val="tx1"/>
                </a:solidFill>
                <a:effectLst/>
                <a:latin typeface="+mn-lt"/>
                <a:ea typeface="+mn-ea"/>
                <a:cs typeface="+mn-cs"/>
              </a:rPr>
              <a:t> </a:t>
            </a:r>
            <a:r>
              <a:rPr lang="sk-SK" sz="1200" kern="1200" baseline="0" dirty="0" err="1" smtClean="0">
                <a:solidFill>
                  <a:schemeClr val="tx1"/>
                </a:solidFill>
                <a:effectLst/>
                <a:latin typeface="+mn-lt"/>
                <a:ea typeface="+mn-ea"/>
                <a:cs typeface="+mn-cs"/>
              </a:rPr>
              <a:t>the</a:t>
            </a:r>
            <a:r>
              <a:rPr lang="sk-SK" sz="1200" kern="1200" baseline="0" dirty="0" smtClean="0">
                <a:solidFill>
                  <a:schemeClr val="tx1"/>
                </a:solidFill>
                <a:effectLst/>
                <a:latin typeface="+mn-lt"/>
                <a:ea typeface="+mn-ea"/>
                <a:cs typeface="+mn-cs"/>
              </a:rPr>
              <a:t> </a:t>
            </a:r>
            <a:r>
              <a:rPr lang="sk-SK" sz="1200" kern="1200" baseline="0" dirty="0" err="1" smtClean="0">
                <a:solidFill>
                  <a:schemeClr val="tx1"/>
                </a:solidFill>
                <a:effectLst/>
                <a:latin typeface="+mn-lt"/>
                <a:ea typeface="+mn-ea"/>
                <a:cs typeface="+mn-cs"/>
              </a:rPr>
              <a:t>local</a:t>
            </a:r>
            <a:r>
              <a:rPr lang="sk-SK" sz="1200" kern="1200" baseline="0" dirty="0" smtClean="0">
                <a:solidFill>
                  <a:schemeClr val="tx1"/>
                </a:solidFill>
                <a:effectLst/>
                <a:latin typeface="+mn-lt"/>
                <a:ea typeface="+mn-ea"/>
                <a:cs typeface="+mn-cs"/>
              </a:rPr>
              <a:t> </a:t>
            </a:r>
            <a:r>
              <a:rPr lang="sk-SK" sz="1200" kern="1200" baseline="0" dirty="0" err="1" smtClean="0">
                <a:solidFill>
                  <a:schemeClr val="tx1"/>
                </a:solidFill>
                <a:effectLst/>
                <a:latin typeface="+mn-lt"/>
                <a:ea typeface="+mn-ea"/>
                <a:cs typeface="+mn-cs"/>
              </a:rPr>
              <a:t>level</a:t>
            </a:r>
            <a:r>
              <a:rPr lang="sk-SK" sz="1200" kern="1200" baseline="0" dirty="0" smtClean="0">
                <a:solidFill>
                  <a:schemeClr val="tx1"/>
                </a:solidFill>
                <a:effectLst/>
                <a:latin typeface="+mn-lt"/>
                <a:ea typeface="+mn-ea"/>
                <a:cs typeface="+mn-cs"/>
              </a:rPr>
              <a:t>.</a:t>
            </a:r>
            <a:endParaRPr lang="sk-SK" sz="1200" kern="1200" dirty="0" smtClean="0">
              <a:solidFill>
                <a:schemeClr val="tx1"/>
              </a:solidFill>
              <a:effectLst/>
              <a:latin typeface="+mn-lt"/>
              <a:ea typeface="+mn-ea"/>
              <a:cs typeface="+mn-cs"/>
            </a:endParaRPr>
          </a:p>
        </p:txBody>
      </p:sp>
      <p:sp>
        <p:nvSpPr>
          <p:cNvPr id="4" name="Zástupný symbol čísla snímky 3"/>
          <p:cNvSpPr>
            <a:spLocks noGrp="1"/>
          </p:cNvSpPr>
          <p:nvPr>
            <p:ph type="sldNum" sz="quarter" idx="10"/>
          </p:nvPr>
        </p:nvSpPr>
        <p:spPr/>
        <p:txBody>
          <a:bodyPr/>
          <a:lstStyle/>
          <a:p>
            <a:fld id="{50DA960E-61CE-4286-A631-C80FAB233F6B}" type="slidenum">
              <a:rPr lang="sk-SK" smtClean="0"/>
              <a:t>14</a:t>
            </a:fld>
            <a:endParaRPr lang="sk-SK"/>
          </a:p>
        </p:txBody>
      </p:sp>
    </p:spTree>
    <p:extLst>
      <p:ext uri="{BB962C8B-B14F-4D97-AF65-F5344CB8AC3E}">
        <p14:creationId xmlns:p14="http://schemas.microsoft.com/office/powerpoint/2010/main" val="1954346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50DA960E-61CE-4286-A631-C80FAB233F6B}" type="slidenum">
              <a:rPr lang="sk-SK" smtClean="0"/>
              <a:t>15</a:t>
            </a:fld>
            <a:endParaRPr lang="sk-SK"/>
          </a:p>
        </p:txBody>
      </p:sp>
    </p:spTree>
    <p:extLst>
      <p:ext uri="{BB962C8B-B14F-4D97-AF65-F5344CB8AC3E}">
        <p14:creationId xmlns:p14="http://schemas.microsoft.com/office/powerpoint/2010/main" val="2731850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en-US" b="1" noProof="0" dirty="0" smtClean="0"/>
              <a:t>Instruction of the Bureau – </a:t>
            </a:r>
            <a:r>
              <a:rPr lang="en-US" u="sng" noProof="0" dirty="0" smtClean="0"/>
              <a:t>came</a:t>
            </a:r>
            <a:r>
              <a:rPr lang="en-US" u="sng" baseline="0" noProof="0" dirty="0" smtClean="0"/>
              <a:t> in force </a:t>
            </a:r>
            <a:r>
              <a:rPr lang="en-US" u="sng" noProof="0" dirty="0" smtClean="0"/>
              <a:t>15 </a:t>
            </a:r>
            <a:r>
              <a:rPr lang="en-US" u="sng" noProof="0" dirty="0" err="1" smtClean="0"/>
              <a:t>january</a:t>
            </a:r>
            <a:r>
              <a:rPr lang="en-US" u="sng" noProof="0" dirty="0" smtClean="0"/>
              <a:t> 2018</a:t>
            </a:r>
            <a:endParaRPr lang="en-US" b="1" u="sng" noProof="0" dirty="0" smtClean="0"/>
          </a:p>
          <a:p>
            <a:pPr marL="171432" indent="-171432">
              <a:buFontTx/>
              <a:buChar char="-"/>
            </a:pPr>
            <a:r>
              <a:rPr lang="en-US" b="0" noProof="0" dirty="0" smtClean="0"/>
              <a:t>In accordance with Regulation (EU) 2016/1624 </a:t>
            </a:r>
            <a:r>
              <a:rPr lang="sk-SK" b="0" noProof="0" dirty="0" smtClean="0"/>
              <a:t>on Frontex </a:t>
            </a:r>
            <a:r>
              <a:rPr lang="sk-SK" b="0" noProof="0" dirty="0" err="1" smtClean="0"/>
              <a:t>Agency</a:t>
            </a:r>
            <a:r>
              <a:rPr lang="en-US" b="0" noProof="0" dirty="0" smtClean="0"/>
              <a:t>, the Risk Analysis</a:t>
            </a:r>
            <a:r>
              <a:rPr lang="sk-SK" b="0" noProof="0" dirty="0" smtClean="0"/>
              <a:t> </a:t>
            </a:r>
            <a:r>
              <a:rPr lang="en-US" b="0" noProof="0" dirty="0" smtClean="0"/>
              <a:t>is implemented through the implementation of the Common Integrated Model of Risk Analysis Version 2.0 - "</a:t>
            </a:r>
            <a:r>
              <a:rPr lang="en-US" b="0" noProof="0" dirty="0" err="1" smtClean="0"/>
              <a:t>CIRAM</a:t>
            </a:r>
            <a:r>
              <a:rPr lang="en-US" b="0" noProof="0" dirty="0" smtClean="0"/>
              <a:t>").</a:t>
            </a:r>
          </a:p>
          <a:p>
            <a:pPr marL="171432" indent="-171432">
              <a:buFontTx/>
              <a:buChar char="-"/>
            </a:pPr>
            <a:r>
              <a:rPr lang="en-US" b="0" noProof="0" dirty="0" err="1" smtClean="0"/>
              <a:t>CIRAM</a:t>
            </a:r>
            <a:r>
              <a:rPr lang="en-US" b="0" noProof="0" dirty="0" smtClean="0"/>
              <a:t> is translated in the Annexes </a:t>
            </a:r>
            <a:r>
              <a:rPr lang="sk-SK" b="0" noProof="0" dirty="0" err="1" smtClean="0"/>
              <a:t>as</a:t>
            </a:r>
            <a:r>
              <a:rPr lang="en-US" b="0" noProof="0" dirty="0" smtClean="0"/>
              <a:t> the Guidance </a:t>
            </a:r>
            <a:r>
              <a:rPr lang="sk-SK" b="0" noProof="0" dirty="0" err="1" smtClean="0"/>
              <a:t>for</a:t>
            </a:r>
            <a:r>
              <a:rPr lang="en-US" b="0" noProof="0" dirty="0" smtClean="0"/>
              <a:t> Risk Analysis Departments - The structure and tools for the </a:t>
            </a:r>
            <a:r>
              <a:rPr lang="en-US" b="0" noProof="0" dirty="0" err="1" smtClean="0"/>
              <a:t>CIRAM</a:t>
            </a:r>
            <a:r>
              <a:rPr lang="en-US" b="0" noProof="0" dirty="0" smtClean="0"/>
              <a:t> application are listed in </a:t>
            </a:r>
            <a:r>
              <a:rPr lang="sk-SK" b="0" noProof="0" dirty="0" err="1" smtClean="0"/>
              <a:t>annexes</a:t>
            </a:r>
            <a:r>
              <a:rPr lang="sk-SK" b="0" noProof="0" dirty="0" smtClean="0"/>
              <a:t> </a:t>
            </a:r>
            <a:r>
              <a:rPr lang="sk-SK" b="0" noProof="0" dirty="0" err="1" smtClean="0"/>
              <a:t>as</a:t>
            </a:r>
            <a:r>
              <a:rPr lang="sk-SK" b="0" noProof="0" dirty="0" smtClean="0"/>
              <a:t> </a:t>
            </a:r>
            <a:r>
              <a:rPr lang="sk-SK" b="0" noProof="0" dirty="0" err="1" smtClean="0"/>
              <a:t>well</a:t>
            </a:r>
            <a:r>
              <a:rPr lang="sk-SK" b="0" noProof="0" dirty="0" smtClean="0"/>
              <a:t>.</a:t>
            </a:r>
          </a:p>
          <a:p>
            <a:pPr marL="171432" indent="-171432">
              <a:buFontTx/>
              <a:buChar char="-"/>
            </a:pPr>
            <a:endParaRPr lang="sk-SK" b="1" noProof="0" dirty="0" smtClean="0"/>
          </a:p>
          <a:p>
            <a:r>
              <a:rPr lang="sk-SK" b="1" noProof="0" dirty="0" err="1" smtClean="0"/>
              <a:t>Order</a:t>
            </a:r>
            <a:r>
              <a:rPr lang="sk-SK" b="1" noProof="0" dirty="0" smtClean="0"/>
              <a:t> </a:t>
            </a:r>
            <a:r>
              <a:rPr lang="sk-SK" b="1" noProof="0" dirty="0" err="1" smtClean="0"/>
              <a:t>of</a:t>
            </a:r>
            <a:r>
              <a:rPr lang="sk-SK" b="1" noProof="0" dirty="0" smtClean="0"/>
              <a:t> </a:t>
            </a:r>
            <a:r>
              <a:rPr lang="sk-SK" b="1" noProof="0" dirty="0" err="1" smtClean="0"/>
              <a:t>the</a:t>
            </a:r>
            <a:r>
              <a:rPr lang="sk-SK" b="1" noProof="0" dirty="0" smtClean="0"/>
              <a:t> </a:t>
            </a:r>
            <a:r>
              <a:rPr lang="sk-SK" b="1" noProof="0" dirty="0" err="1" smtClean="0"/>
              <a:t>director</a:t>
            </a:r>
            <a:r>
              <a:rPr lang="en-US" b="1" noProof="0" dirty="0" smtClean="0"/>
              <a:t> – </a:t>
            </a:r>
            <a:r>
              <a:rPr lang="sk-SK" u="sng" noProof="0" dirty="0" err="1" smtClean="0"/>
              <a:t>came</a:t>
            </a:r>
            <a:r>
              <a:rPr lang="sk-SK" u="sng" noProof="0" dirty="0" smtClean="0"/>
              <a:t> in </a:t>
            </a:r>
            <a:r>
              <a:rPr lang="sk-SK" u="sng" noProof="0" dirty="0" err="1" smtClean="0"/>
              <a:t>force</a:t>
            </a:r>
            <a:r>
              <a:rPr lang="sk-SK" u="sng" noProof="0" dirty="0" smtClean="0"/>
              <a:t> on</a:t>
            </a:r>
            <a:r>
              <a:rPr lang="en-US" u="sng" noProof="0" dirty="0" smtClean="0"/>
              <a:t>  31 </a:t>
            </a:r>
            <a:r>
              <a:rPr lang="en-US" u="sng" noProof="0" dirty="0" err="1" smtClean="0"/>
              <a:t>janu</a:t>
            </a:r>
            <a:r>
              <a:rPr lang="sk-SK" u="sng" noProof="0" dirty="0" smtClean="0"/>
              <a:t>ary</a:t>
            </a:r>
            <a:r>
              <a:rPr lang="en-US" u="sng" noProof="0" dirty="0" smtClean="0"/>
              <a:t> 2018</a:t>
            </a:r>
            <a:endParaRPr lang="en-US" b="1" u="sng" noProof="0" dirty="0" smtClean="0"/>
          </a:p>
          <a:p>
            <a:pPr marL="171432" indent="-171432" defTabSz="914307">
              <a:buFontTx/>
              <a:buChar char="-"/>
            </a:pPr>
            <a:r>
              <a:rPr lang="en-US" noProof="0" dirty="0" smtClean="0"/>
              <a:t>By order, tasks are assigned in the appendix to the superiors, analysts and other police officers specified in the Instruction of the </a:t>
            </a:r>
            <a:r>
              <a:rPr lang="sk-SK" noProof="0" dirty="0" err="1" smtClean="0"/>
              <a:t>Bureau</a:t>
            </a:r>
            <a:r>
              <a:rPr lang="sk-SK" noProof="0" dirty="0" smtClean="0"/>
              <a:t> </a:t>
            </a:r>
            <a:r>
              <a:rPr lang="sk-SK" noProof="0" dirty="0" err="1" smtClean="0"/>
              <a:t>nr</a:t>
            </a:r>
            <a:r>
              <a:rPr lang="sk-SK" noProof="0" dirty="0" smtClean="0"/>
              <a:t>.</a:t>
            </a:r>
            <a:r>
              <a:rPr lang="en-US" noProof="0" dirty="0" smtClean="0"/>
              <a:t> 3/2018 to ensure a </a:t>
            </a:r>
            <a:r>
              <a:rPr lang="sk-SK" noProof="0" dirty="0" err="1" smtClean="0"/>
              <a:t>common</a:t>
            </a:r>
            <a:r>
              <a:rPr lang="sk-SK" noProof="0" dirty="0" smtClean="0"/>
              <a:t> </a:t>
            </a:r>
            <a:r>
              <a:rPr lang="en-US" noProof="0" dirty="0" smtClean="0"/>
              <a:t>approach to risk analysis within the </a:t>
            </a:r>
            <a:r>
              <a:rPr lang="sk-SK" noProof="0" dirty="0" err="1" smtClean="0"/>
              <a:t>competence</a:t>
            </a:r>
            <a:r>
              <a:rPr lang="sk-SK" noProof="0" dirty="0" smtClean="0"/>
              <a:t> </a:t>
            </a:r>
            <a:r>
              <a:rPr lang="en-US" noProof="0" dirty="0" smtClean="0"/>
              <a:t>of the </a:t>
            </a:r>
            <a:r>
              <a:rPr lang="sk-SK" noProof="0" dirty="0" err="1" smtClean="0"/>
              <a:t>Bureau</a:t>
            </a:r>
            <a:endParaRPr lang="en-US" noProof="0" dirty="0" smtClean="0"/>
          </a:p>
          <a:p>
            <a:pPr marL="171432" indent="-171432" defTabSz="914307">
              <a:buFontTx/>
              <a:buChar char="-"/>
            </a:pPr>
            <a:r>
              <a:rPr lang="en-US" noProof="0" dirty="0" smtClean="0"/>
              <a:t>determination of the responsibilities of superiors in the process of risk analysis and in the</a:t>
            </a:r>
            <a:r>
              <a:rPr lang="sk-SK" baseline="0" noProof="0" dirty="0" smtClean="0"/>
              <a:t> </a:t>
            </a:r>
            <a:r>
              <a:rPr lang="sk-SK" baseline="0" noProof="0" dirty="0" err="1" smtClean="0"/>
              <a:t>process</a:t>
            </a:r>
            <a:r>
              <a:rPr lang="en-US" noProof="0" dirty="0" smtClean="0"/>
              <a:t> of </a:t>
            </a:r>
            <a:r>
              <a:rPr lang="sk-SK" noProof="0" dirty="0" err="1" smtClean="0"/>
              <a:t>application</a:t>
            </a:r>
            <a:r>
              <a:rPr lang="sk-SK" noProof="0" dirty="0" smtClean="0"/>
              <a:t> </a:t>
            </a:r>
            <a:r>
              <a:rPr lang="sk-SK" noProof="0" dirty="0" err="1" smtClean="0"/>
              <a:t>of</a:t>
            </a:r>
            <a:r>
              <a:rPr lang="sk-SK" noProof="0" dirty="0" smtClean="0"/>
              <a:t> </a:t>
            </a:r>
            <a:r>
              <a:rPr lang="en-US" noProof="0" dirty="0" smtClean="0"/>
              <a:t>analytical products in the management activity </a:t>
            </a:r>
            <a:r>
              <a:rPr lang="sk-SK" noProof="0" dirty="0" smtClean="0"/>
              <a:t>are </a:t>
            </a:r>
            <a:r>
              <a:rPr lang="sk-SK" noProof="0" dirty="0" err="1" smtClean="0"/>
              <a:t>assigned</a:t>
            </a:r>
            <a:r>
              <a:rPr lang="sk-SK" noProof="0" dirty="0" smtClean="0"/>
              <a:t> </a:t>
            </a:r>
            <a:r>
              <a:rPr lang="sk-SK" noProof="0" dirty="0" err="1" smtClean="0"/>
              <a:t>as</a:t>
            </a:r>
            <a:r>
              <a:rPr lang="sk-SK" noProof="0" dirty="0" smtClean="0"/>
              <a:t> </a:t>
            </a:r>
            <a:r>
              <a:rPr lang="sk-SK" noProof="0" dirty="0" err="1" smtClean="0"/>
              <a:t>well</a:t>
            </a:r>
            <a:r>
              <a:rPr lang="sk-SK" noProof="0" dirty="0" smtClean="0"/>
              <a:t>.</a:t>
            </a:r>
            <a:r>
              <a:rPr lang="sk-SK" baseline="0" noProof="0" dirty="0" smtClean="0"/>
              <a:t> </a:t>
            </a:r>
            <a:r>
              <a:rPr lang="sk-SK" noProof="0" dirty="0" err="1" smtClean="0"/>
              <a:t>There</a:t>
            </a:r>
            <a:r>
              <a:rPr lang="sk-SK" noProof="0" dirty="0" smtClean="0"/>
              <a:t> </a:t>
            </a:r>
            <a:r>
              <a:rPr lang="sk-SK" noProof="0" dirty="0" err="1" smtClean="0"/>
              <a:t>is</a:t>
            </a:r>
            <a:r>
              <a:rPr lang="sk-SK" noProof="0" dirty="0" smtClean="0"/>
              <a:t> </a:t>
            </a:r>
            <a:r>
              <a:rPr lang="sk-SK" noProof="0" dirty="0" err="1" smtClean="0"/>
              <a:t>also</a:t>
            </a:r>
            <a:r>
              <a:rPr lang="sk-SK" noProof="0" dirty="0" smtClean="0"/>
              <a:t> </a:t>
            </a:r>
            <a:r>
              <a:rPr lang="sk-SK" noProof="0" dirty="0" err="1" smtClean="0"/>
              <a:t>listed</a:t>
            </a:r>
            <a:r>
              <a:rPr lang="en-US" noProof="0" dirty="0" smtClean="0"/>
              <a:t> the role of the analyst at the individual levels of management to ensure a </a:t>
            </a:r>
            <a:r>
              <a:rPr lang="sk-SK" noProof="0" dirty="0" err="1" smtClean="0"/>
              <a:t>common</a:t>
            </a:r>
            <a:r>
              <a:rPr lang="sk-SK" noProof="0" dirty="0" smtClean="0"/>
              <a:t> </a:t>
            </a:r>
            <a:r>
              <a:rPr lang="en-US" noProof="0" dirty="0" smtClean="0"/>
              <a:t>approach to risk analysis within the </a:t>
            </a:r>
            <a:r>
              <a:rPr lang="sk-SK" noProof="0" dirty="0" err="1" smtClean="0"/>
              <a:t>competence</a:t>
            </a:r>
            <a:r>
              <a:rPr lang="sk-SK" noProof="0" dirty="0" smtClean="0"/>
              <a:t> </a:t>
            </a:r>
            <a:r>
              <a:rPr lang="en-US" noProof="0" dirty="0" smtClean="0"/>
              <a:t>of the </a:t>
            </a:r>
            <a:r>
              <a:rPr lang="sk-SK" noProof="0" dirty="0" err="1" smtClean="0"/>
              <a:t>Bureau</a:t>
            </a:r>
            <a:r>
              <a:rPr lang="sk-SK" noProof="0" dirty="0" smtClean="0"/>
              <a:t>.</a:t>
            </a:r>
          </a:p>
          <a:p>
            <a:pPr marL="171432" indent="-171432" defTabSz="914307">
              <a:buFontTx/>
              <a:buChar char="-"/>
            </a:pPr>
            <a:endParaRPr lang="sk-SK" noProof="0" dirty="0" smtClean="0"/>
          </a:p>
          <a:p>
            <a:endParaRPr lang="en-US" noProof="0" dirty="0"/>
          </a:p>
        </p:txBody>
      </p:sp>
      <p:sp>
        <p:nvSpPr>
          <p:cNvPr id="4" name="Zástupný symbol čísla snímky 3"/>
          <p:cNvSpPr>
            <a:spLocks noGrp="1"/>
          </p:cNvSpPr>
          <p:nvPr>
            <p:ph type="sldNum" sz="quarter" idx="10"/>
          </p:nvPr>
        </p:nvSpPr>
        <p:spPr/>
        <p:txBody>
          <a:bodyPr/>
          <a:lstStyle/>
          <a:p>
            <a:fld id="{50DA960E-61CE-4286-A631-C80FAB233F6B}" type="slidenum">
              <a:rPr lang="sk-SK" smtClean="0"/>
              <a:t>16</a:t>
            </a:fld>
            <a:endParaRPr lang="sk-SK"/>
          </a:p>
        </p:txBody>
      </p:sp>
    </p:spTree>
    <p:extLst>
      <p:ext uri="{BB962C8B-B14F-4D97-AF65-F5344CB8AC3E}">
        <p14:creationId xmlns:p14="http://schemas.microsoft.com/office/powerpoint/2010/main" val="1366331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en-US" sz="1200" kern="1200" dirty="0" smtClean="0">
                <a:solidFill>
                  <a:schemeClr val="tx1"/>
                </a:solidFill>
                <a:effectLst/>
                <a:latin typeface="+mn-lt"/>
                <a:ea typeface="+mn-ea"/>
                <a:cs typeface="+mn-cs"/>
              </a:rPr>
              <a:t>In terms of periodicity, regular and irregular analytical products are processed. Regular analytical products include annual risk analysis, </a:t>
            </a:r>
            <a:r>
              <a:rPr lang="sk-SK" sz="1200" kern="1200" dirty="0" err="1" smtClean="0">
                <a:solidFill>
                  <a:schemeClr val="tx1"/>
                </a:solidFill>
                <a:effectLst/>
                <a:latin typeface="+mn-lt"/>
                <a:ea typeface="+mn-ea"/>
                <a:cs typeface="+mn-cs"/>
              </a:rPr>
              <a:t>bi-annual</a:t>
            </a:r>
            <a:r>
              <a:rPr lang="en-US" sz="1200" kern="1200" dirty="0" smtClean="0">
                <a:solidFill>
                  <a:schemeClr val="tx1"/>
                </a:solidFill>
                <a:effectLst/>
                <a:latin typeface="+mn-lt"/>
                <a:ea typeface="+mn-ea"/>
                <a:cs typeface="+mn-cs"/>
              </a:rPr>
              <a:t> risk analysis and </a:t>
            </a:r>
            <a:r>
              <a:rPr lang="sk-SK" sz="1200" kern="1200" dirty="0" smtClean="0">
                <a:solidFill>
                  <a:schemeClr val="tx1"/>
                </a:solidFill>
                <a:effectLst/>
                <a:latin typeface="+mn-lt"/>
                <a:ea typeface="+mn-ea"/>
                <a:cs typeface="+mn-cs"/>
              </a:rPr>
              <a:t>bi</a:t>
            </a:r>
            <a:r>
              <a:rPr lang="en-US" sz="1200" kern="1200" dirty="0" smtClean="0">
                <a:solidFill>
                  <a:schemeClr val="tx1"/>
                </a:solidFill>
                <a:effectLst/>
                <a:latin typeface="+mn-lt"/>
                <a:ea typeface="+mn-ea"/>
                <a:cs typeface="+mn-cs"/>
              </a:rPr>
              <a:t>-month</a:t>
            </a:r>
            <a:r>
              <a:rPr lang="sk-SK" sz="1200" kern="1200" dirty="0" err="1" smtClean="0">
                <a:solidFill>
                  <a:schemeClr val="tx1"/>
                </a:solidFill>
                <a:effectLst/>
                <a:latin typeface="+mn-lt"/>
                <a:ea typeface="+mn-ea"/>
                <a:cs typeface="+mn-cs"/>
              </a:rPr>
              <a:t>ly</a:t>
            </a:r>
            <a:r>
              <a:rPr lang="en-US" sz="1200" kern="1200" dirty="0" smtClean="0">
                <a:solidFill>
                  <a:schemeClr val="tx1"/>
                </a:solidFill>
                <a:effectLst/>
                <a:latin typeface="+mn-lt"/>
                <a:ea typeface="+mn-ea"/>
                <a:cs typeface="+mn-cs"/>
              </a:rPr>
              <a:t> analytical report, </a:t>
            </a:r>
            <a:r>
              <a:rPr lang="sk-SK" sz="1200" kern="1200" dirty="0" err="1" smtClean="0">
                <a:solidFill>
                  <a:schemeClr val="tx1"/>
                </a:solidFill>
                <a:effectLst/>
                <a:latin typeface="+mn-lt"/>
                <a:ea typeface="+mn-ea"/>
                <a:cs typeface="+mn-cs"/>
              </a:rPr>
              <a:t>at</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regional</a:t>
            </a:r>
            <a:r>
              <a:rPr lang="sk-SK" sz="1200" kern="1200" baseline="0" dirty="0" smtClean="0">
                <a:solidFill>
                  <a:schemeClr val="tx1"/>
                </a:solidFill>
                <a:effectLst/>
                <a:latin typeface="+mn-lt"/>
                <a:ea typeface="+mn-ea"/>
                <a:cs typeface="+mn-cs"/>
              </a:rPr>
              <a:t> </a:t>
            </a:r>
            <a:r>
              <a:rPr lang="sk-SK" sz="1200" kern="1200" baseline="0" dirty="0" err="1" smtClean="0">
                <a:solidFill>
                  <a:schemeClr val="tx1"/>
                </a:solidFill>
                <a:effectLst/>
                <a:latin typeface="+mn-lt"/>
                <a:ea typeface="+mn-ea"/>
                <a:cs typeface="+mn-cs"/>
              </a:rPr>
              <a:t>level</a:t>
            </a:r>
            <a:r>
              <a:rPr lang="en-US"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bi-annual</a:t>
            </a:r>
            <a:r>
              <a:rPr lang="en-US" sz="1200" kern="1200" dirty="0" smtClean="0">
                <a:solidFill>
                  <a:schemeClr val="tx1"/>
                </a:solidFill>
                <a:effectLst/>
                <a:latin typeface="+mn-lt"/>
                <a:ea typeface="+mn-ea"/>
                <a:cs typeface="+mn-cs"/>
              </a:rPr>
              <a:t> risk analysis and monthly risk analysis </a:t>
            </a:r>
            <a:r>
              <a:rPr lang="sk-SK" sz="1200" kern="1200" dirty="0" smtClean="0">
                <a:solidFill>
                  <a:schemeClr val="tx1"/>
                </a:solidFill>
                <a:effectLst/>
                <a:latin typeface="+mn-lt"/>
                <a:ea typeface="+mn-ea"/>
                <a:cs typeface="+mn-cs"/>
              </a:rPr>
              <a:t>are </a:t>
            </a:r>
            <a:r>
              <a:rPr lang="sk-SK" sz="1200" kern="1200" dirty="0" err="1" smtClean="0">
                <a:solidFill>
                  <a:schemeClr val="tx1"/>
                </a:solidFill>
                <a:effectLst/>
                <a:latin typeface="+mn-lt"/>
                <a:ea typeface="+mn-ea"/>
                <a:cs typeface="+mn-cs"/>
              </a:rPr>
              <a:t>developed</a:t>
            </a:r>
            <a:r>
              <a:rPr lang="en-US" sz="1200" kern="1200" dirty="0" smtClean="0">
                <a:solidFill>
                  <a:schemeClr val="tx1"/>
                </a:solidFill>
                <a:effectLst/>
                <a:latin typeface="+mn-lt"/>
                <a:ea typeface="+mn-ea"/>
                <a:cs typeface="+mn-cs"/>
              </a:rPr>
              <a:t>, and quarterly risk analysis and monthly analytical report at local level. Irregular analytical products (</a:t>
            </a:r>
            <a:r>
              <a:rPr lang="sk-SK" sz="1200" kern="1200" dirty="0" err="1" smtClean="0">
                <a:solidFill>
                  <a:schemeClr val="tx1"/>
                </a:solidFill>
                <a:effectLst/>
                <a:latin typeface="+mn-lt"/>
                <a:ea typeface="+mn-ea"/>
                <a:cs typeface="+mn-cs"/>
              </a:rPr>
              <a:t>tailored</a:t>
            </a:r>
            <a:r>
              <a:rPr lang="en-US" sz="1200" kern="1200" dirty="0" smtClean="0">
                <a:solidFill>
                  <a:schemeClr val="tx1"/>
                </a:solidFill>
                <a:effectLst/>
                <a:latin typeface="+mn-lt"/>
                <a:ea typeface="+mn-ea"/>
                <a:cs typeface="+mn-cs"/>
              </a:rPr>
              <a:t> risk analysis, </a:t>
            </a:r>
            <a:r>
              <a:rPr lang="sk-SK" sz="1200" kern="1200" dirty="0" err="1" smtClean="0">
                <a:solidFill>
                  <a:schemeClr val="tx1"/>
                </a:solidFill>
                <a:effectLst/>
                <a:latin typeface="+mn-lt"/>
                <a:ea typeface="+mn-ea"/>
                <a:cs typeface="+mn-cs"/>
              </a:rPr>
              <a:t>tailored</a:t>
            </a:r>
            <a:r>
              <a:rPr lang="en-US" sz="1200" kern="1200" dirty="0" smtClean="0">
                <a:solidFill>
                  <a:schemeClr val="tx1"/>
                </a:solidFill>
                <a:effectLst/>
                <a:latin typeface="+mn-lt"/>
                <a:ea typeface="+mn-ea"/>
                <a:cs typeface="+mn-cs"/>
              </a:rPr>
              <a:t> analytical report, informative report, </a:t>
            </a:r>
            <a:r>
              <a:rPr lang="sk-SK" sz="1200" kern="1200" dirty="0" smtClean="0">
                <a:solidFill>
                  <a:schemeClr val="tx1"/>
                </a:solidFill>
                <a:effectLst/>
                <a:latin typeface="+mn-lt"/>
                <a:ea typeface="+mn-ea"/>
                <a:cs typeface="+mn-cs"/>
              </a:rPr>
              <a:t>profile</a:t>
            </a:r>
            <a:r>
              <a:rPr lang="en-US" sz="1200" kern="1200" dirty="0" smtClean="0">
                <a:solidFill>
                  <a:schemeClr val="tx1"/>
                </a:solidFill>
                <a:effectLst/>
                <a:latin typeface="+mn-lt"/>
                <a:ea typeface="+mn-ea"/>
                <a:cs typeface="+mn-cs"/>
              </a:rPr>
              <a:t> report, analytical alert, target entity profile) are processed at all levels, based on a request from a superior or other organizational unit of the </a:t>
            </a:r>
            <a:r>
              <a:rPr lang="sk-SK" sz="1200" kern="1200" dirty="0" err="1" smtClean="0">
                <a:solidFill>
                  <a:schemeClr val="tx1"/>
                </a:solidFill>
                <a:effectLst/>
                <a:latin typeface="+mn-lt"/>
                <a:ea typeface="+mn-ea"/>
                <a:cs typeface="+mn-cs"/>
              </a:rPr>
              <a:t>Bureau</a:t>
            </a:r>
            <a:r>
              <a:rPr lang="sk-SK" sz="1200" kern="1200" baseline="0" dirty="0" smtClean="0">
                <a:solidFill>
                  <a:schemeClr val="tx1"/>
                </a:solidFill>
                <a:effectLst/>
                <a:latin typeface="+mn-lt"/>
                <a:ea typeface="+mn-ea"/>
                <a:cs typeface="+mn-cs"/>
              </a:rPr>
              <a:t> </a:t>
            </a:r>
            <a:r>
              <a:rPr lang="sk-SK" sz="1200" kern="1200" baseline="0" dirty="0" err="1" smtClean="0">
                <a:solidFill>
                  <a:schemeClr val="tx1"/>
                </a:solidFill>
                <a:effectLst/>
                <a:latin typeface="+mn-lt"/>
                <a:ea typeface="+mn-ea"/>
                <a:cs typeface="+mn-cs"/>
              </a:rPr>
              <a:t>of</a:t>
            </a:r>
            <a:r>
              <a:rPr lang="sk-SK" sz="1200" kern="1200" baseline="0" dirty="0" smtClean="0">
                <a:solidFill>
                  <a:schemeClr val="tx1"/>
                </a:solidFill>
                <a:effectLst/>
                <a:latin typeface="+mn-lt"/>
                <a:ea typeface="+mn-ea"/>
                <a:cs typeface="+mn-cs"/>
              </a:rPr>
              <a:t> </a:t>
            </a:r>
            <a:r>
              <a:rPr lang="sk-SK" sz="1200" kern="1200" baseline="0" dirty="0" err="1" smtClean="0">
                <a:solidFill>
                  <a:schemeClr val="tx1"/>
                </a:solidFill>
                <a:effectLst/>
                <a:latin typeface="+mn-lt"/>
                <a:ea typeface="+mn-ea"/>
                <a:cs typeface="+mn-cs"/>
              </a:rPr>
              <a:t>Border</a:t>
            </a:r>
            <a:r>
              <a:rPr lang="sk-SK" sz="1200" kern="1200" baseline="0" dirty="0" smtClean="0">
                <a:solidFill>
                  <a:schemeClr val="tx1"/>
                </a:solidFill>
                <a:effectLst/>
                <a:latin typeface="+mn-lt"/>
                <a:ea typeface="+mn-ea"/>
                <a:cs typeface="+mn-cs"/>
              </a:rPr>
              <a:t> and Alien Police</a:t>
            </a:r>
            <a:r>
              <a:rPr lang="en-US" sz="1200" kern="1200" dirty="0" smtClean="0">
                <a:solidFill>
                  <a:schemeClr val="tx1"/>
                </a:solidFill>
                <a:effectLst/>
                <a:latin typeface="+mn-lt"/>
                <a:ea typeface="+mn-ea"/>
                <a:cs typeface="+mn-cs"/>
              </a:rPr>
              <a:t>, or based on its own findings </a:t>
            </a:r>
            <a:r>
              <a:rPr lang="sk-SK" sz="1200" kern="1200" dirty="0" err="1" smtClean="0">
                <a:solidFill>
                  <a:schemeClr val="tx1"/>
                </a:solidFill>
                <a:effectLst/>
                <a:latin typeface="+mn-lt"/>
                <a:ea typeface="+mn-ea"/>
                <a:cs typeface="+mn-cs"/>
              </a:rPr>
              <a:t>of</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an</a:t>
            </a:r>
            <a:r>
              <a:rPr lang="sk-SK"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analyst.</a:t>
            </a:r>
          </a:p>
          <a:p>
            <a:r>
              <a:rPr lang="en-US" sz="1200" kern="1200" dirty="0" smtClean="0">
                <a:solidFill>
                  <a:schemeClr val="tx1"/>
                </a:solidFill>
                <a:effectLst/>
                <a:latin typeface="+mn-lt"/>
                <a:ea typeface="+mn-ea"/>
                <a:cs typeface="+mn-cs"/>
              </a:rPr>
              <a:t>All analytical products are distributed both horizontally and vertically to provide feedback and continuity in the exchange of information. Centrally processed analytical products are also available to all police officers for all three levels of management through the intranet site of the </a:t>
            </a:r>
            <a:r>
              <a:rPr lang="sk-SK" sz="1200" kern="1200" dirty="0" err="1" smtClean="0">
                <a:solidFill>
                  <a:schemeClr val="tx1"/>
                </a:solidFill>
                <a:effectLst/>
                <a:latin typeface="+mn-lt"/>
                <a:ea typeface="+mn-ea"/>
                <a:cs typeface="+mn-cs"/>
              </a:rPr>
              <a:t>Bureau</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of</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Border</a:t>
            </a:r>
            <a:r>
              <a:rPr lang="sk-SK" sz="1200" kern="1200" dirty="0" smtClean="0">
                <a:solidFill>
                  <a:schemeClr val="tx1"/>
                </a:solidFill>
                <a:effectLst/>
                <a:latin typeface="+mn-lt"/>
                <a:ea typeface="+mn-ea"/>
                <a:cs typeface="+mn-cs"/>
              </a:rPr>
              <a:t> and Alien Police</a:t>
            </a:r>
            <a:r>
              <a:rPr lang="en-US" sz="1200" kern="1200" dirty="0" smtClean="0">
                <a:solidFill>
                  <a:schemeClr val="tx1"/>
                </a:solidFill>
                <a:effectLst/>
                <a:latin typeface="+mn-lt"/>
                <a:ea typeface="+mn-ea"/>
                <a:cs typeface="+mn-cs"/>
              </a:rPr>
              <a:t>. Analytical products at the regional level are made available on the intranet site of each </a:t>
            </a:r>
            <a:r>
              <a:rPr lang="sk-SK" sz="1200" kern="1200" dirty="0" err="1" smtClean="0">
                <a:solidFill>
                  <a:schemeClr val="tx1"/>
                </a:solidFill>
                <a:effectLst/>
                <a:latin typeface="+mn-lt"/>
                <a:ea typeface="+mn-ea"/>
                <a:cs typeface="+mn-cs"/>
              </a:rPr>
              <a:t>directorates</a:t>
            </a:r>
            <a:r>
              <a:rPr lang="sk-SK"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 the border and alien police. These products are sent electronically to bas</a:t>
            </a:r>
            <a:r>
              <a:rPr lang="sk-SK" sz="1200" kern="1200" dirty="0" err="1" smtClean="0">
                <a:solidFill>
                  <a:schemeClr val="tx1"/>
                </a:solidFill>
                <a:effectLst/>
                <a:latin typeface="+mn-lt"/>
                <a:ea typeface="+mn-ea"/>
                <a:cs typeface="+mn-cs"/>
              </a:rPr>
              <a:t>ic</a:t>
            </a:r>
            <a:r>
              <a:rPr lang="en-US"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border</a:t>
            </a:r>
            <a:r>
              <a:rPr lang="sk-SK" sz="1200" kern="1200" dirty="0" smtClean="0">
                <a:solidFill>
                  <a:schemeClr val="tx1"/>
                </a:solidFill>
                <a:effectLst/>
                <a:latin typeface="+mn-lt"/>
                <a:ea typeface="+mn-ea"/>
                <a:cs typeface="+mn-cs"/>
              </a:rPr>
              <a:t> and </a:t>
            </a:r>
            <a:r>
              <a:rPr lang="sk-SK" sz="1200" kern="1200" dirty="0" err="1" smtClean="0">
                <a:solidFill>
                  <a:schemeClr val="tx1"/>
                </a:solidFill>
                <a:effectLst/>
                <a:latin typeface="+mn-lt"/>
                <a:ea typeface="+mn-ea"/>
                <a:cs typeface="+mn-cs"/>
              </a:rPr>
              <a:t>alien</a:t>
            </a:r>
            <a:r>
              <a:rPr lang="sk-SK" sz="1200" kern="1200" dirty="0" smtClean="0">
                <a:solidFill>
                  <a:schemeClr val="tx1"/>
                </a:solidFill>
                <a:effectLst/>
                <a:latin typeface="+mn-lt"/>
                <a:ea typeface="+mn-ea"/>
                <a:cs typeface="+mn-cs"/>
              </a:rPr>
              <a:t> police </a:t>
            </a:r>
            <a:r>
              <a:rPr lang="sk-SK" sz="1200" kern="1200" dirty="0" err="1" smtClean="0">
                <a:solidFill>
                  <a:schemeClr val="tx1"/>
                </a:solidFill>
                <a:effectLst/>
                <a:latin typeface="+mn-lt"/>
                <a:ea typeface="+mn-ea"/>
                <a:cs typeface="+mn-cs"/>
              </a:rPr>
              <a:t>units</a:t>
            </a:r>
            <a:r>
              <a:rPr lang="sk-SK" sz="1200" kern="1200" dirty="0" smtClean="0">
                <a:solidFill>
                  <a:schemeClr val="tx1"/>
                </a:solidFill>
                <a:effectLst/>
                <a:latin typeface="+mn-lt"/>
                <a:ea typeface="+mn-ea"/>
                <a:cs typeface="+mn-cs"/>
              </a:rPr>
              <a:t> in </a:t>
            </a:r>
            <a:r>
              <a:rPr lang="sk-SK" sz="1200" kern="1200" dirty="0" err="1" smtClean="0">
                <a:solidFill>
                  <a:schemeClr val="tx1"/>
                </a:solidFill>
                <a:effectLst/>
                <a:latin typeface="+mn-lt"/>
                <a:ea typeface="+mn-ea"/>
                <a:cs typeface="+mn-cs"/>
              </a:rPr>
              <a:t>field</a:t>
            </a:r>
            <a:r>
              <a:rPr lang="en-US" sz="1200" kern="1200" dirty="0" smtClean="0">
                <a:solidFill>
                  <a:schemeClr val="tx1"/>
                </a:solidFill>
                <a:effectLst/>
                <a:latin typeface="+mn-lt"/>
                <a:ea typeface="+mn-ea"/>
                <a:cs typeface="+mn-cs"/>
              </a:rPr>
              <a:t>, providing ongoing access to analytical products and up-to-date information on illegal migration to all police officers</a:t>
            </a:r>
            <a:r>
              <a:rPr lang="sk-SK" sz="1200" kern="1200" baseline="0" dirty="0" smtClean="0">
                <a:solidFill>
                  <a:schemeClr val="tx1"/>
                </a:solidFill>
                <a:effectLst/>
                <a:latin typeface="+mn-lt"/>
                <a:ea typeface="+mn-ea"/>
                <a:cs typeface="+mn-cs"/>
              </a:rPr>
              <a:t> </a:t>
            </a:r>
            <a:r>
              <a:rPr lang="sk-SK" sz="1200" kern="1200" baseline="0" dirty="0" err="1" smtClean="0">
                <a:solidFill>
                  <a:schemeClr val="tx1"/>
                </a:solidFill>
                <a:effectLst/>
                <a:latin typeface="+mn-lt"/>
                <a:ea typeface="+mn-ea"/>
                <a:cs typeface="+mn-cs"/>
              </a:rPr>
              <a:t>within</a:t>
            </a:r>
            <a:r>
              <a:rPr lang="sk-SK" sz="1200" kern="1200" baseline="0" dirty="0" smtClean="0">
                <a:solidFill>
                  <a:schemeClr val="tx1"/>
                </a:solidFill>
                <a:effectLst/>
                <a:latin typeface="+mn-lt"/>
                <a:ea typeface="+mn-ea"/>
                <a:cs typeface="+mn-cs"/>
              </a:rPr>
              <a:t> </a:t>
            </a:r>
            <a:r>
              <a:rPr lang="sk-SK" sz="1200" kern="1200" baseline="0" dirty="0" err="1" smtClean="0">
                <a:solidFill>
                  <a:schemeClr val="tx1"/>
                </a:solidFill>
                <a:effectLst/>
                <a:latin typeface="+mn-lt"/>
                <a:ea typeface="+mn-ea"/>
                <a:cs typeface="+mn-cs"/>
              </a:rPr>
              <a:t>the</a:t>
            </a:r>
            <a:r>
              <a:rPr lang="sk-SK" sz="1200" kern="1200" baseline="0" dirty="0" smtClean="0">
                <a:solidFill>
                  <a:schemeClr val="tx1"/>
                </a:solidFill>
                <a:effectLst/>
                <a:latin typeface="+mn-lt"/>
                <a:ea typeface="+mn-ea"/>
                <a:cs typeface="+mn-cs"/>
              </a:rPr>
              <a:t> </a:t>
            </a:r>
            <a:r>
              <a:rPr lang="sk-SK" sz="1200" kern="1200" baseline="0" dirty="0" err="1" smtClean="0">
                <a:solidFill>
                  <a:schemeClr val="tx1"/>
                </a:solidFill>
                <a:effectLst/>
                <a:latin typeface="+mn-lt"/>
                <a:ea typeface="+mn-ea"/>
                <a:cs typeface="+mn-cs"/>
              </a:rPr>
              <a:t>border</a:t>
            </a:r>
            <a:r>
              <a:rPr lang="sk-SK" sz="1200" kern="1200" baseline="0" dirty="0" smtClean="0">
                <a:solidFill>
                  <a:schemeClr val="tx1"/>
                </a:solidFill>
                <a:effectLst/>
                <a:latin typeface="+mn-lt"/>
                <a:ea typeface="+mn-ea"/>
                <a:cs typeface="+mn-cs"/>
              </a:rPr>
              <a:t> and </a:t>
            </a:r>
            <a:r>
              <a:rPr lang="sk-SK" sz="1200" kern="1200" baseline="0" dirty="0" err="1" smtClean="0">
                <a:solidFill>
                  <a:schemeClr val="tx1"/>
                </a:solidFill>
                <a:effectLst/>
                <a:latin typeface="+mn-lt"/>
                <a:ea typeface="+mn-ea"/>
                <a:cs typeface="+mn-cs"/>
              </a:rPr>
              <a:t>alien</a:t>
            </a:r>
            <a:r>
              <a:rPr lang="sk-SK" sz="1200" kern="1200" baseline="0" dirty="0" smtClean="0">
                <a:solidFill>
                  <a:schemeClr val="tx1"/>
                </a:solidFill>
                <a:effectLst/>
                <a:latin typeface="+mn-lt"/>
                <a:ea typeface="+mn-ea"/>
                <a:cs typeface="+mn-cs"/>
              </a:rPr>
              <a:t> police</a:t>
            </a:r>
            <a:r>
              <a:rPr lang="en-US" sz="1200" kern="1200" dirty="0" smtClean="0">
                <a:solidFill>
                  <a:schemeClr val="tx1"/>
                </a:solidFill>
                <a:effectLst/>
                <a:latin typeface="+mn-lt"/>
                <a:ea typeface="+mn-ea"/>
                <a:cs typeface="+mn-cs"/>
              </a:rPr>
              <a:t>. In addition, </a:t>
            </a:r>
            <a:r>
              <a:rPr lang="sk-SK" sz="1200" kern="1200" dirty="0" err="1" smtClean="0">
                <a:solidFill>
                  <a:schemeClr val="tx1"/>
                </a:solidFill>
                <a:effectLst/>
                <a:latin typeface="+mn-lt"/>
                <a:ea typeface="+mn-ea"/>
                <a:cs typeface="+mn-cs"/>
              </a:rPr>
              <a:t>all</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analytical</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products</a:t>
            </a:r>
            <a:r>
              <a:rPr lang="en-US" sz="1200" kern="1200" dirty="0" smtClean="0">
                <a:solidFill>
                  <a:schemeClr val="tx1"/>
                </a:solidFill>
                <a:effectLst/>
                <a:latin typeface="+mn-lt"/>
                <a:ea typeface="+mn-ea"/>
                <a:cs typeface="+mn-cs"/>
              </a:rPr>
              <a:t> </a:t>
            </a:r>
            <a:r>
              <a:rPr lang="sk-SK" sz="1200" kern="1200" dirty="0" smtClean="0">
                <a:solidFill>
                  <a:schemeClr val="tx1"/>
                </a:solidFill>
                <a:effectLst/>
                <a:latin typeface="+mn-lt"/>
                <a:ea typeface="+mn-ea"/>
                <a:cs typeface="+mn-cs"/>
              </a:rPr>
              <a:t>are </a:t>
            </a:r>
            <a:r>
              <a:rPr lang="en-US" sz="1200" kern="1200" dirty="0" smtClean="0">
                <a:solidFill>
                  <a:schemeClr val="tx1"/>
                </a:solidFill>
                <a:effectLst/>
                <a:latin typeface="+mn-lt"/>
                <a:ea typeface="+mn-ea"/>
                <a:cs typeface="+mn-cs"/>
              </a:rPr>
              <a:t>distributed to other Directorates and to the central level through the </a:t>
            </a:r>
            <a:r>
              <a:rPr lang="en-US" sz="1200" kern="1200" dirty="0" err="1" smtClean="0">
                <a:solidFill>
                  <a:schemeClr val="tx1"/>
                </a:solidFill>
                <a:effectLst/>
                <a:latin typeface="+mn-lt"/>
                <a:ea typeface="+mn-ea"/>
                <a:cs typeface="+mn-cs"/>
              </a:rPr>
              <a:t>Fabasoft</a:t>
            </a:r>
            <a:r>
              <a:rPr lang="en-US"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Registry</a:t>
            </a:r>
            <a:r>
              <a:rPr lang="sk-SK"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System, which has been deployed since 2018 within all departments of the </a:t>
            </a:r>
            <a:r>
              <a:rPr lang="sk-SK" sz="1200" kern="1200" dirty="0" err="1" smtClean="0">
                <a:solidFill>
                  <a:schemeClr val="tx1"/>
                </a:solidFill>
                <a:effectLst/>
                <a:latin typeface="+mn-lt"/>
                <a:ea typeface="+mn-ea"/>
                <a:cs typeface="+mn-cs"/>
              </a:rPr>
              <a:t>Border</a:t>
            </a:r>
            <a:r>
              <a:rPr lang="sk-SK" sz="1200" kern="1200" dirty="0" smtClean="0">
                <a:solidFill>
                  <a:schemeClr val="tx1"/>
                </a:solidFill>
                <a:effectLst/>
                <a:latin typeface="+mn-lt"/>
                <a:ea typeface="+mn-ea"/>
                <a:cs typeface="+mn-cs"/>
              </a:rPr>
              <a:t> and Alien Police</a:t>
            </a:r>
            <a:r>
              <a:rPr lang="en-US" sz="1200" kern="1200" dirty="0" smtClean="0">
                <a:solidFill>
                  <a:schemeClr val="tx1"/>
                </a:solidFill>
                <a:effectLst/>
                <a:latin typeface="+mn-lt"/>
                <a:ea typeface="+mn-ea"/>
                <a:cs typeface="+mn-cs"/>
              </a:rPr>
              <a:t>. </a:t>
            </a:r>
            <a:endParaRPr lang="sk-SK" sz="1200" kern="1200" dirty="0" smtClean="0">
              <a:solidFill>
                <a:schemeClr val="tx1"/>
              </a:solidFill>
              <a:effectLst/>
              <a:latin typeface="+mn-lt"/>
              <a:ea typeface="+mn-ea"/>
              <a:cs typeface="+mn-cs"/>
            </a:endParaRPr>
          </a:p>
          <a:p>
            <a:endParaRPr lang="sk-SK" sz="1200" kern="1200" dirty="0" smtClean="0">
              <a:solidFill>
                <a:schemeClr val="tx1"/>
              </a:solidFill>
              <a:effectLst/>
              <a:latin typeface="+mn-lt"/>
              <a:ea typeface="+mn-ea"/>
              <a:cs typeface="+mn-cs"/>
            </a:endParaRPr>
          </a:p>
          <a:p>
            <a:endParaRPr lang="sk-SK" dirty="0"/>
          </a:p>
        </p:txBody>
      </p:sp>
      <p:sp>
        <p:nvSpPr>
          <p:cNvPr id="4" name="Zástupný symbol čísla snímky 3"/>
          <p:cNvSpPr>
            <a:spLocks noGrp="1"/>
          </p:cNvSpPr>
          <p:nvPr>
            <p:ph type="sldNum" sz="quarter" idx="10"/>
          </p:nvPr>
        </p:nvSpPr>
        <p:spPr/>
        <p:txBody>
          <a:bodyPr/>
          <a:lstStyle/>
          <a:p>
            <a:fld id="{50DA960E-61CE-4286-A631-C80FAB233F6B}" type="slidenum">
              <a:rPr lang="sk-SK" smtClean="0"/>
              <a:t>17</a:t>
            </a:fld>
            <a:endParaRPr lang="sk-SK"/>
          </a:p>
        </p:txBody>
      </p:sp>
    </p:spTree>
    <p:extLst>
      <p:ext uri="{BB962C8B-B14F-4D97-AF65-F5344CB8AC3E}">
        <p14:creationId xmlns:p14="http://schemas.microsoft.com/office/powerpoint/2010/main" val="1808706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en-US" sz="1200" kern="1200" dirty="0" smtClean="0">
                <a:solidFill>
                  <a:schemeClr val="tx1"/>
                </a:solidFill>
                <a:effectLst/>
                <a:latin typeface="+mn-lt"/>
                <a:ea typeface="+mn-ea"/>
                <a:cs typeface="+mn-cs"/>
              </a:rPr>
              <a:t>The baseline information flow is within the reporting service. The nature of the reporting service consists of processing event reports processed by all executive departments of Border and Alien Police.</a:t>
            </a:r>
          </a:p>
          <a:p>
            <a:r>
              <a:rPr lang="en-US" sz="1200" kern="1200" dirty="0" smtClean="0">
                <a:solidFill>
                  <a:schemeClr val="tx1"/>
                </a:solidFill>
                <a:effectLst/>
                <a:latin typeface="+mn-lt"/>
                <a:ea typeface="+mn-ea"/>
                <a:cs typeface="+mn-cs"/>
              </a:rPr>
              <a:t>The organizational units of the Border</a:t>
            </a:r>
            <a:r>
              <a:rPr lang="en-US" sz="1200" kern="1200" baseline="0" dirty="0" smtClean="0">
                <a:solidFill>
                  <a:schemeClr val="tx1"/>
                </a:solidFill>
                <a:effectLst/>
                <a:latin typeface="+mn-lt"/>
                <a:ea typeface="+mn-ea"/>
                <a:cs typeface="+mn-cs"/>
              </a:rPr>
              <a:t> and Alien Police </a:t>
            </a:r>
            <a:r>
              <a:rPr lang="en-US" sz="1200" kern="1200" dirty="0" smtClean="0">
                <a:solidFill>
                  <a:schemeClr val="tx1"/>
                </a:solidFill>
                <a:effectLst/>
                <a:latin typeface="+mn-lt"/>
                <a:ea typeface="+mn-ea"/>
                <a:cs typeface="+mn-cs"/>
              </a:rPr>
              <a:t>(except of DBP </a:t>
            </a:r>
            <a:r>
              <a:rPr lang="en-US" sz="1200" kern="1200" dirty="0" err="1" smtClean="0">
                <a:solidFill>
                  <a:schemeClr val="tx1"/>
                </a:solidFill>
                <a:effectLst/>
                <a:latin typeface="+mn-lt"/>
                <a:ea typeface="+mn-ea"/>
                <a:cs typeface="+mn-cs"/>
              </a:rPr>
              <a:t>Sobrance</a:t>
            </a:r>
            <a:r>
              <a:rPr lang="en-US" sz="1200" kern="1200" dirty="0" smtClean="0">
                <a:solidFill>
                  <a:schemeClr val="tx1"/>
                </a:solidFill>
                <a:effectLst/>
                <a:latin typeface="+mn-lt"/>
                <a:ea typeface="+mn-ea"/>
                <a:cs typeface="+mn-cs"/>
              </a:rPr>
              <a:t>) report the event to the Central Operations Center and at the same time to the local Operations Center of the Police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District Directorate. The organizational units of the DBP </a:t>
            </a:r>
            <a:r>
              <a:rPr lang="en-US" sz="1200" kern="1200" dirty="0" err="1" smtClean="0">
                <a:solidFill>
                  <a:schemeClr val="tx1"/>
                </a:solidFill>
                <a:effectLst/>
                <a:latin typeface="+mn-lt"/>
                <a:ea typeface="+mn-ea"/>
                <a:cs typeface="+mn-cs"/>
              </a:rPr>
              <a:t>Sobrance</a:t>
            </a:r>
            <a:r>
              <a:rPr lang="en-US" sz="1200" kern="1200" dirty="0" smtClean="0">
                <a:solidFill>
                  <a:schemeClr val="tx1"/>
                </a:solidFill>
                <a:effectLst/>
                <a:latin typeface="+mn-lt"/>
                <a:ea typeface="+mn-ea"/>
                <a:cs typeface="+mn-cs"/>
              </a:rPr>
              <a:t> report the occurrence of events to Operations Center </a:t>
            </a:r>
            <a:r>
              <a:rPr lang="en-US" sz="1200" kern="1200" dirty="0" err="1" smtClean="0">
                <a:solidFill>
                  <a:schemeClr val="tx1"/>
                </a:solidFill>
                <a:effectLst/>
                <a:latin typeface="+mn-lt"/>
                <a:ea typeface="+mn-ea"/>
                <a:cs typeface="+mn-cs"/>
              </a:rPr>
              <a:t>Sobrance</a:t>
            </a:r>
            <a:r>
              <a:rPr lang="en-US" sz="1200" kern="1200" dirty="0" smtClean="0">
                <a:solidFill>
                  <a:schemeClr val="tx1"/>
                </a:solidFill>
                <a:effectLst/>
                <a:latin typeface="+mn-lt"/>
                <a:ea typeface="+mn-ea"/>
                <a:cs typeface="+mn-cs"/>
              </a:rPr>
              <a:t> as well as the other individual organizational units of the Border and Alien Police if they occur in the regional district of DBP </a:t>
            </a:r>
            <a:r>
              <a:rPr lang="en-US" sz="1200" kern="1200" dirty="0" err="1" smtClean="0">
                <a:solidFill>
                  <a:schemeClr val="tx1"/>
                </a:solidFill>
                <a:effectLst/>
                <a:latin typeface="+mn-lt"/>
                <a:ea typeface="+mn-ea"/>
                <a:cs typeface="+mn-cs"/>
              </a:rPr>
              <a:t>Sobrance</a:t>
            </a:r>
            <a:r>
              <a:rPr lang="en-US" sz="1200" kern="1200" dirty="0" smtClean="0">
                <a:solidFill>
                  <a:schemeClr val="tx1"/>
                </a:solidFill>
                <a:effectLst/>
                <a:latin typeface="+mn-lt"/>
                <a:ea typeface="+mn-ea"/>
                <a:cs typeface="+mn-cs"/>
              </a:rPr>
              <a:t>. Operations Center </a:t>
            </a:r>
            <a:r>
              <a:rPr lang="en-US" sz="1200" kern="1200" dirty="0" err="1" smtClean="0">
                <a:solidFill>
                  <a:schemeClr val="tx1"/>
                </a:solidFill>
                <a:effectLst/>
                <a:latin typeface="+mn-lt"/>
                <a:ea typeface="+mn-ea"/>
                <a:cs typeface="+mn-cs"/>
              </a:rPr>
              <a:t>Sobrance</a:t>
            </a:r>
            <a:r>
              <a:rPr lang="en-US" sz="1200" kern="1200" dirty="0" smtClean="0">
                <a:solidFill>
                  <a:schemeClr val="tx1"/>
                </a:solidFill>
                <a:effectLst/>
                <a:latin typeface="+mn-lt"/>
                <a:ea typeface="+mn-ea"/>
                <a:cs typeface="+mn-cs"/>
              </a:rPr>
              <a:t> will evaluate the event, take action, and complete the event as necessary.</a:t>
            </a:r>
          </a:p>
          <a:p>
            <a:r>
              <a:rPr lang="en-US" sz="1200" kern="1200" dirty="0" smtClean="0">
                <a:solidFill>
                  <a:schemeClr val="tx1"/>
                </a:solidFill>
                <a:effectLst/>
                <a:latin typeface="+mn-lt"/>
                <a:ea typeface="+mn-ea"/>
                <a:cs typeface="+mn-cs"/>
              </a:rPr>
              <a:t>The reported events are processed in daily situational reports. Daily situational reports are used for managing and organizing officials at all levels. Within the reporting service, the Central Operations Center acts as a Distributor and Incident Processor at the central level. Through the established approaches, the Migration Situational Image (it is the Annex of the Situation Report) is published directly on the Intranet site of the Border and Alien Police, which is operated by the Department of Analysis and Coordination. This ensures the flow of information from the central level to the regional and local levels.</a:t>
            </a:r>
            <a:endParaRPr lang="sk-SK" sz="1200" kern="1200" dirty="0" smtClean="0">
              <a:solidFill>
                <a:schemeClr val="tx1"/>
              </a:solidFill>
              <a:effectLst/>
              <a:latin typeface="+mn-lt"/>
              <a:ea typeface="+mn-ea"/>
              <a:cs typeface="+mn-cs"/>
            </a:endParaRPr>
          </a:p>
          <a:p>
            <a:endParaRPr lang="sk-SK" sz="1200" kern="1200" dirty="0" smtClean="0">
              <a:solidFill>
                <a:schemeClr val="tx1"/>
              </a:solidFill>
              <a:effectLst/>
              <a:latin typeface="+mn-lt"/>
              <a:ea typeface="+mn-ea"/>
              <a:cs typeface="+mn-cs"/>
            </a:endParaRPr>
          </a:p>
        </p:txBody>
      </p:sp>
      <p:sp>
        <p:nvSpPr>
          <p:cNvPr id="4" name="Zástupný symbol čísla snímky 3"/>
          <p:cNvSpPr>
            <a:spLocks noGrp="1"/>
          </p:cNvSpPr>
          <p:nvPr>
            <p:ph type="sldNum" sz="quarter" idx="10"/>
          </p:nvPr>
        </p:nvSpPr>
        <p:spPr/>
        <p:txBody>
          <a:bodyPr/>
          <a:lstStyle/>
          <a:p>
            <a:fld id="{50DA960E-61CE-4286-A631-C80FAB233F6B}" type="slidenum">
              <a:rPr lang="sk-SK" smtClean="0"/>
              <a:t>18</a:t>
            </a:fld>
            <a:endParaRPr lang="sk-SK"/>
          </a:p>
        </p:txBody>
      </p:sp>
    </p:spTree>
    <p:extLst>
      <p:ext uri="{BB962C8B-B14F-4D97-AF65-F5344CB8AC3E}">
        <p14:creationId xmlns:p14="http://schemas.microsoft.com/office/powerpoint/2010/main" val="49170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sk-SK" sz="1200" kern="1200" dirty="0" smtClean="0">
                <a:solidFill>
                  <a:schemeClr val="tx1"/>
                </a:solidFill>
                <a:effectLst/>
                <a:latin typeface="+mn-lt"/>
                <a:ea typeface="+mn-ea"/>
                <a:cs typeface="+mn-cs"/>
              </a:rPr>
              <a:t>In </a:t>
            </a:r>
            <a:r>
              <a:rPr lang="sk-SK" sz="1200" kern="1200" dirty="0" err="1" smtClean="0">
                <a:solidFill>
                  <a:schemeClr val="tx1"/>
                </a:solidFill>
                <a:effectLst/>
                <a:latin typeface="+mn-lt"/>
                <a:ea typeface="+mn-ea"/>
                <a:cs typeface="+mn-cs"/>
              </a:rPr>
              <a:t>order</a:t>
            </a:r>
            <a:r>
              <a:rPr lang="sk-SK" sz="1200" kern="1200" dirty="0" smtClean="0">
                <a:solidFill>
                  <a:schemeClr val="tx1"/>
                </a:solidFill>
                <a:effectLst/>
                <a:latin typeface="+mn-lt"/>
                <a:ea typeface="+mn-ea"/>
                <a:cs typeface="+mn-cs"/>
              </a:rPr>
              <a:t> to </a:t>
            </a:r>
            <a:r>
              <a:rPr lang="sk-SK" sz="1200" kern="1200" dirty="0" err="1" smtClean="0">
                <a:solidFill>
                  <a:schemeClr val="tx1"/>
                </a:solidFill>
                <a:effectLst/>
                <a:latin typeface="+mn-lt"/>
                <a:ea typeface="+mn-ea"/>
                <a:cs typeface="+mn-cs"/>
              </a:rPr>
              <a:t>improve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flow</a:t>
            </a:r>
            <a:r>
              <a:rPr lang="sk-SK" sz="1200" kern="1200" dirty="0" smtClean="0">
                <a:solidFill>
                  <a:schemeClr val="tx1"/>
                </a:solidFill>
                <a:effectLst/>
                <a:latin typeface="+mn-lt"/>
                <a:ea typeface="+mn-ea"/>
                <a:cs typeface="+mn-cs"/>
              </a:rPr>
              <a:t> of </a:t>
            </a:r>
            <a:r>
              <a:rPr lang="sk-SK" sz="1200" kern="1200" dirty="0" err="1" smtClean="0">
                <a:solidFill>
                  <a:schemeClr val="tx1"/>
                </a:solidFill>
                <a:effectLst/>
                <a:latin typeface="+mn-lt"/>
                <a:ea typeface="+mn-ea"/>
                <a:cs typeface="+mn-cs"/>
              </a:rPr>
              <a:t>information</a:t>
            </a:r>
            <a:r>
              <a:rPr lang="sk-SK" sz="1200" kern="1200" dirty="0" smtClean="0">
                <a:solidFill>
                  <a:schemeClr val="tx1"/>
                </a:solidFill>
                <a:effectLst/>
                <a:latin typeface="+mn-lt"/>
                <a:ea typeface="+mn-ea"/>
                <a:cs typeface="+mn-cs"/>
              </a:rPr>
              <a:t>, a new </a:t>
            </a:r>
            <a:r>
              <a:rPr lang="sk-SK" sz="1200" kern="1200" dirty="0" err="1" smtClean="0">
                <a:solidFill>
                  <a:schemeClr val="tx1"/>
                </a:solidFill>
                <a:effectLst/>
                <a:latin typeface="+mn-lt"/>
                <a:ea typeface="+mn-ea"/>
                <a:cs typeface="+mn-cs"/>
              </a:rPr>
              <a:t>Migration</a:t>
            </a:r>
            <a:r>
              <a:rPr lang="sk-SK" sz="1200" kern="1200" dirty="0" smtClean="0">
                <a:solidFill>
                  <a:schemeClr val="tx1"/>
                </a:solidFill>
                <a:effectLst/>
                <a:latin typeface="+mn-lt"/>
                <a:ea typeface="+mn-ea"/>
                <a:cs typeface="+mn-cs"/>
              </a:rPr>
              <a:t> and International </a:t>
            </a:r>
            <a:r>
              <a:rPr lang="sk-SK" sz="1200" kern="1200" dirty="0" err="1" smtClean="0">
                <a:solidFill>
                  <a:schemeClr val="tx1"/>
                </a:solidFill>
                <a:effectLst/>
                <a:latin typeface="+mn-lt"/>
                <a:ea typeface="+mn-ea"/>
                <a:cs typeface="+mn-cs"/>
              </a:rPr>
              <a:t>Protection</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Information</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System</a:t>
            </a:r>
            <a:r>
              <a:rPr lang="sk-SK" sz="1200" kern="1200" dirty="0" smtClean="0">
                <a:solidFill>
                  <a:schemeClr val="tx1"/>
                </a:solidFill>
                <a:effectLst/>
                <a:latin typeface="+mn-lt"/>
                <a:ea typeface="+mn-ea"/>
                <a:cs typeface="+mn-cs"/>
              </a:rPr>
              <a:t> (MIGRA) </a:t>
            </a:r>
            <a:r>
              <a:rPr lang="sk-SK" sz="1200" kern="1200" dirty="0" err="1" smtClean="0">
                <a:solidFill>
                  <a:schemeClr val="tx1"/>
                </a:solidFill>
                <a:effectLst/>
                <a:latin typeface="+mn-lt"/>
                <a:ea typeface="+mn-ea"/>
                <a:cs typeface="+mn-cs"/>
              </a:rPr>
              <a:t>was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developed</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It</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was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launched</a:t>
            </a:r>
            <a:r>
              <a:rPr lang="sk-SK" sz="1200" kern="1200" dirty="0" smtClean="0">
                <a:solidFill>
                  <a:schemeClr val="tx1"/>
                </a:solidFill>
                <a:effectLst/>
                <a:latin typeface="+mn-lt"/>
                <a:ea typeface="+mn-ea"/>
                <a:cs typeface="+mn-cs"/>
              </a:rPr>
              <a:t> in 2010. </a:t>
            </a:r>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MIGRA </a:t>
            </a:r>
            <a:r>
              <a:rPr lang="sk-SK" sz="1200" kern="1200" dirty="0" err="1" smtClean="0">
                <a:solidFill>
                  <a:schemeClr val="tx1"/>
                </a:solidFill>
                <a:effectLst/>
                <a:latin typeface="+mn-lt"/>
                <a:ea typeface="+mn-ea"/>
                <a:cs typeface="+mn-cs"/>
              </a:rPr>
              <a:t>information</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system</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allows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recording</a:t>
            </a:r>
            <a:r>
              <a:rPr lang="sk-SK" sz="1200" kern="1200" dirty="0" smtClean="0">
                <a:solidFill>
                  <a:schemeClr val="tx1"/>
                </a:solidFill>
                <a:effectLst/>
                <a:latin typeface="+mn-lt"/>
                <a:ea typeface="+mn-ea"/>
                <a:cs typeface="+mn-cs"/>
              </a:rPr>
              <a:t> of </a:t>
            </a:r>
            <a:r>
              <a:rPr lang="sk-SK" sz="1200" kern="1200" dirty="0" err="1" smtClean="0">
                <a:solidFill>
                  <a:schemeClr val="tx1"/>
                </a:solidFill>
                <a:effectLst/>
                <a:latin typeface="+mn-lt"/>
                <a:ea typeface="+mn-ea"/>
                <a:cs typeface="+mn-cs"/>
              </a:rPr>
              <a:t>cases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related</a:t>
            </a:r>
            <a:r>
              <a:rPr lang="sk-SK" sz="1200" kern="1200" dirty="0" smtClean="0">
                <a:solidFill>
                  <a:schemeClr val="tx1"/>
                </a:solidFill>
                <a:effectLst/>
                <a:latin typeface="+mn-lt"/>
                <a:ea typeface="+mn-ea"/>
                <a:cs typeface="+mn-cs"/>
              </a:rPr>
              <a:t> to </a:t>
            </a:r>
            <a:r>
              <a:rPr lang="sk-SK" sz="1200" kern="1200" dirty="0" err="1" smtClean="0">
                <a:solidFill>
                  <a:schemeClr val="tx1"/>
                </a:solidFill>
                <a:effectLst/>
                <a:latin typeface="+mn-lt"/>
                <a:ea typeface="+mn-ea"/>
                <a:cs typeface="+mn-cs"/>
              </a:rPr>
              <a:t>illegal</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migration</a:t>
            </a:r>
            <a:r>
              <a:rPr lang="sk-SK" sz="1200" kern="1200" dirty="0" smtClean="0">
                <a:solidFill>
                  <a:schemeClr val="tx1"/>
                </a:solidFill>
                <a:effectLst/>
                <a:latin typeface="+mn-lt"/>
                <a:ea typeface="+mn-ea"/>
                <a:cs typeface="+mn-cs"/>
              </a:rPr>
              <a:t> and </a:t>
            </a:r>
            <a:r>
              <a:rPr lang="sk-SK" sz="1200" kern="1200" dirty="0" err="1" smtClean="0">
                <a:solidFill>
                  <a:schemeClr val="tx1"/>
                </a:solidFill>
                <a:effectLst/>
                <a:latin typeface="+mn-lt"/>
                <a:ea typeface="+mn-ea"/>
                <a:cs typeface="+mn-cs"/>
              </a:rPr>
              <a:t>international</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protection</a:t>
            </a:r>
            <a:r>
              <a:rPr lang="sk-SK" sz="1200" kern="1200" dirty="0" smtClean="0">
                <a:solidFill>
                  <a:schemeClr val="tx1"/>
                </a:solidFill>
                <a:effectLst/>
                <a:latin typeface="+mn-lt"/>
                <a:ea typeface="+mn-ea"/>
                <a:cs typeface="+mn-cs"/>
              </a:rPr>
              <a:t> in a </a:t>
            </a:r>
            <a:r>
              <a:rPr lang="sk-SK" sz="1200" kern="1200" dirty="0" err="1" smtClean="0">
                <a:solidFill>
                  <a:schemeClr val="tx1"/>
                </a:solidFill>
                <a:effectLst/>
                <a:latin typeface="+mn-lt"/>
                <a:ea typeface="+mn-ea"/>
                <a:cs typeface="+mn-cs"/>
              </a:rPr>
              <a:t>progressive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hierarchy</a:t>
            </a:r>
            <a:r>
              <a:rPr lang="sk-SK" sz="1200" kern="1200" dirty="0" smtClean="0">
                <a:solidFill>
                  <a:schemeClr val="tx1"/>
                </a:solidFill>
                <a:effectLst/>
                <a:latin typeface="+mn-lt"/>
                <a:ea typeface="+mn-ea"/>
                <a:cs typeface="+mn-cs"/>
              </a:rPr>
              <a:t> of </a:t>
            </a:r>
            <a:r>
              <a:rPr lang="sk-SK" sz="1200" kern="1200" dirty="0" err="1" smtClean="0">
                <a:solidFill>
                  <a:schemeClr val="tx1"/>
                </a:solidFill>
                <a:effectLst/>
                <a:latin typeface="+mn-lt"/>
                <a:ea typeface="+mn-ea"/>
                <a:cs typeface="+mn-cs"/>
              </a:rPr>
              <a:t>services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Its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integration</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into</a:t>
            </a:r>
            <a:r>
              <a:rPr lang="sk-SK" sz="1200" kern="1200" dirty="0" smtClean="0">
                <a:solidFill>
                  <a:schemeClr val="tx1"/>
                </a:solidFill>
                <a:effectLst/>
                <a:latin typeface="+mn-lt"/>
                <a:ea typeface="+mn-ea"/>
                <a:cs typeface="+mn-cs"/>
              </a:rPr>
              <a:t> AFIS, EURODAC and INTERPOL AFIS </a:t>
            </a:r>
            <a:r>
              <a:rPr lang="sk-SK" sz="1200" kern="1200" dirty="0" err="1" smtClean="0">
                <a:solidFill>
                  <a:schemeClr val="tx1"/>
                </a:solidFill>
                <a:effectLst/>
                <a:latin typeface="+mn-lt"/>
                <a:ea typeface="+mn-ea"/>
                <a:cs typeface="+mn-cs"/>
              </a:rPr>
              <a:t>simultaneously</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ensures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clear</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identification</a:t>
            </a:r>
            <a:r>
              <a:rPr lang="sk-SK" sz="1200" kern="1200" dirty="0" smtClean="0">
                <a:solidFill>
                  <a:schemeClr val="tx1"/>
                </a:solidFill>
                <a:effectLst/>
                <a:latin typeface="+mn-lt"/>
                <a:ea typeface="+mn-ea"/>
                <a:cs typeface="+mn-cs"/>
              </a:rPr>
              <a:t> of </a:t>
            </a:r>
            <a:r>
              <a:rPr lang="sk-SK" sz="1200" kern="1200" dirty="0" err="1" smtClean="0">
                <a:solidFill>
                  <a:schemeClr val="tx1"/>
                </a:solidFill>
                <a:effectLst/>
                <a:latin typeface="+mn-lt"/>
                <a:ea typeface="+mn-ea"/>
                <a:cs typeface="+mn-cs"/>
              </a:rPr>
              <a:t>people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based</a:t>
            </a:r>
            <a:r>
              <a:rPr lang="sk-SK" sz="1200" kern="1200" dirty="0" smtClean="0">
                <a:solidFill>
                  <a:schemeClr val="tx1"/>
                </a:solidFill>
                <a:effectLst/>
                <a:latin typeface="+mn-lt"/>
                <a:ea typeface="+mn-ea"/>
                <a:cs typeface="+mn-cs"/>
              </a:rPr>
              <a:t> on </a:t>
            </a:r>
            <a:r>
              <a:rPr lang="sk-SK" sz="1200" kern="1200" dirty="0" err="1" smtClean="0">
                <a:solidFill>
                  <a:schemeClr val="tx1"/>
                </a:solidFill>
                <a:effectLst/>
                <a:latin typeface="+mn-lt"/>
                <a:ea typeface="+mn-ea"/>
                <a:cs typeface="+mn-cs"/>
              </a:rPr>
              <a:t>dactyloscopic</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fingerprints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This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functionality</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very</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important</a:t>
            </a:r>
            <a:r>
              <a:rPr lang="sk-SK" sz="1200" kern="1200" dirty="0" smtClean="0">
                <a:solidFill>
                  <a:schemeClr val="tx1"/>
                </a:solidFill>
                <a:effectLst/>
                <a:latin typeface="+mn-lt"/>
                <a:ea typeface="+mn-ea"/>
                <a:cs typeface="+mn-cs"/>
              </a:rPr>
              <a:t> in </a:t>
            </a:r>
            <a:r>
              <a:rPr lang="sk-SK" sz="1200" kern="1200" dirty="0" err="1" smtClean="0">
                <a:solidFill>
                  <a:schemeClr val="tx1"/>
                </a:solidFill>
                <a:effectLst/>
                <a:latin typeface="+mn-lt"/>
                <a:ea typeface="+mn-ea"/>
                <a:cs typeface="+mn-cs"/>
              </a:rPr>
              <a:t>view</a:t>
            </a:r>
            <a:r>
              <a:rPr lang="sk-SK" sz="1200" kern="1200" dirty="0" smtClean="0">
                <a:solidFill>
                  <a:schemeClr val="tx1"/>
                </a:solidFill>
                <a:effectLst/>
                <a:latin typeface="+mn-lt"/>
                <a:ea typeface="+mn-ea"/>
                <a:cs typeface="+mn-cs"/>
              </a:rPr>
              <a:t> of </a:t>
            </a:r>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attempts</a:t>
            </a:r>
            <a:r>
              <a:rPr lang="sk-SK" sz="1200" kern="1200" dirty="0" smtClean="0">
                <a:solidFill>
                  <a:schemeClr val="tx1"/>
                </a:solidFill>
                <a:effectLst/>
                <a:latin typeface="+mn-lt"/>
                <a:ea typeface="+mn-ea"/>
                <a:cs typeface="+mn-cs"/>
              </a:rPr>
              <a:t> of </a:t>
            </a:r>
            <a:r>
              <a:rPr lang="sk-SK" sz="1200" kern="1200" dirty="0" err="1" smtClean="0">
                <a:solidFill>
                  <a:schemeClr val="tx1"/>
                </a:solidFill>
                <a:effectLst/>
                <a:latin typeface="+mn-lt"/>
                <a:ea typeface="+mn-ea"/>
                <a:cs typeface="+mn-cs"/>
              </a:rPr>
              <a:t>some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illegal</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migrants</a:t>
            </a:r>
            <a:r>
              <a:rPr lang="sk-SK" sz="1200" kern="1200" dirty="0" smtClean="0">
                <a:solidFill>
                  <a:schemeClr val="tx1"/>
                </a:solidFill>
                <a:effectLst/>
                <a:latin typeface="+mn-lt"/>
                <a:ea typeface="+mn-ea"/>
                <a:cs typeface="+mn-cs"/>
              </a:rPr>
              <a:t> to </a:t>
            </a:r>
            <a:r>
              <a:rPr lang="sk-SK" sz="1200" kern="1200" dirty="0" err="1" smtClean="0">
                <a:solidFill>
                  <a:schemeClr val="tx1"/>
                </a:solidFill>
                <a:effectLst/>
                <a:latin typeface="+mn-lt"/>
                <a:ea typeface="+mn-ea"/>
                <a:cs typeface="+mn-cs"/>
              </a:rPr>
              <a:t>hide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their</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true</a:t>
            </a:r>
            <a:r>
              <a:rPr lang="sk-SK" sz="1200" kern="1200" dirty="0" smtClean="0">
                <a:solidFill>
                  <a:schemeClr val="tx1"/>
                </a:solidFill>
                <a:effectLst/>
                <a:latin typeface="+mn-lt"/>
                <a:ea typeface="+mn-ea"/>
                <a:cs typeface="+mn-cs"/>
              </a:rPr>
              <a:t> identity. On </a:t>
            </a:r>
            <a:r>
              <a:rPr lang="sk-SK" sz="1200" kern="1200" dirty="0" err="1" smtClean="0">
                <a:solidFill>
                  <a:schemeClr val="tx1"/>
                </a:solidFill>
                <a:effectLst/>
                <a:latin typeface="+mn-lt"/>
                <a:ea typeface="+mn-ea"/>
                <a:cs typeface="+mn-cs"/>
              </a:rPr>
              <a:t>April</a:t>
            </a:r>
            <a:r>
              <a:rPr lang="sk-SK" sz="1200" kern="1200" dirty="0" smtClean="0">
                <a:solidFill>
                  <a:schemeClr val="tx1"/>
                </a:solidFill>
                <a:effectLst/>
                <a:latin typeface="+mn-lt"/>
                <a:ea typeface="+mn-ea"/>
                <a:cs typeface="+mn-cs"/>
              </a:rPr>
              <a:t> 20, 2016, a </a:t>
            </a:r>
            <a:r>
              <a:rPr lang="sk-SK" sz="1200" kern="1200" dirty="0" err="1" smtClean="0">
                <a:solidFill>
                  <a:schemeClr val="tx1"/>
                </a:solidFill>
                <a:effectLst/>
                <a:latin typeface="+mn-lt"/>
                <a:ea typeface="+mn-ea"/>
                <a:cs typeface="+mn-cs"/>
              </a:rPr>
              <a:t>screening</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according</a:t>
            </a:r>
            <a:r>
              <a:rPr lang="sk-SK" sz="1200" kern="1200" dirty="0" smtClean="0">
                <a:solidFill>
                  <a:schemeClr val="tx1"/>
                </a:solidFill>
                <a:effectLst/>
                <a:latin typeface="+mn-lt"/>
                <a:ea typeface="+mn-ea"/>
                <a:cs typeface="+mn-cs"/>
              </a:rPr>
              <a:t> to </a:t>
            </a:r>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dactyloscopic</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fingerprints</a:t>
            </a:r>
            <a:r>
              <a:rPr lang="sk-SK" sz="1200" kern="1200" dirty="0" smtClean="0">
                <a:solidFill>
                  <a:schemeClr val="tx1"/>
                </a:solidFill>
                <a:effectLst/>
                <a:latin typeface="+mn-lt"/>
                <a:ea typeface="+mn-ea"/>
                <a:cs typeface="+mn-cs"/>
              </a:rPr>
              <a:t> in INTERPOL AFIS </a:t>
            </a:r>
            <a:r>
              <a:rPr lang="sk-SK" sz="1200" kern="1200" dirty="0" err="1" smtClean="0">
                <a:solidFill>
                  <a:schemeClr val="tx1"/>
                </a:solidFill>
                <a:effectLst/>
                <a:latin typeface="+mn-lt"/>
                <a:ea typeface="+mn-ea"/>
                <a:cs typeface="+mn-cs"/>
              </a:rPr>
              <a:t>was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implemented</a:t>
            </a:r>
            <a:r>
              <a:rPr lang="sk-SK" sz="1200" kern="1200" dirty="0" smtClean="0">
                <a:solidFill>
                  <a:schemeClr val="tx1"/>
                </a:solidFill>
                <a:effectLst/>
                <a:latin typeface="+mn-lt"/>
                <a:ea typeface="+mn-ea"/>
                <a:cs typeface="+mn-cs"/>
              </a:rPr>
              <a:t> in </a:t>
            </a:r>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IS MIGRA. In </a:t>
            </a:r>
            <a:r>
              <a:rPr lang="sk-SK" sz="1200" kern="1200" dirty="0" err="1" smtClean="0">
                <a:solidFill>
                  <a:schemeClr val="tx1"/>
                </a:solidFill>
                <a:effectLst/>
                <a:latin typeface="+mn-lt"/>
                <a:ea typeface="+mn-ea"/>
                <a:cs typeface="+mn-cs"/>
              </a:rPr>
              <a:t>this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regard</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Slovak </a:t>
            </a:r>
            <a:r>
              <a:rPr lang="sk-SK" sz="1200" kern="1200" dirty="0" err="1" smtClean="0">
                <a:solidFill>
                  <a:schemeClr val="tx1"/>
                </a:solidFill>
                <a:effectLst/>
                <a:latin typeface="+mn-lt"/>
                <a:ea typeface="+mn-ea"/>
                <a:cs typeface="+mn-cs"/>
              </a:rPr>
              <a:t>Republic</a:t>
            </a:r>
            <a:r>
              <a:rPr lang="sk-SK" sz="1200" kern="1200" dirty="0" smtClean="0">
                <a:solidFill>
                  <a:schemeClr val="tx1"/>
                </a:solidFill>
                <a:effectLst/>
                <a:latin typeface="+mn-lt"/>
                <a:ea typeface="+mn-ea"/>
                <a:cs typeface="+mn-cs"/>
              </a:rPr>
              <a:t> has </a:t>
            </a:r>
            <a:r>
              <a:rPr lang="sk-SK" sz="1200" kern="1200" dirty="0" err="1" smtClean="0">
                <a:solidFill>
                  <a:schemeClr val="tx1"/>
                </a:solidFill>
                <a:effectLst/>
                <a:latin typeface="+mn-lt"/>
                <a:ea typeface="+mn-ea"/>
                <a:cs typeface="+mn-cs"/>
              </a:rPr>
              <a:t>begun</a:t>
            </a:r>
            <a:r>
              <a:rPr lang="sk-SK" sz="1200" kern="1200" dirty="0" smtClean="0">
                <a:solidFill>
                  <a:schemeClr val="tx1"/>
                </a:solidFill>
                <a:effectLst/>
                <a:latin typeface="+mn-lt"/>
                <a:ea typeface="+mn-ea"/>
                <a:cs typeface="+mn-cs"/>
              </a:rPr>
              <a:t> to </a:t>
            </a:r>
            <a:r>
              <a:rPr lang="sk-SK" sz="1200" kern="1200" dirty="0" err="1" smtClean="0">
                <a:solidFill>
                  <a:schemeClr val="tx1"/>
                </a:solidFill>
                <a:effectLst/>
                <a:latin typeface="+mn-lt"/>
                <a:ea typeface="+mn-ea"/>
                <a:cs typeface="+mn-cs"/>
              </a:rPr>
              <a:t>systematically</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screen</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all</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illegal</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migrants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detected</a:t>
            </a:r>
            <a:r>
              <a:rPr lang="sk-SK" sz="1200" kern="1200" dirty="0" smtClean="0">
                <a:solidFill>
                  <a:schemeClr val="tx1"/>
                </a:solidFill>
                <a:effectLst/>
                <a:latin typeface="+mn-lt"/>
                <a:ea typeface="+mn-ea"/>
                <a:cs typeface="+mn-cs"/>
              </a:rPr>
              <a:t> to </a:t>
            </a:r>
            <a:r>
              <a:rPr lang="sk-SK" sz="1200" kern="1200" dirty="0" err="1" smtClean="0">
                <a:solidFill>
                  <a:schemeClr val="tx1"/>
                </a:solidFill>
                <a:effectLst/>
                <a:latin typeface="+mn-lt"/>
                <a:ea typeface="+mn-ea"/>
                <a:cs typeface="+mn-cs"/>
              </a:rPr>
              <a:t>eliminate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risks</a:t>
            </a:r>
            <a:r>
              <a:rPr lang="sk-SK" sz="1200" kern="1200" dirty="0" smtClean="0">
                <a:solidFill>
                  <a:schemeClr val="tx1"/>
                </a:solidFill>
                <a:effectLst/>
                <a:latin typeface="+mn-lt"/>
                <a:ea typeface="+mn-ea"/>
                <a:cs typeface="+mn-cs"/>
              </a:rPr>
              <a:t> of </a:t>
            </a:r>
            <a:r>
              <a:rPr lang="sk-SK" sz="1200" kern="1200" dirty="0" err="1" smtClean="0">
                <a:solidFill>
                  <a:schemeClr val="tx1"/>
                </a:solidFill>
                <a:effectLst/>
                <a:latin typeface="+mn-lt"/>
                <a:ea typeface="+mn-ea"/>
                <a:cs typeface="+mn-cs"/>
              </a:rPr>
              <a:t>terrorists</a:t>
            </a:r>
            <a:r>
              <a:rPr lang="sk-SK" sz="1200" kern="1200" dirty="0" smtClean="0">
                <a:solidFill>
                  <a:schemeClr val="tx1"/>
                </a:solidFill>
                <a:effectLst/>
                <a:latin typeface="+mn-lt"/>
                <a:ea typeface="+mn-ea"/>
                <a:cs typeface="+mn-cs"/>
              </a:rPr>
              <a:t> or </a:t>
            </a:r>
            <a:r>
              <a:rPr lang="sk-SK" sz="1200" kern="1200" dirty="0" err="1" smtClean="0">
                <a:solidFill>
                  <a:schemeClr val="tx1"/>
                </a:solidFill>
                <a:effectLst/>
                <a:latin typeface="+mn-lt"/>
                <a:ea typeface="+mn-ea"/>
                <a:cs typeface="+mn-cs"/>
              </a:rPr>
              <a:t>other</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serious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offenders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information</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system</a:t>
            </a:r>
            <a:r>
              <a:rPr lang="sk-SK" sz="1200" kern="1200" dirty="0" smtClean="0">
                <a:solidFill>
                  <a:schemeClr val="tx1"/>
                </a:solidFill>
                <a:effectLst/>
                <a:latin typeface="+mn-lt"/>
                <a:ea typeface="+mn-ea"/>
                <a:cs typeface="+mn-cs"/>
              </a:rPr>
              <a:t> MIGRA </a:t>
            </a:r>
            <a:r>
              <a:rPr lang="sk-SK" sz="1200" kern="1200" dirty="0" err="1" smtClean="0">
                <a:solidFill>
                  <a:schemeClr val="tx1"/>
                </a:solidFill>
                <a:effectLst/>
                <a:latin typeface="+mn-lt"/>
                <a:ea typeface="+mn-ea"/>
                <a:cs typeface="+mn-cs"/>
              </a:rPr>
              <a:t>is</a:t>
            </a:r>
            <a:r>
              <a:rPr lang="sk-SK" sz="1200" kern="1200" dirty="0" smtClean="0">
                <a:solidFill>
                  <a:schemeClr val="tx1"/>
                </a:solidFill>
                <a:effectLst/>
                <a:latin typeface="+mn-lt"/>
                <a:ea typeface="+mn-ea"/>
                <a:cs typeface="+mn-cs"/>
              </a:rPr>
              <a:t> a </a:t>
            </a:r>
            <a:r>
              <a:rPr lang="sk-SK" sz="1200" kern="1200" dirty="0" err="1" smtClean="0">
                <a:solidFill>
                  <a:schemeClr val="tx1"/>
                </a:solidFill>
                <a:effectLst/>
                <a:latin typeface="+mn-lt"/>
                <a:ea typeface="+mn-ea"/>
                <a:cs typeface="+mn-cs"/>
              </a:rPr>
              <a:t>primary</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source</a:t>
            </a:r>
            <a:r>
              <a:rPr lang="sk-SK" sz="1200" kern="1200" dirty="0" smtClean="0">
                <a:solidFill>
                  <a:schemeClr val="tx1"/>
                </a:solidFill>
                <a:effectLst/>
                <a:latin typeface="+mn-lt"/>
                <a:ea typeface="+mn-ea"/>
                <a:cs typeface="+mn-cs"/>
              </a:rPr>
              <a:t> of </a:t>
            </a:r>
            <a:r>
              <a:rPr lang="sk-SK" sz="1200" kern="1200" dirty="0" err="1" smtClean="0">
                <a:solidFill>
                  <a:schemeClr val="tx1"/>
                </a:solidFill>
                <a:effectLst/>
                <a:latin typeface="+mn-lt"/>
                <a:ea typeface="+mn-ea"/>
                <a:cs typeface="+mn-cs"/>
              </a:rPr>
              <a:t>information</a:t>
            </a:r>
            <a:r>
              <a:rPr lang="sk-SK" sz="1200" kern="1200" dirty="0" smtClean="0">
                <a:solidFill>
                  <a:schemeClr val="tx1"/>
                </a:solidFill>
                <a:effectLst/>
                <a:latin typeface="+mn-lt"/>
                <a:ea typeface="+mn-ea"/>
                <a:cs typeface="+mn-cs"/>
              </a:rPr>
              <a:t> on </a:t>
            </a:r>
            <a:r>
              <a:rPr lang="sk-SK" sz="1200" kern="1200" dirty="0" err="1" smtClean="0">
                <a:solidFill>
                  <a:schemeClr val="tx1"/>
                </a:solidFill>
                <a:effectLst/>
                <a:latin typeface="+mn-lt"/>
                <a:ea typeface="+mn-ea"/>
                <a:cs typeface="+mn-cs"/>
              </a:rPr>
              <a:t>illegal</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migration</a:t>
            </a:r>
            <a:r>
              <a:rPr lang="sk-SK" sz="1200" kern="1200" dirty="0" smtClean="0">
                <a:solidFill>
                  <a:schemeClr val="tx1"/>
                </a:solidFill>
                <a:effectLst/>
                <a:latin typeface="+mn-lt"/>
                <a:ea typeface="+mn-ea"/>
                <a:cs typeface="+mn-cs"/>
              </a:rPr>
              <a:t> on </a:t>
            </a:r>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territory</a:t>
            </a:r>
            <a:r>
              <a:rPr lang="sk-SK" sz="1200" kern="1200" dirty="0" smtClean="0">
                <a:solidFill>
                  <a:schemeClr val="tx1"/>
                </a:solidFill>
                <a:effectLst/>
                <a:latin typeface="+mn-lt"/>
                <a:ea typeface="+mn-ea"/>
                <a:cs typeface="+mn-cs"/>
              </a:rPr>
              <a:t> of </a:t>
            </a:r>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Slovak </a:t>
            </a:r>
            <a:r>
              <a:rPr lang="sk-SK" sz="1200" kern="1200" dirty="0" err="1" smtClean="0">
                <a:solidFill>
                  <a:schemeClr val="tx1"/>
                </a:solidFill>
                <a:effectLst/>
                <a:latin typeface="+mn-lt"/>
                <a:ea typeface="+mn-ea"/>
                <a:cs typeface="+mn-cs"/>
              </a:rPr>
              <a:t>Republic</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which</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used</a:t>
            </a:r>
            <a:r>
              <a:rPr lang="sk-SK" sz="1200" kern="1200" dirty="0" smtClean="0">
                <a:solidFill>
                  <a:schemeClr val="tx1"/>
                </a:solidFill>
                <a:effectLst/>
                <a:latin typeface="+mn-lt"/>
                <a:ea typeface="+mn-ea"/>
                <a:cs typeface="+mn-cs"/>
              </a:rPr>
              <a:t> in </a:t>
            </a:r>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production</a:t>
            </a:r>
            <a:r>
              <a:rPr lang="sk-SK" sz="1200" kern="1200" dirty="0" smtClean="0">
                <a:solidFill>
                  <a:schemeClr val="tx1"/>
                </a:solidFill>
                <a:effectLst/>
                <a:latin typeface="+mn-lt"/>
                <a:ea typeface="+mn-ea"/>
                <a:cs typeface="+mn-cs"/>
              </a:rPr>
              <a:t> of </a:t>
            </a:r>
            <a:r>
              <a:rPr lang="sk-SK" sz="1200" kern="1200" dirty="0" err="1" smtClean="0">
                <a:solidFill>
                  <a:schemeClr val="tx1"/>
                </a:solidFill>
                <a:effectLst/>
                <a:latin typeface="+mn-lt"/>
                <a:ea typeface="+mn-ea"/>
                <a:cs typeface="+mn-cs"/>
              </a:rPr>
              <a:t>statistical</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outputs</a:t>
            </a:r>
            <a:r>
              <a:rPr lang="sk-SK" sz="1200" kern="1200" dirty="0" smtClean="0">
                <a:solidFill>
                  <a:schemeClr val="tx1"/>
                </a:solidFill>
                <a:effectLst/>
                <a:latin typeface="+mn-lt"/>
                <a:ea typeface="+mn-ea"/>
                <a:cs typeface="+mn-cs"/>
              </a:rPr>
              <a:t> as </a:t>
            </a:r>
            <a:r>
              <a:rPr lang="sk-SK" sz="1200" kern="1200" dirty="0" err="1" smtClean="0">
                <a:solidFill>
                  <a:schemeClr val="tx1"/>
                </a:solidFill>
                <a:effectLst/>
                <a:latin typeface="+mn-lt"/>
                <a:ea typeface="+mn-ea"/>
                <a:cs typeface="+mn-cs"/>
              </a:rPr>
              <a:t>well</a:t>
            </a:r>
            <a:r>
              <a:rPr lang="sk-SK" sz="1200" kern="1200" dirty="0" smtClean="0">
                <a:solidFill>
                  <a:schemeClr val="tx1"/>
                </a:solidFill>
                <a:effectLst/>
                <a:latin typeface="+mn-lt"/>
                <a:ea typeface="+mn-ea"/>
                <a:cs typeface="+mn-cs"/>
              </a:rPr>
              <a:t> as in </a:t>
            </a:r>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production</a:t>
            </a:r>
            <a:r>
              <a:rPr lang="sk-SK" sz="1200" kern="1200" dirty="0" smtClean="0">
                <a:solidFill>
                  <a:schemeClr val="tx1"/>
                </a:solidFill>
                <a:effectLst/>
                <a:latin typeface="+mn-lt"/>
                <a:ea typeface="+mn-ea"/>
                <a:cs typeface="+mn-cs"/>
              </a:rPr>
              <a:t> of </a:t>
            </a:r>
            <a:r>
              <a:rPr lang="sk-SK" sz="1200" kern="1200" dirty="0" err="1" smtClean="0">
                <a:solidFill>
                  <a:schemeClr val="tx1"/>
                </a:solidFill>
                <a:effectLst/>
                <a:latin typeface="+mn-lt"/>
                <a:ea typeface="+mn-ea"/>
                <a:cs typeface="+mn-cs"/>
              </a:rPr>
              <a:t>analytical</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products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information</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regularly</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inserted</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into</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IS MIGRA </a:t>
            </a:r>
            <a:r>
              <a:rPr lang="sk-SK" sz="1200" kern="1200" dirty="0" err="1" smtClean="0">
                <a:solidFill>
                  <a:schemeClr val="tx1"/>
                </a:solidFill>
                <a:effectLst/>
                <a:latin typeface="+mn-lt"/>
                <a:ea typeface="+mn-ea"/>
                <a:cs typeface="+mn-cs"/>
              </a:rPr>
              <a:t>directly</a:t>
            </a:r>
            <a:r>
              <a:rPr lang="sk-SK" sz="1200" kern="1200" dirty="0" smtClean="0">
                <a:solidFill>
                  <a:schemeClr val="tx1"/>
                </a:solidFill>
                <a:effectLst/>
                <a:latin typeface="+mn-lt"/>
                <a:ea typeface="+mn-ea"/>
                <a:cs typeface="+mn-cs"/>
              </a:rPr>
              <a:t> by </a:t>
            </a:r>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executive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departments</a:t>
            </a:r>
            <a:r>
              <a:rPr lang="sk-SK" sz="1200" kern="1200" dirty="0" smtClean="0">
                <a:solidFill>
                  <a:schemeClr val="tx1"/>
                </a:solidFill>
                <a:effectLst/>
                <a:latin typeface="+mn-lt"/>
                <a:ea typeface="+mn-ea"/>
                <a:cs typeface="+mn-cs"/>
              </a:rPr>
              <a:t> of </a:t>
            </a:r>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Border</a:t>
            </a:r>
            <a:r>
              <a:rPr lang="sk-SK" sz="1200" kern="1200" dirty="0" smtClean="0">
                <a:solidFill>
                  <a:schemeClr val="tx1"/>
                </a:solidFill>
                <a:effectLst/>
                <a:latin typeface="+mn-lt"/>
                <a:ea typeface="+mn-ea"/>
                <a:cs typeface="+mn-cs"/>
              </a:rPr>
              <a:t> and Alien Police. </a:t>
            </a:r>
            <a:r>
              <a:rPr lang="sk-SK" sz="1200" kern="1200" dirty="0" err="1" smtClean="0">
                <a:solidFill>
                  <a:schemeClr val="tx1"/>
                </a:solidFill>
                <a:effectLst/>
                <a:latin typeface="+mn-lt"/>
                <a:ea typeface="+mn-ea"/>
                <a:cs typeface="+mn-cs"/>
              </a:rPr>
              <a:t>Checks</a:t>
            </a:r>
            <a:r>
              <a:rPr lang="sk-SK" sz="1200" kern="1200" dirty="0" smtClean="0">
                <a:solidFill>
                  <a:schemeClr val="tx1"/>
                </a:solidFill>
                <a:effectLst/>
                <a:latin typeface="+mn-lt"/>
                <a:ea typeface="+mn-ea"/>
                <a:cs typeface="+mn-cs"/>
              </a:rPr>
              <a:t> on </a:t>
            </a:r>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data</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input</a:t>
            </a:r>
            <a:r>
              <a:rPr lang="sk-SK" sz="1200" kern="1200" dirty="0" smtClean="0">
                <a:solidFill>
                  <a:schemeClr val="tx1"/>
                </a:solidFill>
                <a:effectLst/>
                <a:latin typeface="+mn-lt"/>
                <a:ea typeface="+mn-ea"/>
                <a:cs typeface="+mn-cs"/>
              </a:rPr>
              <a:t> are </a:t>
            </a:r>
            <a:r>
              <a:rPr lang="sk-SK" sz="1200" kern="1200" dirty="0" err="1" smtClean="0">
                <a:solidFill>
                  <a:schemeClr val="tx1"/>
                </a:solidFill>
                <a:effectLst/>
                <a:latin typeface="+mn-lt"/>
                <a:ea typeface="+mn-ea"/>
                <a:cs typeface="+mn-cs"/>
              </a:rPr>
              <a:t>three</a:t>
            </a:r>
            <a:r>
              <a:rPr lang="sk-SK" sz="1200" kern="1200" dirty="0" smtClean="0">
                <a:solidFill>
                  <a:schemeClr val="tx1"/>
                </a:solidFill>
                <a:effectLst/>
                <a:latin typeface="+mn-lt"/>
                <a:ea typeface="+mn-ea"/>
                <a:cs typeface="+mn-cs"/>
              </a:rPr>
              <a:t>-step and </a:t>
            </a:r>
            <a:r>
              <a:rPr lang="sk-SK" sz="1200" kern="1200" dirty="0" err="1" smtClean="0">
                <a:solidFill>
                  <a:schemeClr val="tx1"/>
                </a:solidFill>
                <a:effectLst/>
                <a:latin typeface="+mn-lt"/>
                <a:ea typeface="+mn-ea"/>
                <a:cs typeface="+mn-cs"/>
              </a:rPr>
              <a:t>take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place</a:t>
            </a:r>
            <a:r>
              <a:rPr lang="sk-SK" sz="1200" kern="1200" dirty="0" smtClean="0">
                <a:solidFill>
                  <a:schemeClr val="tx1"/>
                </a:solidFill>
                <a:effectLst/>
                <a:latin typeface="+mn-lt"/>
                <a:ea typeface="+mn-ea"/>
                <a:cs typeface="+mn-cs"/>
              </a:rPr>
              <a:t> at </a:t>
            </a:r>
            <a:r>
              <a:rPr lang="sk-SK" sz="1200" kern="1200" dirty="0" err="1" smtClean="0">
                <a:solidFill>
                  <a:schemeClr val="tx1"/>
                </a:solidFill>
                <a:effectLst/>
                <a:latin typeface="+mn-lt"/>
                <a:ea typeface="+mn-ea"/>
                <a:cs typeface="+mn-cs"/>
              </a:rPr>
              <a:t>local</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regional</a:t>
            </a:r>
            <a:r>
              <a:rPr lang="sk-SK" sz="1200" kern="1200" dirty="0" smtClean="0">
                <a:solidFill>
                  <a:schemeClr val="tx1"/>
                </a:solidFill>
                <a:effectLst/>
                <a:latin typeface="+mn-lt"/>
                <a:ea typeface="+mn-ea"/>
                <a:cs typeface="+mn-cs"/>
              </a:rPr>
              <a:t> and </a:t>
            </a:r>
            <a:r>
              <a:rPr lang="sk-SK" sz="1200" kern="1200" dirty="0" err="1" smtClean="0">
                <a:solidFill>
                  <a:schemeClr val="tx1"/>
                </a:solidFill>
                <a:effectLst/>
                <a:latin typeface="+mn-lt"/>
                <a:ea typeface="+mn-ea"/>
                <a:cs typeface="+mn-cs"/>
              </a:rPr>
              <a:t>then</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centrally</a:t>
            </a:r>
            <a:r>
              <a:rPr lang="sk-SK" sz="1200" kern="1200" dirty="0" smtClean="0">
                <a:solidFill>
                  <a:schemeClr val="tx1"/>
                </a:solidFill>
                <a:effectLst/>
                <a:latin typeface="+mn-lt"/>
                <a:ea typeface="+mn-ea"/>
                <a:cs typeface="+mn-cs"/>
              </a:rPr>
              <a:t> on a </a:t>
            </a:r>
            <a:r>
              <a:rPr lang="sk-SK" sz="1200" kern="1200" dirty="0" err="1" smtClean="0">
                <a:solidFill>
                  <a:schemeClr val="tx1"/>
                </a:solidFill>
                <a:effectLst/>
                <a:latin typeface="+mn-lt"/>
                <a:ea typeface="+mn-ea"/>
                <a:cs typeface="+mn-cs"/>
              </a:rPr>
              <a:t>daily</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basis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Control</a:t>
            </a:r>
            <a:r>
              <a:rPr lang="sk-SK" sz="1200" kern="1200" dirty="0" smtClean="0">
                <a:solidFill>
                  <a:schemeClr val="tx1"/>
                </a:solidFill>
                <a:effectLst/>
                <a:latin typeface="+mn-lt"/>
                <a:ea typeface="+mn-ea"/>
                <a:cs typeface="+mn-cs"/>
              </a:rPr>
              <a:t> of </a:t>
            </a:r>
            <a:r>
              <a:rPr lang="sk-SK" sz="1200" kern="1200" dirty="0" err="1" smtClean="0">
                <a:solidFill>
                  <a:schemeClr val="tx1"/>
                </a:solidFill>
                <a:effectLst/>
                <a:latin typeface="+mn-lt"/>
                <a:ea typeface="+mn-ea"/>
                <a:cs typeface="+mn-cs"/>
              </a:rPr>
              <a:t>data</a:t>
            </a:r>
            <a:r>
              <a:rPr lang="sk-SK" sz="1200" kern="1200" dirty="0" smtClean="0">
                <a:solidFill>
                  <a:schemeClr val="tx1"/>
                </a:solidFill>
                <a:effectLst/>
                <a:latin typeface="+mn-lt"/>
                <a:ea typeface="+mn-ea"/>
                <a:cs typeface="+mn-cs"/>
              </a:rPr>
              <a:t> at </a:t>
            </a:r>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local</a:t>
            </a:r>
            <a:r>
              <a:rPr lang="sk-SK" sz="1200" kern="1200" dirty="0" smtClean="0">
                <a:solidFill>
                  <a:schemeClr val="tx1"/>
                </a:solidFill>
                <a:effectLst/>
                <a:latin typeface="+mn-lt"/>
                <a:ea typeface="+mn-ea"/>
                <a:cs typeface="+mn-cs"/>
              </a:rPr>
              <a:t> level </a:t>
            </a:r>
            <a:r>
              <a:rPr lang="sk-SK" sz="1200" kern="1200" dirty="0" err="1" smtClean="0">
                <a:solidFill>
                  <a:schemeClr val="tx1"/>
                </a:solidFill>
                <a:effectLst/>
                <a:latin typeface="+mn-lt"/>
                <a:ea typeface="+mn-ea"/>
                <a:cs typeface="+mn-cs"/>
              </a:rPr>
              <a:t>is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carried</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out</a:t>
            </a:r>
            <a:r>
              <a:rPr lang="sk-SK" sz="1200" kern="1200" dirty="0" smtClean="0">
                <a:solidFill>
                  <a:schemeClr val="tx1"/>
                </a:solidFill>
                <a:effectLst/>
                <a:latin typeface="+mn-lt"/>
                <a:ea typeface="+mn-ea"/>
                <a:cs typeface="+mn-cs"/>
              </a:rPr>
              <a:t> by </a:t>
            </a:r>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heads</a:t>
            </a:r>
            <a:r>
              <a:rPr lang="sk-SK" sz="1200" kern="1200" dirty="0" smtClean="0">
                <a:solidFill>
                  <a:schemeClr val="tx1"/>
                </a:solidFill>
                <a:effectLst/>
                <a:latin typeface="+mn-lt"/>
                <a:ea typeface="+mn-ea"/>
                <a:cs typeface="+mn-cs"/>
              </a:rPr>
              <a:t> of </a:t>
            </a:r>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executive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departments</a:t>
            </a:r>
            <a:r>
              <a:rPr lang="sk-SK" sz="1200" kern="1200" dirty="0" smtClean="0">
                <a:solidFill>
                  <a:schemeClr val="tx1"/>
                </a:solidFill>
                <a:effectLst/>
                <a:latin typeface="+mn-lt"/>
                <a:ea typeface="+mn-ea"/>
                <a:cs typeface="+mn-cs"/>
              </a:rPr>
              <a:t> and </a:t>
            </a:r>
            <a:r>
              <a:rPr lang="sk-SK" sz="1200" kern="1200" dirty="0" err="1" smtClean="0">
                <a:solidFill>
                  <a:schemeClr val="tx1"/>
                </a:solidFill>
                <a:effectLst/>
                <a:latin typeface="+mn-lt"/>
                <a:ea typeface="+mn-ea"/>
                <a:cs typeface="+mn-cs"/>
              </a:rPr>
              <a:t>control</a:t>
            </a:r>
            <a:r>
              <a:rPr lang="sk-SK" sz="1200" kern="1200" dirty="0" smtClean="0">
                <a:solidFill>
                  <a:schemeClr val="tx1"/>
                </a:solidFill>
                <a:effectLst/>
                <a:latin typeface="+mn-lt"/>
                <a:ea typeface="+mn-ea"/>
                <a:cs typeface="+mn-cs"/>
              </a:rPr>
              <a:t> at </a:t>
            </a:r>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regional</a:t>
            </a:r>
            <a:r>
              <a:rPr lang="sk-SK" sz="1200" kern="1200" dirty="0" smtClean="0">
                <a:solidFill>
                  <a:schemeClr val="tx1"/>
                </a:solidFill>
                <a:effectLst/>
                <a:latin typeface="+mn-lt"/>
                <a:ea typeface="+mn-ea"/>
                <a:cs typeface="+mn-cs"/>
              </a:rPr>
              <a:t> and </a:t>
            </a:r>
            <a:r>
              <a:rPr lang="sk-SK" sz="1200" kern="1200" dirty="0" err="1" smtClean="0">
                <a:solidFill>
                  <a:schemeClr val="tx1"/>
                </a:solidFill>
                <a:effectLst/>
                <a:latin typeface="+mn-lt"/>
                <a:ea typeface="+mn-ea"/>
                <a:cs typeface="+mn-cs"/>
              </a:rPr>
              <a:t>central</a:t>
            </a:r>
            <a:r>
              <a:rPr lang="sk-SK" sz="1200" kern="1200" dirty="0" smtClean="0">
                <a:solidFill>
                  <a:schemeClr val="tx1"/>
                </a:solidFill>
                <a:effectLst/>
                <a:latin typeface="+mn-lt"/>
                <a:ea typeface="+mn-ea"/>
                <a:cs typeface="+mn-cs"/>
              </a:rPr>
              <a:t> level by </a:t>
            </a:r>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risk </a:t>
            </a:r>
            <a:r>
              <a:rPr lang="sk-SK" sz="1200" kern="1200" dirty="0" err="1" smtClean="0">
                <a:solidFill>
                  <a:schemeClr val="tx1"/>
                </a:solidFill>
                <a:effectLst/>
                <a:latin typeface="+mn-lt"/>
                <a:ea typeface="+mn-ea"/>
                <a:cs typeface="+mn-cs"/>
              </a:rPr>
              <a:t>analysis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units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This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measure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almost</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eliminated</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error</a:t>
            </a:r>
            <a:r>
              <a:rPr lang="sk-SK" sz="1200" kern="1200" dirty="0" smtClean="0">
                <a:solidFill>
                  <a:schemeClr val="tx1"/>
                </a:solidFill>
                <a:effectLst/>
                <a:latin typeface="+mn-lt"/>
                <a:ea typeface="+mn-ea"/>
                <a:cs typeface="+mn-cs"/>
              </a:rPr>
              <a:t> rate, and at </a:t>
            </a:r>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same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time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created</a:t>
            </a:r>
            <a:r>
              <a:rPr lang="sk-SK" sz="1200" kern="1200" dirty="0" smtClean="0">
                <a:solidFill>
                  <a:schemeClr val="tx1"/>
                </a:solidFill>
                <a:effectLst/>
                <a:latin typeface="+mn-lt"/>
                <a:ea typeface="+mn-ea"/>
                <a:cs typeface="+mn-cs"/>
              </a:rPr>
              <a:t> a </a:t>
            </a:r>
            <a:r>
              <a:rPr lang="sk-SK" sz="1200" kern="1200" dirty="0" err="1" smtClean="0">
                <a:solidFill>
                  <a:schemeClr val="tx1"/>
                </a:solidFill>
                <a:effectLst/>
                <a:latin typeface="+mn-lt"/>
                <a:ea typeface="+mn-ea"/>
                <a:cs typeface="+mn-cs"/>
              </a:rPr>
              <a:t>natural</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pressure</a:t>
            </a:r>
            <a:r>
              <a:rPr lang="sk-SK" sz="1200" kern="1200" dirty="0" smtClean="0">
                <a:solidFill>
                  <a:schemeClr val="tx1"/>
                </a:solidFill>
                <a:effectLst/>
                <a:latin typeface="+mn-lt"/>
                <a:ea typeface="+mn-ea"/>
                <a:cs typeface="+mn-cs"/>
              </a:rPr>
              <a:t> on </a:t>
            </a:r>
            <a:r>
              <a:rPr lang="sk-SK" sz="1200" kern="1200" dirty="0" err="1" smtClean="0">
                <a:solidFill>
                  <a:schemeClr val="tx1"/>
                </a:solidFill>
                <a:effectLst/>
                <a:latin typeface="+mn-lt"/>
                <a:ea typeface="+mn-ea"/>
                <a:cs typeface="+mn-cs"/>
              </a:rPr>
              <a:t>analysts</a:t>
            </a:r>
            <a:r>
              <a:rPr lang="sk-SK" sz="1200" kern="1200" dirty="0" smtClean="0">
                <a:solidFill>
                  <a:schemeClr val="tx1"/>
                </a:solidFill>
                <a:effectLst/>
                <a:latin typeface="+mn-lt"/>
                <a:ea typeface="+mn-ea"/>
                <a:cs typeface="+mn-cs"/>
              </a:rPr>
              <a:t> to get </a:t>
            </a:r>
            <a:r>
              <a:rPr lang="sk-SK" sz="1200" kern="1200" dirty="0" err="1" smtClean="0">
                <a:solidFill>
                  <a:schemeClr val="tx1"/>
                </a:solidFill>
                <a:effectLst/>
                <a:latin typeface="+mn-lt"/>
                <a:ea typeface="+mn-ea"/>
                <a:cs typeface="+mn-cs"/>
              </a:rPr>
              <a:t>familiar</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with</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current</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situational</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picture</a:t>
            </a:r>
            <a:r>
              <a:rPr lang="sk-SK" sz="1200" kern="1200" dirty="0" smtClean="0">
                <a:solidFill>
                  <a:schemeClr val="tx1"/>
                </a:solidFill>
                <a:effectLst/>
                <a:latin typeface="+mn-lt"/>
                <a:ea typeface="+mn-ea"/>
                <a:cs typeface="+mn-cs"/>
              </a:rPr>
              <a:t>. At </a:t>
            </a:r>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same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time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it</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worthy</a:t>
            </a:r>
            <a:r>
              <a:rPr lang="sk-SK" sz="1200" kern="1200" dirty="0" smtClean="0">
                <a:solidFill>
                  <a:schemeClr val="tx1"/>
                </a:solidFill>
                <a:effectLst/>
                <a:latin typeface="+mn-lt"/>
                <a:ea typeface="+mn-ea"/>
                <a:cs typeface="+mn-cs"/>
              </a:rPr>
              <a:t> to </a:t>
            </a:r>
            <a:r>
              <a:rPr lang="sk-SK" sz="1200" kern="1200" dirty="0" err="1" smtClean="0">
                <a:solidFill>
                  <a:schemeClr val="tx1"/>
                </a:solidFill>
                <a:effectLst/>
                <a:latin typeface="+mn-lt"/>
                <a:ea typeface="+mn-ea"/>
                <a:cs typeface="+mn-cs"/>
              </a:rPr>
              <a:t>add</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that</a:t>
            </a:r>
            <a:r>
              <a:rPr lang="sk-SK" sz="1200" kern="1200" dirty="0" smtClean="0">
                <a:solidFill>
                  <a:schemeClr val="tx1"/>
                </a:solidFill>
                <a:effectLst/>
                <a:latin typeface="+mn-lt"/>
                <a:ea typeface="+mn-ea"/>
                <a:cs typeface="+mn-cs"/>
              </a:rPr>
              <a:t> in </a:t>
            </a:r>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IS MIGRA </a:t>
            </a:r>
            <a:r>
              <a:rPr lang="sk-SK" sz="1200" kern="1200" dirty="0" err="1" smtClean="0">
                <a:solidFill>
                  <a:schemeClr val="tx1"/>
                </a:solidFill>
                <a:effectLst/>
                <a:latin typeface="+mn-lt"/>
                <a:ea typeface="+mn-ea"/>
                <a:cs typeface="+mn-cs"/>
              </a:rPr>
              <a:t>there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is</a:t>
            </a:r>
            <a:r>
              <a:rPr lang="sk-SK" sz="1200" kern="1200" dirty="0" smtClean="0">
                <a:solidFill>
                  <a:schemeClr val="tx1"/>
                </a:solidFill>
                <a:effectLst/>
                <a:latin typeface="+mn-lt"/>
                <a:ea typeface="+mn-ea"/>
                <a:cs typeface="+mn-cs"/>
              </a:rPr>
              <a:t> a </a:t>
            </a:r>
            <a:r>
              <a:rPr lang="sk-SK" sz="1200" kern="1200" dirty="0" err="1" smtClean="0">
                <a:solidFill>
                  <a:schemeClr val="tx1"/>
                </a:solidFill>
                <a:effectLst/>
                <a:latin typeface="+mn-lt"/>
                <a:ea typeface="+mn-ea"/>
                <a:cs typeface="+mn-cs"/>
              </a:rPr>
              <a:t>much</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wider</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range</a:t>
            </a:r>
            <a:r>
              <a:rPr lang="sk-SK" sz="1200" kern="1200" dirty="0" smtClean="0">
                <a:solidFill>
                  <a:schemeClr val="tx1"/>
                </a:solidFill>
                <a:effectLst/>
                <a:latin typeface="+mn-lt"/>
                <a:ea typeface="+mn-ea"/>
                <a:cs typeface="+mn-cs"/>
              </a:rPr>
              <a:t> of </a:t>
            </a:r>
            <a:r>
              <a:rPr lang="sk-SK" sz="1200" kern="1200" dirty="0" err="1" smtClean="0">
                <a:solidFill>
                  <a:schemeClr val="tx1"/>
                </a:solidFill>
                <a:effectLst/>
                <a:latin typeface="+mn-lt"/>
                <a:ea typeface="+mn-ea"/>
                <a:cs typeface="+mn-cs"/>
              </a:rPr>
              <a:t>information</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than</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reporting</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service</a:t>
            </a:r>
            <a:r>
              <a:rPr lang="sk-SK" sz="1200" kern="1200" dirty="0" smtClean="0">
                <a:solidFill>
                  <a:schemeClr val="tx1"/>
                </a:solidFill>
                <a:effectLst/>
                <a:latin typeface="+mn-lt"/>
                <a:ea typeface="+mn-ea"/>
                <a:cs typeface="+mn-cs"/>
              </a:rPr>
              <a:t> and IS </a:t>
            </a:r>
            <a:r>
              <a:rPr lang="sk-SK" sz="1200" kern="1200" dirty="0" err="1" smtClean="0">
                <a:solidFill>
                  <a:schemeClr val="tx1"/>
                </a:solidFill>
                <a:effectLst/>
                <a:latin typeface="+mn-lt"/>
                <a:ea typeface="+mn-ea"/>
                <a:cs typeface="+mn-cs"/>
              </a:rPr>
              <a:t>is</a:t>
            </a:r>
            <a:r>
              <a:rPr lang="sk-SK" sz="1200" kern="1200" dirty="0" smtClean="0">
                <a:solidFill>
                  <a:schemeClr val="tx1"/>
                </a:solidFill>
                <a:effectLst/>
                <a:latin typeface="+mn-lt"/>
                <a:ea typeface="+mn-ea"/>
                <a:cs typeface="+mn-cs"/>
              </a:rPr>
              <a:t> user </a:t>
            </a:r>
            <a:r>
              <a:rPr lang="sk-SK" sz="1200" kern="1200" dirty="0" err="1" smtClean="0">
                <a:solidFill>
                  <a:schemeClr val="tx1"/>
                </a:solidFill>
                <a:effectLst/>
                <a:latin typeface="+mn-lt"/>
                <a:ea typeface="+mn-ea"/>
                <a:cs typeface="+mn-cs"/>
              </a:rPr>
              <a:t>friendly</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search</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sorting</a:t>
            </a:r>
            <a:r>
              <a:rPr lang="sk-SK" sz="1200" kern="1200" dirty="0" smtClean="0">
                <a:solidFill>
                  <a:schemeClr val="tx1"/>
                </a:solidFill>
                <a:effectLst/>
                <a:latin typeface="+mn-lt"/>
                <a:ea typeface="+mn-ea"/>
                <a:cs typeface="+mn-cs"/>
              </a:rPr>
              <a:t> and </a:t>
            </a:r>
            <a:r>
              <a:rPr lang="sk-SK" sz="1200" kern="1200" dirty="0" err="1" smtClean="0">
                <a:solidFill>
                  <a:schemeClr val="tx1"/>
                </a:solidFill>
                <a:effectLst/>
                <a:latin typeface="+mn-lt"/>
                <a:ea typeface="+mn-ea"/>
                <a:cs typeface="+mn-cs"/>
              </a:rPr>
              <a:t>summarizing</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information</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according</a:t>
            </a:r>
            <a:r>
              <a:rPr lang="sk-SK" sz="1200" kern="1200" dirty="0" smtClean="0">
                <a:solidFill>
                  <a:schemeClr val="tx1"/>
                </a:solidFill>
                <a:effectLst/>
                <a:latin typeface="+mn-lt"/>
                <a:ea typeface="+mn-ea"/>
                <a:cs typeface="+mn-cs"/>
              </a:rPr>
              <a:t> to </a:t>
            </a:r>
            <a:r>
              <a:rPr lang="sk-SK" sz="1200" kern="1200" dirty="0" err="1" smtClean="0">
                <a:solidFill>
                  <a:schemeClr val="tx1"/>
                </a:solidFill>
                <a:effectLst/>
                <a:latin typeface="+mn-lt"/>
                <a:ea typeface="+mn-ea"/>
                <a:cs typeface="+mn-cs"/>
              </a:rPr>
              <a:t>different</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criteria</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comprehensible</a:t>
            </a:r>
            <a:r>
              <a:rPr lang="sk-SK" sz="1200" kern="1200" dirty="0" smtClean="0">
                <a:solidFill>
                  <a:schemeClr val="tx1"/>
                </a:solidFill>
                <a:effectLst/>
                <a:latin typeface="+mn-lt"/>
                <a:ea typeface="+mn-ea"/>
                <a:cs typeface="+mn-cs"/>
              </a:rPr>
              <a:t> and </a:t>
            </a:r>
            <a:r>
              <a:rPr lang="sk-SK" sz="1200" kern="1200" dirty="0" err="1" smtClean="0">
                <a:solidFill>
                  <a:schemeClr val="tx1"/>
                </a:solidFill>
                <a:effectLst/>
                <a:latin typeface="+mn-lt"/>
                <a:ea typeface="+mn-ea"/>
                <a:cs typeface="+mn-cs"/>
              </a:rPr>
              <a:t>clear</a:t>
            </a:r>
            <a:r>
              <a:rPr lang="sk-SK" sz="1200" kern="1200" dirty="0" smtClean="0">
                <a:solidFill>
                  <a:schemeClr val="tx1"/>
                </a:solidFill>
                <a:effectLst/>
                <a:latin typeface="+mn-lt"/>
                <a:ea typeface="+mn-ea"/>
                <a:cs typeface="+mn-cs"/>
              </a:rPr>
              <a:t>) and </a:t>
            </a:r>
            <a:r>
              <a:rPr lang="sk-SK" sz="1200" kern="1200" dirty="0" err="1" smtClean="0">
                <a:solidFill>
                  <a:schemeClr val="tx1"/>
                </a:solidFill>
                <a:effectLst/>
                <a:latin typeface="+mn-lt"/>
                <a:ea typeface="+mn-ea"/>
                <a:cs typeface="+mn-cs"/>
              </a:rPr>
              <a:t>it</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made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accessible</a:t>
            </a:r>
            <a:r>
              <a:rPr lang="sk-SK" sz="1200" kern="1200" dirty="0" smtClean="0">
                <a:solidFill>
                  <a:schemeClr val="tx1"/>
                </a:solidFill>
                <a:effectLst/>
                <a:latin typeface="+mn-lt"/>
                <a:ea typeface="+mn-ea"/>
                <a:cs typeface="+mn-cs"/>
              </a:rPr>
              <a:t> to </a:t>
            </a:r>
            <a:r>
              <a:rPr lang="sk-SK" sz="1200" kern="1200" dirty="0" err="1" smtClean="0">
                <a:solidFill>
                  <a:schemeClr val="tx1"/>
                </a:solidFill>
                <a:effectLst/>
                <a:latin typeface="+mn-lt"/>
                <a:ea typeface="+mn-ea"/>
                <a:cs typeface="+mn-cs"/>
              </a:rPr>
              <a:t>border</a:t>
            </a:r>
            <a:r>
              <a:rPr lang="sk-SK" sz="1200" kern="1200" dirty="0" smtClean="0">
                <a:solidFill>
                  <a:schemeClr val="tx1"/>
                </a:solidFill>
                <a:effectLst/>
                <a:latin typeface="+mn-lt"/>
                <a:ea typeface="+mn-ea"/>
                <a:cs typeface="+mn-cs"/>
              </a:rPr>
              <a:t> and </a:t>
            </a:r>
            <a:r>
              <a:rPr lang="sk-SK" sz="1200" kern="1200" dirty="0" err="1" smtClean="0">
                <a:solidFill>
                  <a:schemeClr val="tx1"/>
                </a:solidFill>
                <a:effectLst/>
                <a:latin typeface="+mn-lt"/>
                <a:ea typeface="+mn-ea"/>
                <a:cs typeface="+mn-cs"/>
              </a:rPr>
              <a:t>alien</a:t>
            </a:r>
            <a:r>
              <a:rPr lang="sk-SK" sz="1200" kern="1200" dirty="0" smtClean="0">
                <a:solidFill>
                  <a:schemeClr val="tx1"/>
                </a:solidFill>
                <a:effectLst/>
                <a:latin typeface="+mn-lt"/>
                <a:ea typeface="+mn-ea"/>
                <a:cs typeface="+mn-cs"/>
              </a:rPr>
              <a:t> police </a:t>
            </a:r>
            <a:r>
              <a:rPr lang="sk-SK" sz="1200" kern="1200" dirty="0" err="1" smtClean="0">
                <a:solidFill>
                  <a:schemeClr val="tx1"/>
                </a:solidFill>
                <a:effectLst/>
                <a:latin typeface="+mn-lt"/>
                <a:ea typeface="+mn-ea"/>
                <a:cs typeface="+mn-cs"/>
              </a:rPr>
              <a:t>officers</a:t>
            </a:r>
            <a:r>
              <a:rPr lang="sk-SK" sz="1200" kern="1200" dirty="0" smtClean="0">
                <a:solidFill>
                  <a:schemeClr val="tx1"/>
                </a:solidFill>
                <a:effectLst/>
                <a:latin typeface="+mn-lt"/>
                <a:ea typeface="+mn-ea"/>
                <a:cs typeface="+mn-cs"/>
              </a:rPr>
              <a:t> on </a:t>
            </a:r>
            <a:r>
              <a:rPr lang="sk-SK" sz="1200" kern="1200" dirty="0" err="1" smtClean="0">
                <a:solidFill>
                  <a:schemeClr val="tx1"/>
                </a:solidFill>
                <a:effectLst/>
                <a:latin typeface="+mn-lt"/>
                <a:ea typeface="+mn-ea"/>
                <a:cs typeface="+mn-cs"/>
              </a:rPr>
              <a:t>all</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three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levels</a:t>
            </a:r>
            <a:r>
              <a:rPr lang="sk-SK" sz="1200" kern="1200" dirty="0" smtClean="0">
                <a:solidFill>
                  <a:schemeClr val="tx1"/>
                </a:solidFill>
                <a:effectLst/>
                <a:latin typeface="+mn-lt"/>
                <a:ea typeface="+mn-ea"/>
                <a:cs typeface="+mn-cs"/>
              </a:rPr>
              <a:t> of management. Access to IS MIGRA </a:t>
            </a:r>
            <a:r>
              <a:rPr lang="sk-SK" sz="1200" kern="1200" dirty="0" err="1" smtClean="0">
                <a:solidFill>
                  <a:schemeClr val="tx1"/>
                </a:solidFill>
                <a:effectLst/>
                <a:latin typeface="+mn-lt"/>
                <a:ea typeface="+mn-ea"/>
                <a:cs typeface="+mn-cs"/>
              </a:rPr>
              <a:t>is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also</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available</a:t>
            </a:r>
            <a:r>
              <a:rPr lang="sk-SK" sz="1200" kern="1200" dirty="0" smtClean="0">
                <a:solidFill>
                  <a:schemeClr val="tx1"/>
                </a:solidFill>
                <a:effectLst/>
                <a:latin typeface="+mn-lt"/>
                <a:ea typeface="+mn-ea"/>
                <a:cs typeface="+mn-cs"/>
              </a:rPr>
              <a:t> to </a:t>
            </a:r>
            <a:r>
              <a:rPr lang="sk-SK" sz="1200" kern="1200" dirty="0" err="1" smtClean="0">
                <a:solidFill>
                  <a:schemeClr val="tx1"/>
                </a:solidFill>
                <a:effectLst/>
                <a:latin typeface="+mn-lt"/>
                <a:ea typeface="+mn-ea"/>
                <a:cs typeface="+mn-cs"/>
              </a:rPr>
              <a:t>other</a:t>
            </a:r>
            <a:r>
              <a:rPr lang="sk-SK" sz="1200" kern="1200" dirty="0" smtClean="0">
                <a:solidFill>
                  <a:schemeClr val="tx1"/>
                </a:solidFill>
                <a:effectLst/>
                <a:latin typeface="+mn-lt"/>
                <a:ea typeface="+mn-ea"/>
                <a:cs typeface="+mn-cs"/>
              </a:rPr>
              <a:t> police </a:t>
            </a:r>
            <a:r>
              <a:rPr lang="sk-SK" sz="1200" kern="1200" dirty="0" err="1" smtClean="0">
                <a:solidFill>
                  <a:schemeClr val="tx1"/>
                </a:solidFill>
                <a:effectLst/>
                <a:latin typeface="+mn-lt"/>
                <a:ea typeface="+mn-ea"/>
                <a:cs typeface="+mn-cs"/>
              </a:rPr>
              <a:t>services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which</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very</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desirable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due</a:t>
            </a:r>
            <a:r>
              <a:rPr lang="sk-SK" sz="1200" kern="1200" dirty="0" smtClean="0">
                <a:solidFill>
                  <a:schemeClr val="tx1"/>
                </a:solidFill>
                <a:effectLst/>
                <a:latin typeface="+mn-lt"/>
                <a:ea typeface="+mn-ea"/>
                <a:cs typeface="+mn-cs"/>
              </a:rPr>
              <a:t> to </a:t>
            </a:r>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redistribution</a:t>
            </a:r>
            <a:r>
              <a:rPr lang="sk-SK" sz="1200" kern="1200" dirty="0" smtClean="0">
                <a:solidFill>
                  <a:schemeClr val="tx1"/>
                </a:solidFill>
                <a:effectLst/>
                <a:latin typeface="+mn-lt"/>
                <a:ea typeface="+mn-ea"/>
                <a:cs typeface="+mn-cs"/>
              </a:rPr>
              <a:t> of </a:t>
            </a:r>
            <a:r>
              <a:rPr lang="sk-SK" sz="1200" kern="1200" dirty="0" err="1" smtClean="0">
                <a:solidFill>
                  <a:schemeClr val="tx1"/>
                </a:solidFill>
                <a:effectLst/>
                <a:latin typeface="+mn-lt"/>
                <a:ea typeface="+mn-ea"/>
                <a:cs typeface="+mn-cs"/>
              </a:rPr>
              <a:t>tasks</a:t>
            </a:r>
            <a:r>
              <a:rPr lang="sk-SK" sz="1200" kern="1200" dirty="0" smtClean="0">
                <a:solidFill>
                  <a:schemeClr val="tx1"/>
                </a:solidFill>
                <a:effectLst/>
                <a:latin typeface="+mn-lt"/>
                <a:ea typeface="+mn-ea"/>
                <a:cs typeface="+mn-cs"/>
              </a:rPr>
              <a:t> in </a:t>
            </a:r>
            <a:r>
              <a:rPr lang="sk-SK" sz="1200" kern="1200" dirty="0" err="1" smtClean="0">
                <a:solidFill>
                  <a:schemeClr val="tx1"/>
                </a:solidFill>
                <a:effectLst/>
                <a:latin typeface="+mn-lt"/>
                <a:ea typeface="+mn-ea"/>
                <a:cs typeface="+mn-cs"/>
              </a:rPr>
              <a:t>inland</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inspections</a:t>
            </a:r>
            <a:r>
              <a:rPr lang="sk-SK" sz="1200" kern="1200" dirty="0" smtClean="0">
                <a:solidFill>
                  <a:schemeClr val="tx1"/>
                </a:solidFill>
                <a:effectLst/>
                <a:latin typeface="+mn-lt"/>
                <a:ea typeface="+mn-ea"/>
                <a:cs typeface="+mn-cs"/>
              </a:rPr>
              <a:t>. </a:t>
            </a:r>
          </a:p>
          <a:p>
            <a:endParaRPr lang="sk-SK" sz="1200" kern="1200" dirty="0" smtClean="0">
              <a:solidFill>
                <a:schemeClr val="tx1"/>
              </a:solidFill>
              <a:effectLst/>
              <a:latin typeface="+mn-lt"/>
              <a:ea typeface="+mn-ea"/>
              <a:cs typeface="+mn-cs"/>
            </a:endParaRPr>
          </a:p>
          <a:p>
            <a:r>
              <a:rPr lang="sk-SK" sz="1200" kern="1200" dirty="0" smtClean="0">
                <a:solidFill>
                  <a:schemeClr val="tx1"/>
                </a:solidFill>
                <a:effectLst/>
                <a:latin typeface="+mn-lt"/>
                <a:ea typeface="+mn-ea"/>
                <a:cs typeface="+mn-cs"/>
              </a:rPr>
              <a:t>AFIS - National </a:t>
            </a:r>
            <a:r>
              <a:rPr lang="sk-SK" sz="1200" kern="1200" dirty="0" err="1" smtClean="0">
                <a:solidFill>
                  <a:schemeClr val="tx1"/>
                </a:solidFill>
                <a:effectLst/>
                <a:latin typeface="+mn-lt"/>
                <a:ea typeface="+mn-ea"/>
                <a:cs typeface="+mn-cs"/>
              </a:rPr>
              <a:t>automatic</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fingerprint</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identification</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system</a:t>
            </a:r>
            <a:endParaRPr lang="sk-SK" sz="1200" kern="1200" dirty="0" smtClean="0">
              <a:solidFill>
                <a:schemeClr val="tx1"/>
              </a:solidFill>
              <a:effectLst/>
              <a:latin typeface="+mn-lt"/>
              <a:ea typeface="+mn-ea"/>
              <a:cs typeface="+mn-cs"/>
            </a:endParaRPr>
          </a:p>
          <a:p>
            <a:endParaRPr lang="sk-SK" sz="1200" kern="1200" dirty="0" smtClean="0">
              <a:solidFill>
                <a:schemeClr val="tx1"/>
              </a:solidFill>
              <a:effectLst/>
              <a:latin typeface="+mn-lt"/>
              <a:ea typeface="+mn-ea"/>
              <a:cs typeface="+mn-cs"/>
            </a:endParaRPr>
          </a:p>
        </p:txBody>
      </p:sp>
      <p:sp>
        <p:nvSpPr>
          <p:cNvPr id="4" name="Zástupný symbol čísla snímky 3"/>
          <p:cNvSpPr>
            <a:spLocks noGrp="1"/>
          </p:cNvSpPr>
          <p:nvPr>
            <p:ph type="sldNum" sz="quarter" idx="10"/>
          </p:nvPr>
        </p:nvSpPr>
        <p:spPr/>
        <p:txBody>
          <a:bodyPr/>
          <a:lstStyle/>
          <a:p>
            <a:fld id="{50DA960E-61CE-4286-A631-C80FAB233F6B}" type="slidenum">
              <a:rPr lang="sk-SK" smtClean="0"/>
              <a:t>19</a:t>
            </a:fld>
            <a:endParaRPr lang="sk-SK"/>
          </a:p>
        </p:txBody>
      </p:sp>
    </p:spTree>
    <p:extLst>
      <p:ext uri="{BB962C8B-B14F-4D97-AF65-F5344CB8AC3E}">
        <p14:creationId xmlns:p14="http://schemas.microsoft.com/office/powerpoint/2010/main" val="1770406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snímku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en-GB" sz="1200" kern="1200" dirty="0" smtClean="0">
                <a:solidFill>
                  <a:schemeClr val="tx1"/>
                </a:solidFill>
                <a:effectLst/>
                <a:latin typeface="+mn-lt"/>
                <a:ea typeface="+mn-ea"/>
                <a:cs typeface="+mn-cs"/>
              </a:rPr>
              <a:t>The development of the Schengen acquis established risk analysis as the corner-stone of the management of the external borders.</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Schengen Borders Code (SBC) (Regulation 562/2006 of the European Parliament and of the Council of 15 March 2006 establishing a Community Code on the rules governing the movement of persons across borders) was</a:t>
            </a:r>
            <a:r>
              <a:rPr lang="en-GB" sz="1200" i="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intended to improve the legislative part of the integrated border management European Union policy by setting out the rules on the border control of persons crossing EU external borders and on the temporary reintroduction of border control at internal borders.</a:t>
            </a:r>
            <a:endParaRPr lang="sk-SK"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sk-SK"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Schengen Borders Code, which sets the common rules for crossing the external borders, was issued three years after CIRAM was originally developed by the European Council Expert Group in 2003. Therefore, this circumstance created favourable pre-conditions to have the risk analysis firmly embedded in the Schengen Borders Code. Regulation 2016/399 of the European Parliament and of the Council of 9 March 2016 on a Union Code on the rules governing the movement of persons across borders (Schengen Borders Code) is also highlighting the role of risk analysis.</a:t>
            </a:r>
            <a:endParaRPr lang="sk-SK"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Consequently, the Schengen Borders Code places risk analysis at the heart of border controls by defining border controls as comprising not only checks on persons at border crossing points and surveillance between these border crossing points, but also an analysis of the risks for internal security and an analysis of the threats that may affect the security of external borders. This sets the end goal of risk analysis, which is to guarantee internal security and the security of external borders.</a:t>
            </a:r>
            <a:endParaRPr lang="sk-SK"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Member States should also have the possibility of temporarily reintroducing border control at internal borders in the event of a serious threat to their public policy or internal security. In this context the role of risk analysis is utmost important as well.</a:t>
            </a:r>
            <a:endParaRPr lang="sk-SK"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Equally important is the mention in the Schengen Borders Code of avoiding excessive waiting time at border crossing points. This widens the objective of the management of the external borders to include the management of </a:t>
            </a:r>
            <a:r>
              <a:rPr lang="en-GB" sz="1200" i="1" kern="1200" dirty="0" smtClean="0">
                <a:solidFill>
                  <a:schemeClr val="tx1"/>
                </a:solidFill>
                <a:effectLst/>
                <a:latin typeface="+mn-lt"/>
                <a:ea typeface="+mn-ea"/>
                <a:cs typeface="+mn-cs"/>
              </a:rPr>
              <a:t>bona fide</a:t>
            </a:r>
            <a:r>
              <a:rPr lang="en-GB" sz="1200" kern="1200" dirty="0" smtClean="0">
                <a:solidFill>
                  <a:schemeClr val="tx1"/>
                </a:solidFill>
                <a:effectLst/>
                <a:latin typeface="+mn-lt"/>
                <a:ea typeface="+mn-ea"/>
                <a:cs typeface="+mn-cs"/>
              </a:rPr>
              <a:t> border crossings. For this purpose, the high standards of risk analysis are necessary in order to provide border guards, primarily performing the first line border checks, with necessary knowledge and skills in order to enable them to single out potential offenders for the second line border checks thus assuring smooth and fast border check for </a:t>
            </a:r>
            <a:r>
              <a:rPr lang="en-GB" sz="1200" i="1" kern="1200" dirty="0" smtClean="0">
                <a:solidFill>
                  <a:schemeClr val="tx1"/>
                </a:solidFill>
                <a:effectLst/>
                <a:latin typeface="+mn-lt"/>
                <a:ea typeface="+mn-ea"/>
                <a:cs typeface="+mn-cs"/>
              </a:rPr>
              <a:t>bona fide</a:t>
            </a:r>
            <a:r>
              <a:rPr lang="en-GB" sz="1200" kern="1200" dirty="0" smtClean="0">
                <a:solidFill>
                  <a:schemeClr val="tx1"/>
                </a:solidFill>
                <a:effectLst/>
                <a:latin typeface="+mn-lt"/>
                <a:ea typeface="+mn-ea"/>
                <a:cs typeface="+mn-cs"/>
              </a:rPr>
              <a:t> passengers. </a:t>
            </a:r>
            <a:endParaRPr lang="sk-SK"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It is important to note in the context of the link between risk analysis and Schengen Borders Code, that performance of risk analysis in the Member States is evaluated by the </a:t>
            </a:r>
            <a:r>
              <a:rPr lang="en-GB" sz="1200" i="1" kern="1200" dirty="0" smtClean="0">
                <a:solidFill>
                  <a:schemeClr val="tx1"/>
                </a:solidFill>
                <a:effectLst/>
                <a:latin typeface="+mn-lt"/>
                <a:ea typeface="+mn-ea"/>
                <a:cs typeface="+mn-cs"/>
              </a:rPr>
              <a:t>SCHEVAL</a:t>
            </a:r>
            <a:r>
              <a:rPr lang="en-GB" sz="1200" kern="1200" dirty="0" smtClean="0">
                <a:solidFill>
                  <a:schemeClr val="tx1"/>
                </a:solidFill>
                <a:effectLst/>
                <a:latin typeface="+mn-lt"/>
                <a:ea typeface="+mn-ea"/>
                <a:cs typeface="+mn-cs"/>
              </a:rPr>
              <a:t> as an individual component of the border management.</a:t>
            </a:r>
            <a:r>
              <a:rPr lang="sk-SK" dirty="0" smtClean="0">
                <a:effectLst/>
              </a:rPr>
              <a:t> </a:t>
            </a:r>
            <a:endParaRPr lang="sk-SK" dirty="0"/>
          </a:p>
        </p:txBody>
      </p:sp>
      <p:sp>
        <p:nvSpPr>
          <p:cNvPr id="4" name="Zástupný objekt pre číslo snímky 3"/>
          <p:cNvSpPr>
            <a:spLocks noGrp="1"/>
          </p:cNvSpPr>
          <p:nvPr>
            <p:ph type="sldNum" sz="quarter" idx="10"/>
          </p:nvPr>
        </p:nvSpPr>
        <p:spPr/>
        <p:txBody>
          <a:bodyPr/>
          <a:lstStyle/>
          <a:p>
            <a:fld id="{50DA960E-61CE-4286-A631-C80FAB233F6B}" type="slidenum">
              <a:rPr lang="sk-SK" smtClean="0"/>
              <a:t>2</a:t>
            </a:fld>
            <a:endParaRPr lang="sk-SK"/>
          </a:p>
        </p:txBody>
      </p:sp>
    </p:spTree>
    <p:extLst>
      <p:ext uri="{BB962C8B-B14F-4D97-AF65-F5344CB8AC3E}">
        <p14:creationId xmlns:p14="http://schemas.microsoft.com/office/powerpoint/2010/main" val="20891222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sk-SK" sz="1200" kern="1200" dirty="0" err="1" smtClean="0">
                <a:solidFill>
                  <a:schemeClr val="tx1"/>
                </a:solidFill>
                <a:effectLst/>
                <a:latin typeface="+mn-lt"/>
                <a:ea typeface="+mn-ea"/>
                <a:cs typeface="+mn-cs"/>
              </a:rPr>
              <a:t>Another</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important</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source</a:t>
            </a:r>
            <a:r>
              <a:rPr lang="sk-SK" sz="1200" kern="1200" dirty="0" smtClean="0">
                <a:solidFill>
                  <a:schemeClr val="tx1"/>
                </a:solidFill>
                <a:effectLst/>
                <a:latin typeface="+mn-lt"/>
                <a:ea typeface="+mn-ea"/>
                <a:cs typeface="+mn-cs"/>
              </a:rPr>
              <a:t> of </a:t>
            </a:r>
            <a:r>
              <a:rPr lang="sk-SK" sz="1200" kern="1200" dirty="0" err="1" smtClean="0">
                <a:solidFill>
                  <a:schemeClr val="tx1"/>
                </a:solidFill>
                <a:effectLst/>
                <a:latin typeface="+mn-lt"/>
                <a:ea typeface="+mn-ea"/>
                <a:cs typeface="+mn-cs"/>
              </a:rPr>
              <a:t>information</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is</a:t>
            </a:r>
            <a:r>
              <a:rPr lang="sk-SK" sz="1200" kern="1200" dirty="0" smtClean="0">
                <a:solidFill>
                  <a:schemeClr val="tx1"/>
                </a:solidFill>
                <a:effectLst/>
                <a:latin typeface="+mn-lt"/>
                <a:ea typeface="+mn-ea"/>
                <a:cs typeface="+mn-cs"/>
              </a:rPr>
              <a:t> CLK (</a:t>
            </a:r>
            <a:r>
              <a:rPr lang="sk-SK" sz="1200" kern="1200" dirty="0" err="1" smtClean="0">
                <a:solidFill>
                  <a:schemeClr val="tx1"/>
                </a:solidFill>
                <a:effectLst/>
                <a:latin typeface="+mn-lt"/>
                <a:ea typeface="+mn-ea"/>
                <a:cs typeface="+mn-cs"/>
              </a:rPr>
              <a:t>Central</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screening</a:t>
            </a:r>
            <a:r>
              <a:rPr lang="sk-SK" sz="1200" kern="1200" baseline="0" dirty="0" smtClean="0">
                <a:solidFill>
                  <a:schemeClr val="tx1"/>
                </a:solidFill>
                <a:effectLst/>
                <a:latin typeface="+mn-lt"/>
                <a:ea typeface="+mn-ea"/>
                <a:cs typeface="+mn-cs"/>
              </a:rPr>
              <a:t> </a:t>
            </a:r>
            <a:r>
              <a:rPr lang="sk-SK" sz="1200" kern="1200" baseline="0" dirty="0" err="1" smtClean="0">
                <a:solidFill>
                  <a:schemeClr val="tx1"/>
                </a:solidFill>
                <a:effectLst/>
                <a:latin typeface="+mn-lt"/>
                <a:ea typeface="+mn-ea"/>
                <a:cs typeface="+mn-cs"/>
              </a:rPr>
              <a:t>console</a:t>
            </a:r>
            <a:r>
              <a:rPr lang="sk-SK" sz="1200" kern="1200" baseline="0" dirty="0" smtClean="0">
                <a:solidFill>
                  <a:schemeClr val="tx1"/>
                </a:solidFill>
                <a:effectLst/>
                <a:latin typeface="+mn-lt"/>
                <a:ea typeface="+mn-ea"/>
                <a:cs typeface="+mn-cs"/>
              </a:rPr>
              <a:t>)</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It</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provides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information</a:t>
            </a:r>
            <a:r>
              <a:rPr lang="sk-SK" sz="1200" kern="1200" dirty="0" smtClean="0">
                <a:solidFill>
                  <a:schemeClr val="tx1"/>
                </a:solidFill>
                <a:effectLst/>
                <a:latin typeface="+mn-lt"/>
                <a:ea typeface="+mn-ea"/>
                <a:cs typeface="+mn-cs"/>
              </a:rPr>
              <a:t> on </a:t>
            </a:r>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hits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made</a:t>
            </a:r>
            <a:r>
              <a:rPr lang="sk-SK" sz="1200" kern="1200" dirty="0" smtClean="0">
                <a:solidFill>
                  <a:schemeClr val="tx1"/>
                </a:solidFill>
                <a:effectLst/>
                <a:latin typeface="+mn-lt"/>
                <a:ea typeface="+mn-ea"/>
                <a:cs typeface="+mn-cs"/>
              </a:rPr>
              <a:t> in </a:t>
            </a:r>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national</a:t>
            </a:r>
            <a:r>
              <a:rPr lang="sk-SK" sz="1200" kern="1200" dirty="0" smtClean="0">
                <a:solidFill>
                  <a:schemeClr val="tx1"/>
                </a:solidFill>
                <a:effectLst/>
                <a:latin typeface="+mn-lt"/>
                <a:ea typeface="+mn-ea"/>
                <a:cs typeface="+mn-cs"/>
              </a:rPr>
              <a:t> and </a:t>
            </a:r>
            <a:r>
              <a:rPr lang="sk-SK" sz="1200" kern="1200" dirty="0" err="1" smtClean="0">
                <a:solidFill>
                  <a:schemeClr val="tx1"/>
                </a:solidFill>
                <a:effectLst/>
                <a:latin typeface="+mn-lt"/>
                <a:ea typeface="+mn-ea"/>
                <a:cs typeface="+mn-cs"/>
              </a:rPr>
              <a:t>international</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screening</a:t>
            </a:r>
            <a:r>
              <a:rPr lang="sk-SK" sz="1200" kern="1200" baseline="0" dirty="0" smtClean="0">
                <a:solidFill>
                  <a:schemeClr val="tx1"/>
                </a:solidFill>
                <a:effectLst/>
                <a:latin typeface="+mn-lt"/>
                <a:ea typeface="+mn-ea"/>
                <a:cs typeface="+mn-cs"/>
              </a:rPr>
              <a:t> </a:t>
            </a:r>
            <a:r>
              <a:rPr lang="sk-SK" sz="1200" kern="1200" baseline="0" dirty="0" err="1" smtClean="0">
                <a:solidFill>
                  <a:schemeClr val="tx1"/>
                </a:solidFill>
                <a:effectLst/>
                <a:latin typeface="+mn-lt"/>
                <a:ea typeface="+mn-ea"/>
                <a:cs typeface="+mn-cs"/>
              </a:rPr>
              <a:t>information</a:t>
            </a:r>
            <a:r>
              <a:rPr lang="sk-SK" sz="1200" kern="1200" baseline="0" dirty="0" smtClean="0">
                <a:solidFill>
                  <a:schemeClr val="tx1"/>
                </a:solidFill>
                <a:effectLst/>
                <a:latin typeface="+mn-lt"/>
                <a:ea typeface="+mn-ea"/>
                <a:cs typeface="+mn-cs"/>
              </a:rPr>
              <a:t> </a:t>
            </a:r>
            <a:r>
              <a:rPr lang="sk-SK" sz="1200" kern="1200" baseline="0" dirty="0" err="1" smtClean="0">
                <a:solidFill>
                  <a:schemeClr val="tx1"/>
                </a:solidFill>
                <a:effectLst/>
                <a:latin typeface="+mn-lt"/>
                <a:ea typeface="+mn-ea"/>
                <a:cs typeface="+mn-cs"/>
              </a:rPr>
              <a:t>systems</a:t>
            </a:r>
            <a:r>
              <a:rPr lang="sk-SK" sz="1200" kern="1200" baseline="0" dirty="0" smtClean="0">
                <a:solidFill>
                  <a:schemeClr val="tx1"/>
                </a:solidFill>
                <a:effectLst/>
                <a:latin typeface="+mn-lt"/>
                <a:ea typeface="+mn-ea"/>
                <a:cs typeface="+mn-cs"/>
              </a:rPr>
              <a:t> </a:t>
            </a:r>
            <a:r>
              <a:rPr lang="sk-SK" sz="1200" kern="1200" dirty="0" smtClean="0">
                <a:solidFill>
                  <a:schemeClr val="tx1"/>
                </a:solidFill>
                <a:effectLst/>
                <a:latin typeface="+mn-lt"/>
                <a:ea typeface="+mn-ea"/>
                <a:cs typeface="+mn-cs"/>
              </a:rPr>
              <a:t>(</a:t>
            </a:r>
            <a:r>
              <a:rPr lang="sk-SK" sz="1200" kern="1200" dirty="0" err="1" smtClean="0">
                <a:solidFill>
                  <a:schemeClr val="tx1"/>
                </a:solidFill>
                <a:effectLst/>
                <a:latin typeface="+mn-lt"/>
                <a:ea typeface="+mn-ea"/>
                <a:cs typeface="+mn-cs"/>
              </a:rPr>
              <a:t>persons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things</a:t>
            </a:r>
            <a:r>
              <a:rPr lang="sk-SK" sz="1200" kern="1200" dirty="0" smtClean="0">
                <a:solidFill>
                  <a:schemeClr val="tx1"/>
                </a:solidFill>
                <a:effectLst/>
                <a:latin typeface="+mn-lt"/>
                <a:ea typeface="+mn-ea"/>
                <a:cs typeface="+mn-cs"/>
              </a:rPr>
              <a:t>, motor </a:t>
            </a:r>
            <a:r>
              <a:rPr lang="sk-SK" sz="1200" kern="1200" dirty="0" err="1" smtClean="0">
                <a:solidFill>
                  <a:schemeClr val="tx1"/>
                </a:solidFill>
                <a:effectLst/>
                <a:latin typeface="+mn-lt"/>
                <a:ea typeface="+mn-ea"/>
                <a:cs typeface="+mn-cs"/>
              </a:rPr>
              <a:t>vehicles</a:t>
            </a:r>
            <a:r>
              <a:rPr lang="sk-SK" sz="1200" kern="1200" dirty="0" smtClean="0">
                <a:solidFill>
                  <a:schemeClr val="tx1"/>
                </a:solidFill>
                <a:effectLst/>
                <a:latin typeface="+mn-lt"/>
                <a:ea typeface="+mn-ea"/>
                <a:cs typeface="+mn-cs"/>
              </a:rPr>
              <a:t>) and </a:t>
            </a:r>
            <a:r>
              <a:rPr lang="sk-SK" sz="1200" kern="1200" dirty="0" err="1" smtClean="0">
                <a:solidFill>
                  <a:schemeClr val="tx1"/>
                </a:solidFill>
                <a:effectLst/>
                <a:latin typeface="+mn-lt"/>
                <a:ea typeface="+mn-ea"/>
                <a:cs typeface="+mn-cs"/>
              </a:rPr>
              <a:t>information</a:t>
            </a:r>
            <a:r>
              <a:rPr lang="sk-SK" sz="1200" kern="1200" dirty="0" smtClean="0">
                <a:solidFill>
                  <a:schemeClr val="tx1"/>
                </a:solidFill>
                <a:effectLst/>
                <a:latin typeface="+mn-lt"/>
                <a:ea typeface="+mn-ea"/>
                <a:cs typeface="+mn-cs"/>
              </a:rPr>
              <a:t> on </a:t>
            </a:r>
            <a:r>
              <a:rPr lang="sk-SK" sz="1200" kern="1200" dirty="0" err="1" smtClean="0">
                <a:solidFill>
                  <a:schemeClr val="tx1"/>
                </a:solidFill>
                <a:effectLst/>
                <a:latin typeface="+mn-lt"/>
                <a:ea typeface="+mn-ea"/>
                <a:cs typeface="+mn-cs"/>
              </a:rPr>
              <a:t>entries</a:t>
            </a:r>
            <a:r>
              <a:rPr lang="sk-SK" sz="1200" kern="1200" dirty="0" smtClean="0">
                <a:solidFill>
                  <a:schemeClr val="tx1"/>
                </a:solidFill>
                <a:effectLst/>
                <a:latin typeface="+mn-lt"/>
                <a:ea typeface="+mn-ea"/>
                <a:cs typeface="+mn-cs"/>
              </a:rPr>
              <a:t> and </a:t>
            </a:r>
            <a:r>
              <a:rPr lang="sk-SK" sz="1200" kern="1200" dirty="0" err="1" smtClean="0">
                <a:solidFill>
                  <a:schemeClr val="tx1"/>
                </a:solidFill>
                <a:effectLst/>
                <a:latin typeface="+mn-lt"/>
                <a:ea typeface="+mn-ea"/>
                <a:cs typeface="+mn-cs"/>
              </a:rPr>
              <a:t>exits</a:t>
            </a:r>
            <a:r>
              <a:rPr lang="sk-SK" sz="1200" kern="1200" dirty="0" smtClean="0">
                <a:solidFill>
                  <a:schemeClr val="tx1"/>
                </a:solidFill>
                <a:effectLst/>
                <a:latin typeface="+mn-lt"/>
                <a:ea typeface="+mn-ea"/>
                <a:cs typeface="+mn-cs"/>
              </a:rPr>
              <a:t> of </a:t>
            </a:r>
            <a:r>
              <a:rPr lang="sk-SK" sz="1200" kern="1200" dirty="0" err="1" smtClean="0">
                <a:solidFill>
                  <a:schemeClr val="tx1"/>
                </a:solidFill>
                <a:effectLst/>
                <a:latin typeface="+mn-lt"/>
                <a:ea typeface="+mn-ea"/>
                <a:cs typeface="+mn-cs"/>
              </a:rPr>
              <a:t>third</a:t>
            </a:r>
            <a:r>
              <a:rPr lang="sk-SK" sz="1200" kern="1200" dirty="0" smtClean="0">
                <a:solidFill>
                  <a:schemeClr val="tx1"/>
                </a:solidFill>
                <a:effectLst/>
                <a:latin typeface="+mn-lt"/>
                <a:ea typeface="+mn-ea"/>
                <a:cs typeface="+mn-cs"/>
              </a:rPr>
              <a:t>-country </a:t>
            </a:r>
            <a:r>
              <a:rPr lang="sk-SK" sz="1200" kern="1200" dirty="0" err="1" smtClean="0">
                <a:solidFill>
                  <a:schemeClr val="tx1"/>
                </a:solidFill>
                <a:effectLst/>
                <a:latin typeface="+mn-lt"/>
                <a:ea typeface="+mn-ea"/>
                <a:cs typeface="+mn-cs"/>
              </a:rPr>
              <a:t>nationals</a:t>
            </a:r>
            <a:r>
              <a:rPr lang="sk-SK" sz="1200" kern="1200" dirty="0" smtClean="0">
                <a:solidFill>
                  <a:schemeClr val="tx1"/>
                </a:solidFill>
                <a:effectLst/>
                <a:latin typeface="+mn-lt"/>
                <a:ea typeface="+mn-ea"/>
                <a:cs typeface="+mn-cs"/>
              </a:rPr>
              <a:t> at </a:t>
            </a:r>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external</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borders</a:t>
            </a:r>
            <a:r>
              <a:rPr lang="sk-SK" sz="1200" kern="1200" dirty="0" smtClean="0">
                <a:solidFill>
                  <a:schemeClr val="tx1"/>
                </a:solidFill>
                <a:effectLst/>
                <a:latin typeface="+mn-lt"/>
                <a:ea typeface="+mn-ea"/>
                <a:cs typeface="+mn-cs"/>
              </a:rPr>
              <a:t>. </a:t>
            </a:r>
          </a:p>
          <a:p>
            <a:r>
              <a:rPr lang="sk-SK" sz="1200" kern="1200" dirty="0" err="1" smtClean="0">
                <a:solidFill>
                  <a:schemeClr val="tx1"/>
                </a:solidFill>
                <a:effectLst/>
                <a:latin typeface="+mn-lt"/>
                <a:ea typeface="+mn-ea"/>
                <a:cs typeface="+mn-cs"/>
              </a:rPr>
              <a:t>Information</a:t>
            </a:r>
            <a:r>
              <a:rPr lang="sk-SK" sz="1200" kern="1200" dirty="0" smtClean="0">
                <a:solidFill>
                  <a:schemeClr val="tx1"/>
                </a:solidFill>
                <a:effectLst/>
                <a:latin typeface="+mn-lt"/>
                <a:ea typeface="+mn-ea"/>
                <a:cs typeface="+mn-cs"/>
              </a:rPr>
              <a:t> on </a:t>
            </a:r>
            <a:r>
              <a:rPr lang="sk-SK" sz="1200" kern="1200" dirty="0" err="1" smtClean="0">
                <a:solidFill>
                  <a:schemeClr val="tx1"/>
                </a:solidFill>
                <a:effectLst/>
                <a:latin typeface="+mn-lt"/>
                <a:ea typeface="+mn-ea"/>
                <a:cs typeface="+mn-cs"/>
              </a:rPr>
              <a:t>legal</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flows</a:t>
            </a:r>
            <a:r>
              <a:rPr lang="sk-SK" sz="1200" kern="1200" dirty="0" smtClean="0">
                <a:solidFill>
                  <a:schemeClr val="tx1"/>
                </a:solidFill>
                <a:effectLst/>
                <a:latin typeface="+mn-lt"/>
                <a:ea typeface="+mn-ea"/>
                <a:cs typeface="+mn-cs"/>
              </a:rPr>
              <a:t> of </a:t>
            </a:r>
            <a:r>
              <a:rPr lang="sk-SK" sz="1200" kern="1200" dirty="0" err="1" smtClean="0">
                <a:solidFill>
                  <a:schemeClr val="tx1"/>
                </a:solidFill>
                <a:effectLst/>
                <a:latin typeface="+mn-lt"/>
                <a:ea typeface="+mn-ea"/>
                <a:cs typeface="+mn-cs"/>
              </a:rPr>
              <a:t>passengers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apprehended</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irregular</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documents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security-repressive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actions</a:t>
            </a:r>
            <a:r>
              <a:rPr lang="sk-SK" sz="1200" kern="1200" dirty="0" smtClean="0">
                <a:solidFill>
                  <a:schemeClr val="tx1"/>
                </a:solidFill>
                <a:effectLst/>
                <a:latin typeface="+mn-lt"/>
                <a:ea typeface="+mn-ea"/>
                <a:cs typeface="+mn-cs"/>
              </a:rPr>
              <a:t> and </a:t>
            </a:r>
            <a:r>
              <a:rPr lang="sk-SK" sz="1200" kern="1200" dirty="0" err="1" smtClean="0">
                <a:solidFill>
                  <a:schemeClr val="tx1"/>
                </a:solidFill>
                <a:effectLst/>
                <a:latin typeface="+mn-lt"/>
                <a:ea typeface="+mn-ea"/>
                <a:cs typeface="+mn-cs"/>
              </a:rPr>
              <a:t>other</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activities</a:t>
            </a:r>
            <a:r>
              <a:rPr lang="sk-SK" sz="1200" kern="1200" dirty="0" smtClean="0">
                <a:solidFill>
                  <a:schemeClr val="tx1"/>
                </a:solidFill>
                <a:effectLst/>
                <a:latin typeface="+mn-lt"/>
                <a:ea typeface="+mn-ea"/>
                <a:cs typeface="+mn-cs"/>
              </a:rPr>
              <a:t> of </a:t>
            </a:r>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executive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departments</a:t>
            </a:r>
            <a:r>
              <a:rPr lang="sk-SK" sz="1200" kern="1200" baseline="0" dirty="0" smtClean="0">
                <a:solidFill>
                  <a:schemeClr val="tx1"/>
                </a:solidFill>
                <a:effectLst/>
                <a:latin typeface="+mn-lt"/>
                <a:ea typeface="+mn-ea"/>
                <a:cs typeface="+mn-cs"/>
              </a:rPr>
              <a:t> of </a:t>
            </a:r>
            <a:r>
              <a:rPr lang="sk-SK" sz="1200" kern="1200" baseline="0" dirty="0" err="1" smtClean="0">
                <a:solidFill>
                  <a:schemeClr val="tx1"/>
                </a:solidFill>
                <a:effectLst/>
                <a:latin typeface="+mn-lt"/>
                <a:ea typeface="+mn-ea"/>
                <a:cs typeface="+mn-cs"/>
              </a:rPr>
              <a:t>Border</a:t>
            </a:r>
            <a:r>
              <a:rPr lang="sk-SK" sz="1200" kern="1200" baseline="0" dirty="0" smtClean="0">
                <a:solidFill>
                  <a:schemeClr val="tx1"/>
                </a:solidFill>
                <a:effectLst/>
                <a:latin typeface="+mn-lt"/>
                <a:ea typeface="+mn-ea"/>
                <a:cs typeface="+mn-cs"/>
              </a:rPr>
              <a:t> and Alien Police </a:t>
            </a:r>
            <a:r>
              <a:rPr lang="sk-SK" sz="1200" kern="1200" dirty="0" smtClean="0">
                <a:solidFill>
                  <a:schemeClr val="tx1"/>
                </a:solidFill>
                <a:effectLst/>
                <a:latin typeface="+mn-lt"/>
                <a:ea typeface="+mn-ea"/>
                <a:cs typeface="+mn-cs"/>
              </a:rPr>
              <a:t>are </a:t>
            </a:r>
            <a:r>
              <a:rPr lang="sk-SK" sz="1200" kern="1200" dirty="0" err="1" smtClean="0">
                <a:solidFill>
                  <a:schemeClr val="tx1"/>
                </a:solidFill>
                <a:effectLst/>
                <a:latin typeface="+mn-lt"/>
                <a:ea typeface="+mn-ea"/>
                <a:cs typeface="+mn-cs"/>
              </a:rPr>
              <a:t>collected</a:t>
            </a:r>
            <a:r>
              <a:rPr lang="sk-SK" sz="1200" kern="1200" dirty="0" smtClean="0">
                <a:solidFill>
                  <a:schemeClr val="tx1"/>
                </a:solidFill>
                <a:effectLst/>
                <a:latin typeface="+mn-lt"/>
                <a:ea typeface="+mn-ea"/>
                <a:cs typeface="+mn-cs"/>
              </a:rPr>
              <a:t> and </a:t>
            </a:r>
            <a:r>
              <a:rPr lang="sk-SK" sz="1200" kern="1200" dirty="0" err="1" smtClean="0">
                <a:solidFill>
                  <a:schemeClr val="tx1"/>
                </a:solidFill>
                <a:effectLst/>
                <a:latin typeface="+mn-lt"/>
                <a:ea typeface="+mn-ea"/>
                <a:cs typeface="+mn-cs"/>
              </a:rPr>
              <a:t>recorded</a:t>
            </a:r>
            <a:r>
              <a:rPr lang="sk-SK" sz="1200" kern="1200" dirty="0" smtClean="0">
                <a:solidFill>
                  <a:schemeClr val="tx1"/>
                </a:solidFill>
                <a:effectLst/>
                <a:latin typeface="+mn-lt"/>
                <a:ea typeface="+mn-ea"/>
                <a:cs typeface="+mn-cs"/>
              </a:rPr>
              <a:t> in </a:t>
            </a:r>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database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Selected</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statistical</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information</a:t>
            </a:r>
            <a:r>
              <a:rPr lang="sk-SK" sz="1200" kern="1200" dirty="0" smtClean="0">
                <a:solidFill>
                  <a:schemeClr val="tx1"/>
                </a:solidFill>
                <a:effectLst/>
                <a:latin typeface="+mn-lt"/>
                <a:ea typeface="+mn-ea"/>
                <a:cs typeface="+mn-cs"/>
              </a:rPr>
              <a:t> and </a:t>
            </a:r>
            <a:r>
              <a:rPr lang="sk-SK" sz="1200" kern="1200" dirty="0" err="1" smtClean="0">
                <a:solidFill>
                  <a:schemeClr val="tx1"/>
                </a:solidFill>
                <a:effectLst/>
                <a:latin typeface="+mn-lt"/>
                <a:ea typeface="+mn-ea"/>
                <a:cs typeface="+mn-cs"/>
              </a:rPr>
              <a:t>data</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This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data</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collection</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system</a:t>
            </a:r>
            <a:r>
              <a:rPr lang="sk-SK" sz="1200" kern="1200" dirty="0" smtClean="0">
                <a:solidFill>
                  <a:schemeClr val="tx1"/>
                </a:solidFill>
                <a:effectLst/>
                <a:latin typeface="+mn-lt"/>
                <a:ea typeface="+mn-ea"/>
                <a:cs typeface="+mn-cs"/>
              </a:rPr>
              <a:t> has </a:t>
            </a:r>
            <a:r>
              <a:rPr lang="sk-SK" sz="1200" kern="1200" dirty="0" err="1" smtClean="0">
                <a:solidFill>
                  <a:schemeClr val="tx1"/>
                </a:solidFill>
                <a:effectLst/>
                <a:latin typeface="+mn-lt"/>
                <a:ea typeface="+mn-ea"/>
                <a:cs typeface="+mn-cs"/>
              </a:rPr>
              <a:t>been</a:t>
            </a:r>
            <a:r>
              <a:rPr lang="sk-SK" sz="1200" kern="1200" dirty="0" smtClean="0">
                <a:solidFill>
                  <a:schemeClr val="tx1"/>
                </a:solidFill>
                <a:effectLst/>
                <a:latin typeface="+mn-lt"/>
                <a:ea typeface="+mn-ea"/>
                <a:cs typeface="+mn-cs"/>
              </a:rPr>
              <a:t> in </a:t>
            </a:r>
            <a:r>
              <a:rPr lang="sk-SK" sz="1200" kern="1200" dirty="0" err="1" smtClean="0">
                <a:solidFill>
                  <a:schemeClr val="tx1"/>
                </a:solidFill>
                <a:effectLst/>
                <a:latin typeface="+mn-lt"/>
                <a:ea typeface="+mn-ea"/>
                <a:cs typeface="+mn-cs"/>
              </a:rPr>
              <a:t>place</a:t>
            </a:r>
            <a:r>
              <a:rPr lang="sk-SK" sz="1200" kern="1200" dirty="0" smtClean="0">
                <a:solidFill>
                  <a:schemeClr val="tx1"/>
                </a:solidFill>
                <a:effectLst/>
                <a:latin typeface="+mn-lt"/>
                <a:ea typeface="+mn-ea"/>
                <a:cs typeface="+mn-cs"/>
              </a:rPr>
              <a:t> to </a:t>
            </a:r>
            <a:r>
              <a:rPr lang="sk-SK" sz="1200" kern="1200" dirty="0" err="1" smtClean="0">
                <a:solidFill>
                  <a:schemeClr val="tx1"/>
                </a:solidFill>
                <a:effectLst/>
                <a:latin typeface="+mn-lt"/>
                <a:ea typeface="+mn-ea"/>
                <a:cs typeface="+mn-cs"/>
              </a:rPr>
              <a:t>ensure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collection</a:t>
            </a:r>
            <a:r>
              <a:rPr lang="sk-SK" sz="1200" kern="1200" dirty="0" smtClean="0">
                <a:solidFill>
                  <a:schemeClr val="tx1"/>
                </a:solidFill>
                <a:effectLst/>
                <a:latin typeface="+mn-lt"/>
                <a:ea typeface="+mn-ea"/>
                <a:cs typeface="+mn-cs"/>
              </a:rPr>
              <a:t> of </a:t>
            </a:r>
            <a:r>
              <a:rPr lang="sk-SK" sz="1200" kern="1200" dirty="0" err="1" smtClean="0">
                <a:solidFill>
                  <a:schemeClr val="tx1"/>
                </a:solidFill>
                <a:effectLst/>
                <a:latin typeface="+mn-lt"/>
                <a:ea typeface="+mn-ea"/>
                <a:cs typeface="+mn-cs"/>
              </a:rPr>
              <a:t>information</a:t>
            </a:r>
            <a:r>
              <a:rPr lang="sk-SK" sz="1200" kern="1200" dirty="0" smtClean="0">
                <a:solidFill>
                  <a:schemeClr val="tx1"/>
                </a:solidFill>
                <a:effectLst/>
                <a:latin typeface="+mn-lt"/>
                <a:ea typeface="+mn-ea"/>
                <a:cs typeface="+mn-cs"/>
              </a:rPr>
              <a:t> and </a:t>
            </a:r>
            <a:r>
              <a:rPr lang="sk-SK" sz="1200" kern="1200" dirty="0" err="1" smtClean="0">
                <a:solidFill>
                  <a:schemeClr val="tx1"/>
                </a:solidFill>
                <a:effectLst/>
                <a:latin typeface="+mn-lt"/>
                <a:ea typeface="+mn-ea"/>
                <a:cs typeface="+mn-cs"/>
              </a:rPr>
              <a:t>data</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that</a:t>
            </a:r>
            <a:r>
              <a:rPr lang="sk-SK" sz="1200" kern="1200" dirty="0" smtClean="0">
                <a:solidFill>
                  <a:schemeClr val="tx1"/>
                </a:solidFill>
                <a:effectLst/>
                <a:latin typeface="+mn-lt"/>
                <a:ea typeface="+mn-ea"/>
                <a:cs typeface="+mn-cs"/>
              </a:rPr>
              <a:t> do </a:t>
            </a:r>
            <a:r>
              <a:rPr lang="sk-SK" sz="1200" kern="1200" dirty="0" err="1" smtClean="0">
                <a:solidFill>
                  <a:schemeClr val="tx1"/>
                </a:solidFill>
                <a:effectLst/>
                <a:latin typeface="+mn-lt"/>
                <a:ea typeface="+mn-ea"/>
                <a:cs typeface="+mn-cs"/>
              </a:rPr>
              <a:t>not</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contain</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above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mentioned</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information</a:t>
            </a:r>
            <a:r>
              <a:rPr lang="sk-SK" sz="1200" kern="1200" baseline="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systems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collection</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takes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place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from</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local</a:t>
            </a:r>
            <a:r>
              <a:rPr lang="sk-SK" sz="1200" kern="1200" dirty="0" smtClean="0">
                <a:solidFill>
                  <a:schemeClr val="tx1"/>
                </a:solidFill>
                <a:effectLst/>
                <a:latin typeface="+mn-lt"/>
                <a:ea typeface="+mn-ea"/>
                <a:cs typeface="+mn-cs"/>
              </a:rPr>
              <a:t> level to </a:t>
            </a:r>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regional</a:t>
            </a:r>
            <a:r>
              <a:rPr lang="sk-SK" sz="1200" kern="1200" dirty="0" smtClean="0">
                <a:solidFill>
                  <a:schemeClr val="tx1"/>
                </a:solidFill>
                <a:effectLst/>
                <a:latin typeface="+mn-lt"/>
                <a:ea typeface="+mn-ea"/>
                <a:cs typeface="+mn-cs"/>
              </a:rPr>
              <a:t> and </a:t>
            </a:r>
            <a:r>
              <a:rPr lang="sk-SK" sz="1200" kern="1200" dirty="0" err="1" smtClean="0">
                <a:solidFill>
                  <a:schemeClr val="tx1"/>
                </a:solidFill>
                <a:effectLst/>
                <a:latin typeface="+mn-lt"/>
                <a:ea typeface="+mn-ea"/>
                <a:cs typeface="+mn-cs"/>
              </a:rPr>
              <a:t>national</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ones</a:t>
            </a:r>
            <a:r>
              <a:rPr lang="sk-SK" sz="1200" kern="1200" dirty="0" smtClean="0">
                <a:solidFill>
                  <a:schemeClr val="tx1"/>
                </a:solidFill>
                <a:effectLst/>
                <a:latin typeface="+mn-lt"/>
                <a:ea typeface="+mn-ea"/>
                <a:cs typeface="+mn-cs"/>
              </a:rPr>
              <a:t> and </a:t>
            </a:r>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outputs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from</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database</a:t>
            </a:r>
            <a:r>
              <a:rPr lang="sk-SK" sz="1200" kern="1200" dirty="0" smtClean="0">
                <a:solidFill>
                  <a:schemeClr val="tx1"/>
                </a:solidFill>
                <a:effectLst/>
                <a:latin typeface="+mn-lt"/>
                <a:ea typeface="+mn-ea"/>
                <a:cs typeface="+mn-cs"/>
              </a:rPr>
              <a:t> are </a:t>
            </a:r>
            <a:r>
              <a:rPr lang="sk-SK" sz="1200" kern="1200" dirty="0" err="1" smtClean="0">
                <a:solidFill>
                  <a:schemeClr val="tx1"/>
                </a:solidFill>
                <a:effectLst/>
                <a:latin typeface="+mn-lt"/>
                <a:ea typeface="+mn-ea"/>
                <a:cs typeface="+mn-cs"/>
              </a:rPr>
              <a:t>processed</a:t>
            </a:r>
            <a:r>
              <a:rPr lang="sk-SK" sz="1200" kern="1200" dirty="0" smtClean="0">
                <a:solidFill>
                  <a:schemeClr val="tx1"/>
                </a:solidFill>
                <a:effectLst/>
                <a:latin typeface="+mn-lt"/>
                <a:ea typeface="+mn-ea"/>
                <a:cs typeface="+mn-cs"/>
              </a:rPr>
              <a:t> and </a:t>
            </a:r>
            <a:r>
              <a:rPr lang="sk-SK" sz="1200" kern="1200" dirty="0" err="1" smtClean="0">
                <a:solidFill>
                  <a:schemeClr val="tx1"/>
                </a:solidFill>
                <a:effectLst/>
                <a:latin typeface="+mn-lt"/>
                <a:ea typeface="+mn-ea"/>
                <a:cs typeface="+mn-cs"/>
              </a:rPr>
              <a:t>made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available</a:t>
            </a:r>
            <a:r>
              <a:rPr lang="sk-SK" sz="1200" kern="1200" dirty="0" smtClean="0">
                <a:solidFill>
                  <a:schemeClr val="tx1"/>
                </a:solidFill>
                <a:effectLst/>
                <a:latin typeface="+mn-lt"/>
                <a:ea typeface="+mn-ea"/>
                <a:cs typeface="+mn-cs"/>
              </a:rPr>
              <a:t> on </a:t>
            </a:r>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intranet site of </a:t>
            </a:r>
            <a:r>
              <a:rPr lang="sk-SK" sz="1200" kern="1200" dirty="0" err="1" smtClean="0">
                <a:solidFill>
                  <a:schemeClr val="tx1"/>
                </a:solidFill>
                <a:effectLst/>
                <a:latin typeface="+mn-lt"/>
                <a:ea typeface="+mn-ea"/>
                <a:cs typeface="+mn-cs"/>
              </a:rPr>
              <a:t>Border</a:t>
            </a:r>
            <a:r>
              <a:rPr lang="sk-SK" sz="1200" kern="1200" dirty="0" smtClean="0">
                <a:solidFill>
                  <a:schemeClr val="tx1"/>
                </a:solidFill>
                <a:effectLst/>
                <a:latin typeface="+mn-lt"/>
                <a:ea typeface="+mn-ea"/>
                <a:cs typeface="+mn-cs"/>
              </a:rPr>
              <a:t> and Alien Police </a:t>
            </a:r>
            <a:r>
              <a:rPr lang="sk-SK" sz="1200" kern="1200" dirty="0" err="1" smtClean="0">
                <a:solidFill>
                  <a:schemeClr val="tx1"/>
                </a:solidFill>
                <a:effectLst/>
                <a:latin typeface="+mn-lt"/>
                <a:ea typeface="+mn-ea"/>
                <a:cs typeface="+mn-cs"/>
              </a:rPr>
              <a:t>for</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all</a:t>
            </a:r>
            <a:r>
              <a:rPr lang="sk-SK" sz="1200" kern="1200" dirty="0" smtClean="0">
                <a:solidFill>
                  <a:schemeClr val="tx1"/>
                </a:solidFill>
                <a:effectLst/>
                <a:latin typeface="+mn-lt"/>
                <a:ea typeface="+mn-ea"/>
                <a:cs typeface="+mn-cs"/>
              </a:rPr>
              <a:t> police </a:t>
            </a:r>
            <a:r>
              <a:rPr lang="sk-SK" sz="1200" kern="1200" dirty="0" err="1" smtClean="0">
                <a:solidFill>
                  <a:schemeClr val="tx1"/>
                </a:solidFill>
                <a:effectLst/>
                <a:latin typeface="+mn-lt"/>
                <a:ea typeface="+mn-ea"/>
                <a:cs typeface="+mn-cs"/>
              </a:rPr>
              <a:t>officers</a:t>
            </a:r>
            <a:r>
              <a:rPr lang="sk-SK" sz="1200" kern="1200" dirty="0" smtClean="0">
                <a:solidFill>
                  <a:schemeClr val="tx1"/>
                </a:solidFill>
                <a:effectLst/>
                <a:latin typeface="+mn-lt"/>
                <a:ea typeface="+mn-ea"/>
                <a:cs typeface="+mn-cs"/>
              </a:rPr>
              <a:t> at </a:t>
            </a:r>
            <a:r>
              <a:rPr lang="sk-SK" sz="1200" kern="1200" dirty="0" err="1" smtClean="0">
                <a:solidFill>
                  <a:schemeClr val="tx1"/>
                </a:solidFill>
                <a:effectLst/>
                <a:latin typeface="+mn-lt"/>
                <a:ea typeface="+mn-ea"/>
                <a:cs typeface="+mn-cs"/>
              </a:rPr>
              <a:t>local</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regional</a:t>
            </a:r>
            <a:r>
              <a:rPr lang="sk-SK" sz="1200" kern="1200" dirty="0" smtClean="0">
                <a:solidFill>
                  <a:schemeClr val="tx1"/>
                </a:solidFill>
                <a:effectLst/>
                <a:latin typeface="+mn-lt"/>
                <a:ea typeface="+mn-ea"/>
                <a:cs typeface="+mn-cs"/>
              </a:rPr>
              <a:t> and </a:t>
            </a:r>
            <a:r>
              <a:rPr lang="sk-SK" sz="1200" kern="1200" dirty="0" err="1" smtClean="0">
                <a:solidFill>
                  <a:schemeClr val="tx1"/>
                </a:solidFill>
                <a:effectLst/>
                <a:latin typeface="+mn-lt"/>
                <a:ea typeface="+mn-ea"/>
                <a:cs typeface="+mn-cs"/>
              </a:rPr>
              <a:t>central</a:t>
            </a:r>
            <a:r>
              <a:rPr lang="sk-SK" sz="1200" kern="1200" dirty="0" smtClean="0">
                <a:solidFill>
                  <a:schemeClr val="tx1"/>
                </a:solidFill>
                <a:effectLst/>
                <a:latin typeface="+mn-lt"/>
                <a:ea typeface="+mn-ea"/>
                <a:cs typeface="+mn-cs"/>
              </a:rPr>
              <a:t> level in </a:t>
            </a:r>
            <a:r>
              <a:rPr lang="sk-SK" sz="1200" kern="1200" dirty="0" err="1" smtClean="0">
                <a:solidFill>
                  <a:schemeClr val="tx1"/>
                </a:solidFill>
                <a:effectLst/>
                <a:latin typeface="+mn-lt"/>
                <a:ea typeface="+mn-ea"/>
                <a:cs typeface="+mn-cs"/>
              </a:rPr>
              <a:t>an</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expanded</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form</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with</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option</a:t>
            </a:r>
            <a:r>
              <a:rPr lang="sk-SK" sz="1200" kern="1200" dirty="0" smtClean="0">
                <a:solidFill>
                  <a:schemeClr val="tx1"/>
                </a:solidFill>
                <a:effectLst/>
                <a:latin typeface="+mn-lt"/>
                <a:ea typeface="+mn-ea"/>
                <a:cs typeface="+mn-cs"/>
              </a:rPr>
              <a:t> of </a:t>
            </a:r>
            <a:r>
              <a:rPr lang="sk-SK" sz="1200" kern="1200" dirty="0" err="1" smtClean="0">
                <a:solidFill>
                  <a:schemeClr val="tx1"/>
                </a:solidFill>
                <a:effectLst/>
                <a:latin typeface="+mn-lt"/>
                <a:ea typeface="+mn-ea"/>
                <a:cs typeface="+mn-cs"/>
              </a:rPr>
              <a:t>selecting</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necessary</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indicators</a:t>
            </a:r>
            <a:r>
              <a:rPr lang="sk-SK" sz="1200" kern="1200" dirty="0" smtClean="0">
                <a:solidFill>
                  <a:schemeClr val="tx1"/>
                </a:solidFill>
                <a:effectLst/>
                <a:latin typeface="+mn-lt"/>
                <a:ea typeface="+mn-ea"/>
                <a:cs typeface="+mn-cs"/>
              </a:rPr>
              <a:t> and </a:t>
            </a:r>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specified</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period</a:t>
            </a:r>
            <a:r>
              <a:rPr lang="sk-SK" sz="1200" kern="1200" dirty="0" smtClean="0">
                <a:solidFill>
                  <a:schemeClr val="tx1"/>
                </a:solidFill>
                <a:effectLst/>
                <a:latin typeface="+mn-lt"/>
                <a:ea typeface="+mn-ea"/>
                <a:cs typeface="+mn-cs"/>
              </a:rPr>
              <a:t>.</a:t>
            </a:r>
          </a:p>
          <a:p>
            <a:endParaRPr lang="sk-SK" sz="1200" kern="1200" dirty="0" smtClean="0">
              <a:solidFill>
                <a:schemeClr val="tx1"/>
              </a:solidFill>
              <a:effectLst/>
              <a:latin typeface="+mn-lt"/>
              <a:ea typeface="+mn-ea"/>
              <a:cs typeface="+mn-cs"/>
            </a:endParaRPr>
          </a:p>
        </p:txBody>
      </p:sp>
      <p:sp>
        <p:nvSpPr>
          <p:cNvPr id="4" name="Zástupný symbol čísla snímky 3"/>
          <p:cNvSpPr>
            <a:spLocks noGrp="1"/>
          </p:cNvSpPr>
          <p:nvPr>
            <p:ph type="sldNum" sz="quarter" idx="10"/>
          </p:nvPr>
        </p:nvSpPr>
        <p:spPr/>
        <p:txBody>
          <a:bodyPr/>
          <a:lstStyle/>
          <a:p>
            <a:fld id="{50DA960E-61CE-4286-A631-C80FAB233F6B}" type="slidenum">
              <a:rPr lang="sk-SK" smtClean="0"/>
              <a:t>20</a:t>
            </a:fld>
            <a:endParaRPr lang="sk-SK"/>
          </a:p>
        </p:txBody>
      </p:sp>
    </p:spTree>
    <p:extLst>
      <p:ext uri="{BB962C8B-B14F-4D97-AF65-F5344CB8AC3E}">
        <p14:creationId xmlns:p14="http://schemas.microsoft.com/office/powerpoint/2010/main" val="392586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sk-SK" sz="1200" kern="1200" dirty="0" err="1" smtClean="0">
                <a:solidFill>
                  <a:schemeClr val="tx1"/>
                </a:solidFill>
                <a:effectLst/>
                <a:latin typeface="+mn-lt"/>
                <a:ea typeface="+mn-ea"/>
                <a:cs typeface="+mn-cs"/>
              </a:rPr>
              <a:t>For</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regional</a:t>
            </a:r>
            <a:r>
              <a:rPr lang="sk-SK" sz="1200" kern="1200" dirty="0" smtClean="0">
                <a:solidFill>
                  <a:schemeClr val="tx1"/>
                </a:solidFill>
                <a:effectLst/>
                <a:latin typeface="+mn-lt"/>
                <a:ea typeface="+mn-ea"/>
                <a:cs typeface="+mn-cs"/>
              </a:rPr>
              <a:t> risk </a:t>
            </a:r>
            <a:r>
              <a:rPr lang="sk-SK" sz="1200" kern="1200" dirty="0" err="1" smtClean="0">
                <a:solidFill>
                  <a:schemeClr val="tx1"/>
                </a:solidFill>
                <a:effectLst/>
                <a:latin typeface="+mn-lt"/>
                <a:ea typeface="+mn-ea"/>
                <a:cs typeface="+mn-cs"/>
              </a:rPr>
              <a:t>analysis</a:t>
            </a:r>
            <a:r>
              <a:rPr lang="sk-SK" sz="1200" kern="1200" baseline="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information</a:t>
            </a:r>
            <a:r>
              <a:rPr lang="sk-SK" sz="1200" kern="1200" dirty="0" smtClean="0">
                <a:solidFill>
                  <a:schemeClr val="tx1"/>
                </a:solidFill>
                <a:effectLst/>
                <a:latin typeface="+mn-lt"/>
                <a:ea typeface="+mn-ea"/>
                <a:cs typeface="+mn-cs"/>
              </a:rPr>
              <a:t> and </a:t>
            </a:r>
            <a:r>
              <a:rPr lang="sk-SK" sz="1200" kern="1200" dirty="0" err="1" smtClean="0">
                <a:solidFill>
                  <a:schemeClr val="tx1"/>
                </a:solidFill>
                <a:effectLst/>
                <a:latin typeface="+mn-lt"/>
                <a:ea typeface="+mn-ea"/>
                <a:cs typeface="+mn-cs"/>
              </a:rPr>
              <a:t>analysis</a:t>
            </a:r>
            <a:r>
              <a:rPr lang="sk-SK" sz="1200" kern="1200" dirty="0" smtClean="0">
                <a:solidFill>
                  <a:schemeClr val="tx1"/>
                </a:solidFill>
                <a:effectLst/>
                <a:latin typeface="+mn-lt"/>
                <a:ea typeface="+mn-ea"/>
                <a:cs typeface="+mn-cs"/>
              </a:rPr>
              <a:t> of </a:t>
            </a:r>
            <a:r>
              <a:rPr lang="sk-SK" sz="1200" kern="1200" dirty="0" err="1" smtClean="0">
                <a:solidFill>
                  <a:schemeClr val="tx1"/>
                </a:solidFill>
                <a:effectLst/>
                <a:latin typeface="+mn-lt"/>
                <a:ea typeface="+mn-ea"/>
                <a:cs typeface="+mn-cs"/>
              </a:rPr>
              <a:t>events</a:t>
            </a:r>
            <a:r>
              <a:rPr lang="sk-SK" sz="1200" kern="1200" dirty="0" smtClean="0">
                <a:solidFill>
                  <a:schemeClr val="tx1"/>
                </a:solidFill>
                <a:effectLst/>
                <a:latin typeface="+mn-lt"/>
                <a:ea typeface="+mn-ea"/>
                <a:cs typeface="+mn-cs"/>
              </a:rPr>
              <a:t> at </a:t>
            </a:r>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local</a:t>
            </a:r>
            <a:r>
              <a:rPr lang="sk-SK" sz="1200" kern="1200" dirty="0" smtClean="0">
                <a:solidFill>
                  <a:schemeClr val="tx1"/>
                </a:solidFill>
                <a:effectLst/>
                <a:latin typeface="+mn-lt"/>
                <a:ea typeface="+mn-ea"/>
                <a:cs typeface="+mn-cs"/>
              </a:rPr>
              <a:t> level are </a:t>
            </a:r>
            <a:r>
              <a:rPr lang="sk-SK" sz="1200" kern="1200" dirty="0" err="1" smtClean="0">
                <a:solidFill>
                  <a:schemeClr val="tx1"/>
                </a:solidFill>
                <a:effectLst/>
                <a:latin typeface="+mn-lt"/>
                <a:ea typeface="+mn-ea"/>
                <a:cs typeface="+mn-cs"/>
              </a:rPr>
              <a:t>used</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Knowledge</a:t>
            </a:r>
            <a:r>
              <a:rPr lang="sk-SK" sz="1200" kern="1200" dirty="0" smtClean="0">
                <a:solidFill>
                  <a:schemeClr val="tx1"/>
                </a:solidFill>
                <a:effectLst/>
                <a:latin typeface="+mn-lt"/>
                <a:ea typeface="+mn-ea"/>
                <a:cs typeface="+mn-cs"/>
              </a:rPr>
              <a:t> of </a:t>
            </a:r>
            <a:r>
              <a:rPr lang="sk-SK" sz="1200" kern="1200" dirty="0" err="1" smtClean="0">
                <a:solidFill>
                  <a:schemeClr val="tx1"/>
                </a:solidFill>
                <a:effectLst/>
                <a:latin typeface="+mn-lt"/>
                <a:ea typeface="+mn-ea"/>
                <a:cs typeface="+mn-cs"/>
              </a:rPr>
              <a:t>regional</a:t>
            </a:r>
            <a:r>
              <a:rPr lang="sk-SK" sz="1200" kern="1200" dirty="0" smtClean="0">
                <a:solidFill>
                  <a:schemeClr val="tx1"/>
                </a:solidFill>
                <a:effectLst/>
                <a:latin typeface="+mn-lt"/>
                <a:ea typeface="+mn-ea"/>
                <a:cs typeface="+mn-cs"/>
              </a:rPr>
              <a:t> level risk </a:t>
            </a:r>
            <a:r>
              <a:rPr lang="sk-SK" sz="1200" kern="1200" dirty="0" err="1" smtClean="0">
                <a:solidFill>
                  <a:schemeClr val="tx1"/>
                </a:solidFill>
                <a:effectLst/>
                <a:latin typeface="+mn-lt"/>
                <a:ea typeface="+mn-ea"/>
                <a:cs typeface="+mn-cs"/>
              </a:rPr>
              <a:t>analysis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passed</a:t>
            </a:r>
            <a:r>
              <a:rPr lang="sk-SK" sz="1200" kern="1200" dirty="0" smtClean="0">
                <a:solidFill>
                  <a:schemeClr val="tx1"/>
                </a:solidFill>
                <a:effectLst/>
                <a:latin typeface="+mn-lt"/>
                <a:ea typeface="+mn-ea"/>
                <a:cs typeface="+mn-cs"/>
              </a:rPr>
              <a:t> on to </a:t>
            </a:r>
            <a:r>
              <a:rPr lang="sk-SK" sz="1200" kern="1200" dirty="0" err="1" smtClean="0">
                <a:solidFill>
                  <a:schemeClr val="tx1"/>
                </a:solidFill>
                <a:effectLst/>
                <a:latin typeface="+mn-lt"/>
                <a:ea typeface="+mn-ea"/>
                <a:cs typeface="+mn-cs"/>
              </a:rPr>
              <a:t>both</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local</a:t>
            </a:r>
            <a:r>
              <a:rPr lang="sk-SK" sz="1200" kern="1200" dirty="0" smtClean="0">
                <a:solidFill>
                  <a:schemeClr val="tx1"/>
                </a:solidFill>
                <a:effectLst/>
                <a:latin typeface="+mn-lt"/>
                <a:ea typeface="+mn-ea"/>
                <a:cs typeface="+mn-cs"/>
              </a:rPr>
              <a:t> and </a:t>
            </a:r>
            <a:r>
              <a:rPr lang="sk-SK" sz="1200" kern="1200" dirty="0" err="1" smtClean="0">
                <a:solidFill>
                  <a:schemeClr val="tx1"/>
                </a:solidFill>
                <a:effectLst/>
                <a:latin typeface="+mn-lt"/>
                <a:ea typeface="+mn-ea"/>
                <a:cs typeface="+mn-cs"/>
              </a:rPr>
              <a:t>central</a:t>
            </a:r>
            <a:r>
              <a:rPr lang="sk-SK" sz="1200" kern="1200" dirty="0" smtClean="0">
                <a:solidFill>
                  <a:schemeClr val="tx1"/>
                </a:solidFill>
                <a:effectLst/>
                <a:latin typeface="+mn-lt"/>
                <a:ea typeface="+mn-ea"/>
                <a:cs typeface="+mn-cs"/>
              </a:rPr>
              <a:t> level to </a:t>
            </a:r>
            <a:r>
              <a:rPr lang="sk-SK" sz="1200" kern="1200" dirty="0" err="1" smtClean="0">
                <a:solidFill>
                  <a:schemeClr val="tx1"/>
                </a:solidFill>
                <a:effectLst/>
                <a:latin typeface="+mn-lt"/>
                <a:ea typeface="+mn-ea"/>
                <a:cs typeface="+mn-cs"/>
              </a:rPr>
              <a:t>ensure</a:t>
            </a:r>
            <a:r>
              <a:rPr lang="sk-SK" sz="1200" kern="1200" dirty="0" smtClean="0">
                <a:solidFill>
                  <a:schemeClr val="tx1"/>
                </a:solidFill>
                <a:effectLst/>
                <a:latin typeface="+mn-lt"/>
                <a:ea typeface="+mn-ea"/>
                <a:cs typeface="+mn-cs"/>
              </a:rPr>
              <a:t> feedback and </a:t>
            </a:r>
            <a:r>
              <a:rPr lang="sk-SK" sz="1200" kern="1200" dirty="0" err="1" smtClean="0">
                <a:solidFill>
                  <a:schemeClr val="tx1"/>
                </a:solidFill>
                <a:effectLst/>
                <a:latin typeface="+mn-lt"/>
                <a:ea typeface="+mn-ea"/>
                <a:cs typeface="+mn-cs"/>
              </a:rPr>
              <a:t>continuity</a:t>
            </a:r>
            <a:r>
              <a:rPr lang="sk-SK" sz="1200" kern="1200" dirty="0" smtClean="0">
                <a:solidFill>
                  <a:schemeClr val="tx1"/>
                </a:solidFill>
                <a:effectLst/>
                <a:latin typeface="+mn-lt"/>
                <a:ea typeface="+mn-ea"/>
                <a:cs typeface="+mn-cs"/>
              </a:rPr>
              <a:t> in </a:t>
            </a:r>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exchange</a:t>
            </a:r>
            <a:r>
              <a:rPr lang="sk-SK" sz="1200" kern="1200" dirty="0" smtClean="0">
                <a:solidFill>
                  <a:schemeClr val="tx1"/>
                </a:solidFill>
                <a:effectLst/>
                <a:latin typeface="+mn-lt"/>
                <a:ea typeface="+mn-ea"/>
                <a:cs typeface="+mn-cs"/>
              </a:rPr>
              <a:t> of </a:t>
            </a:r>
            <a:r>
              <a:rPr lang="sk-SK" sz="1200" kern="1200" dirty="0" err="1" smtClean="0">
                <a:solidFill>
                  <a:schemeClr val="tx1"/>
                </a:solidFill>
                <a:effectLst/>
                <a:latin typeface="+mn-lt"/>
                <a:ea typeface="+mn-ea"/>
                <a:cs typeface="+mn-cs"/>
              </a:rPr>
              <a:t>information</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Central</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Unit</a:t>
            </a:r>
            <a:r>
              <a:rPr lang="sk-SK" sz="1200" kern="1200" dirty="0" smtClean="0">
                <a:solidFill>
                  <a:schemeClr val="tx1"/>
                </a:solidFill>
                <a:effectLst/>
                <a:latin typeface="+mn-lt"/>
                <a:ea typeface="+mn-ea"/>
                <a:cs typeface="+mn-cs"/>
              </a:rPr>
              <a:t> (</a:t>
            </a:r>
            <a:r>
              <a:rPr lang="en-GB" sz="1200" dirty="0" smtClean="0">
                <a:solidFill>
                  <a:schemeClr val="accent1">
                    <a:lumMod val="50000"/>
                  </a:schemeClr>
                </a:solidFill>
                <a:latin typeface="Corbel" panose="020B0503020204020204" pitchFamily="34" charset="0"/>
              </a:rPr>
              <a:t>Risk Analysis and </a:t>
            </a:r>
            <a:r>
              <a:rPr lang="en-US" sz="1200" dirty="0" smtClean="0">
                <a:solidFill>
                  <a:schemeClr val="accent1">
                    <a:lumMod val="50000"/>
                  </a:schemeClr>
                </a:solidFill>
                <a:latin typeface="Corbel" panose="020B0503020204020204" pitchFamily="34" charset="0"/>
              </a:rPr>
              <a:t>coordination</a:t>
            </a:r>
            <a:r>
              <a:rPr lang="sk-SK" sz="1200" dirty="0" smtClean="0">
                <a:solidFill>
                  <a:schemeClr val="accent1">
                    <a:lumMod val="50000"/>
                  </a:schemeClr>
                </a:solidFill>
                <a:latin typeface="Corbel" panose="020B0503020204020204" pitchFamily="34" charset="0"/>
              </a:rPr>
              <a:t> department) </a:t>
            </a:r>
            <a:r>
              <a:rPr lang="sk-SK" sz="1200" kern="1200" dirty="0" err="1" smtClean="0">
                <a:solidFill>
                  <a:schemeClr val="tx1"/>
                </a:solidFill>
                <a:effectLst/>
                <a:latin typeface="+mn-lt"/>
                <a:ea typeface="+mn-ea"/>
                <a:cs typeface="+mn-cs"/>
              </a:rPr>
              <a:t>also</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provides</a:t>
            </a:r>
            <a:r>
              <a:rPr lang="sk-SK" sz="1200" kern="1200" dirty="0" smtClean="0">
                <a:solidFill>
                  <a:schemeClr val="tx1"/>
                </a:solidFill>
                <a:effectLst/>
                <a:latin typeface="+mn-lt"/>
                <a:ea typeface="+mn-ea"/>
                <a:cs typeface="+mn-cs"/>
              </a:rPr>
              <a:t> and </a:t>
            </a:r>
            <a:r>
              <a:rPr lang="sk-SK" sz="1200" kern="1200" dirty="0" err="1" smtClean="0">
                <a:solidFill>
                  <a:schemeClr val="tx1"/>
                </a:solidFill>
                <a:effectLst/>
                <a:latin typeface="+mn-lt"/>
                <a:ea typeface="+mn-ea"/>
                <a:cs typeface="+mn-cs"/>
              </a:rPr>
              <a:t>organizes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collection</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flow</a:t>
            </a:r>
            <a:r>
              <a:rPr lang="sk-SK" sz="1200" kern="1200" dirty="0" smtClean="0">
                <a:solidFill>
                  <a:schemeClr val="tx1"/>
                </a:solidFill>
                <a:effectLst/>
                <a:latin typeface="+mn-lt"/>
                <a:ea typeface="+mn-ea"/>
                <a:cs typeface="+mn-cs"/>
              </a:rPr>
              <a:t> and </a:t>
            </a:r>
            <a:r>
              <a:rPr lang="sk-SK" sz="1200" kern="1200" dirty="0" err="1" smtClean="0">
                <a:solidFill>
                  <a:schemeClr val="tx1"/>
                </a:solidFill>
                <a:effectLst/>
                <a:latin typeface="+mn-lt"/>
                <a:ea typeface="+mn-ea"/>
                <a:cs typeface="+mn-cs"/>
              </a:rPr>
              <a:t>processing</a:t>
            </a:r>
            <a:r>
              <a:rPr lang="sk-SK" sz="1200" kern="1200" dirty="0" smtClean="0">
                <a:solidFill>
                  <a:schemeClr val="tx1"/>
                </a:solidFill>
                <a:effectLst/>
                <a:latin typeface="+mn-lt"/>
                <a:ea typeface="+mn-ea"/>
                <a:cs typeface="+mn-cs"/>
              </a:rPr>
              <a:t> of </a:t>
            </a:r>
            <a:r>
              <a:rPr lang="sk-SK" sz="1200" kern="1200" dirty="0" err="1" smtClean="0">
                <a:solidFill>
                  <a:schemeClr val="tx1"/>
                </a:solidFill>
                <a:effectLst/>
                <a:latin typeface="+mn-lt"/>
                <a:ea typeface="+mn-ea"/>
                <a:cs typeface="+mn-cs"/>
              </a:rPr>
              <a:t>data</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information</a:t>
            </a:r>
            <a:r>
              <a:rPr lang="sk-SK" sz="1200" kern="1200" dirty="0" smtClean="0">
                <a:solidFill>
                  <a:schemeClr val="tx1"/>
                </a:solidFill>
                <a:effectLst/>
                <a:latin typeface="+mn-lt"/>
                <a:ea typeface="+mn-ea"/>
                <a:cs typeface="+mn-cs"/>
              </a:rPr>
              <a:t> and </a:t>
            </a:r>
            <a:r>
              <a:rPr lang="sk-SK" sz="1200" kern="1200" dirty="0" err="1" smtClean="0">
                <a:solidFill>
                  <a:schemeClr val="tx1"/>
                </a:solidFill>
                <a:effectLst/>
                <a:latin typeface="+mn-lt"/>
                <a:ea typeface="+mn-ea"/>
                <a:cs typeface="+mn-cs"/>
              </a:rPr>
              <a:t>statistics</a:t>
            </a:r>
            <a:r>
              <a:rPr lang="sk-SK" sz="1200" kern="1200" dirty="0" smtClean="0">
                <a:solidFill>
                  <a:schemeClr val="tx1"/>
                </a:solidFill>
                <a:effectLst/>
                <a:latin typeface="+mn-lt"/>
                <a:ea typeface="+mn-ea"/>
                <a:cs typeface="+mn-cs"/>
              </a:rPr>
              <a:t> on </a:t>
            </a:r>
            <a:r>
              <a:rPr lang="sk-SK" sz="1200" kern="1200" dirty="0" err="1" smtClean="0">
                <a:solidFill>
                  <a:schemeClr val="tx1"/>
                </a:solidFill>
                <a:effectLst/>
                <a:latin typeface="+mn-lt"/>
                <a:ea typeface="+mn-ea"/>
                <a:cs typeface="+mn-cs"/>
              </a:rPr>
              <a:t>illegal</a:t>
            </a:r>
            <a:r>
              <a:rPr lang="sk-SK" sz="1200" kern="1200" dirty="0" smtClean="0">
                <a:solidFill>
                  <a:schemeClr val="tx1"/>
                </a:solidFill>
                <a:effectLst/>
                <a:latin typeface="+mn-lt"/>
                <a:ea typeface="+mn-ea"/>
                <a:cs typeface="+mn-cs"/>
              </a:rPr>
              <a:t> and </a:t>
            </a:r>
            <a:r>
              <a:rPr lang="sk-SK" sz="1200" kern="1200" dirty="0" err="1" smtClean="0">
                <a:solidFill>
                  <a:schemeClr val="tx1"/>
                </a:solidFill>
                <a:effectLst/>
                <a:latin typeface="+mn-lt"/>
                <a:ea typeface="+mn-ea"/>
                <a:cs typeface="+mn-cs"/>
              </a:rPr>
              <a:t>legal</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migration</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main</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sources</a:t>
            </a:r>
            <a:r>
              <a:rPr lang="sk-SK" sz="1200" kern="1200" dirty="0" smtClean="0">
                <a:solidFill>
                  <a:schemeClr val="tx1"/>
                </a:solidFill>
                <a:effectLst/>
                <a:latin typeface="+mn-lt"/>
                <a:ea typeface="+mn-ea"/>
                <a:cs typeface="+mn-cs"/>
              </a:rPr>
              <a:t> are IS MIGRA, IS ECU (</a:t>
            </a:r>
            <a:r>
              <a:rPr lang="sk-SK" sz="1200" kern="1200" dirty="0" err="1" smtClean="0">
                <a:solidFill>
                  <a:schemeClr val="tx1"/>
                </a:solidFill>
                <a:effectLst/>
                <a:latin typeface="+mn-lt"/>
                <a:ea typeface="+mn-ea"/>
                <a:cs typeface="+mn-cs"/>
              </a:rPr>
              <a:t>evidence</a:t>
            </a:r>
            <a:r>
              <a:rPr lang="sk-SK" sz="1200" kern="1200" baseline="0" dirty="0" smtClean="0">
                <a:solidFill>
                  <a:schemeClr val="tx1"/>
                </a:solidFill>
                <a:effectLst/>
                <a:latin typeface="+mn-lt"/>
                <a:ea typeface="+mn-ea"/>
                <a:cs typeface="+mn-cs"/>
              </a:rPr>
              <a:t> of </a:t>
            </a:r>
            <a:r>
              <a:rPr lang="sk-SK" sz="1200" kern="1200" baseline="0" dirty="0" err="1" smtClean="0">
                <a:solidFill>
                  <a:schemeClr val="tx1"/>
                </a:solidFill>
                <a:effectLst/>
                <a:latin typeface="+mn-lt"/>
                <a:ea typeface="+mn-ea"/>
                <a:cs typeface="+mn-cs"/>
              </a:rPr>
              <a:t>aliens</a:t>
            </a:r>
            <a:r>
              <a:rPr lang="sk-SK" sz="1200" kern="1200" baseline="0" dirty="0" smtClean="0">
                <a:solidFill>
                  <a:schemeClr val="tx1"/>
                </a:solidFill>
                <a:effectLst/>
                <a:latin typeface="+mn-lt"/>
                <a:ea typeface="+mn-ea"/>
                <a:cs typeface="+mn-cs"/>
              </a:rPr>
              <a:t> </a:t>
            </a:r>
            <a:r>
              <a:rPr lang="sk-SK" sz="1200" kern="1200" baseline="0" dirty="0" err="1" smtClean="0">
                <a:solidFill>
                  <a:schemeClr val="tx1"/>
                </a:solidFill>
                <a:effectLst/>
                <a:latin typeface="+mn-lt"/>
                <a:ea typeface="+mn-ea"/>
                <a:cs typeface="+mn-cs"/>
              </a:rPr>
              <a:t>with</a:t>
            </a:r>
            <a:r>
              <a:rPr lang="sk-SK" sz="1200" kern="1200" baseline="0" dirty="0" smtClean="0">
                <a:solidFill>
                  <a:schemeClr val="tx1"/>
                </a:solidFill>
                <a:effectLst/>
                <a:latin typeface="+mn-lt"/>
                <a:ea typeface="+mn-ea"/>
                <a:cs typeface="+mn-cs"/>
              </a:rPr>
              <a:t> </a:t>
            </a:r>
            <a:r>
              <a:rPr lang="sk-SK" sz="1200" kern="1200" baseline="0" dirty="0" err="1" smtClean="0">
                <a:solidFill>
                  <a:schemeClr val="tx1"/>
                </a:solidFill>
                <a:effectLst/>
                <a:latin typeface="+mn-lt"/>
                <a:ea typeface="+mn-ea"/>
                <a:cs typeface="+mn-cs"/>
              </a:rPr>
              <a:t>legal</a:t>
            </a:r>
            <a:r>
              <a:rPr lang="sk-SK" sz="1200" kern="1200" baseline="0" dirty="0" smtClean="0">
                <a:solidFill>
                  <a:schemeClr val="tx1"/>
                </a:solidFill>
                <a:effectLst/>
                <a:latin typeface="+mn-lt"/>
                <a:ea typeface="+mn-ea"/>
                <a:cs typeface="+mn-cs"/>
              </a:rPr>
              <a:t> </a:t>
            </a:r>
            <a:r>
              <a:rPr lang="sk-SK" sz="1200" kern="1200" baseline="0" dirty="0" err="1" smtClean="0">
                <a:solidFill>
                  <a:schemeClr val="tx1"/>
                </a:solidFill>
                <a:effectLst/>
                <a:latin typeface="+mn-lt"/>
                <a:ea typeface="+mn-ea"/>
                <a:cs typeface="+mn-cs"/>
              </a:rPr>
              <a:t>stay</a:t>
            </a:r>
            <a:r>
              <a:rPr lang="sk-SK" sz="1200" kern="1200" baseline="0" dirty="0" smtClean="0">
                <a:solidFill>
                  <a:schemeClr val="tx1"/>
                </a:solidFill>
                <a:effectLst/>
                <a:latin typeface="+mn-lt"/>
                <a:ea typeface="+mn-ea"/>
                <a:cs typeface="+mn-cs"/>
              </a:rPr>
              <a:t>)</a:t>
            </a:r>
            <a:r>
              <a:rPr lang="sk-SK" sz="1200" kern="1200" dirty="0" smtClean="0">
                <a:solidFill>
                  <a:schemeClr val="tx1"/>
                </a:solidFill>
                <a:effectLst/>
                <a:latin typeface="+mn-lt"/>
                <a:ea typeface="+mn-ea"/>
                <a:cs typeface="+mn-cs"/>
              </a:rPr>
              <a:t> and CLK. In </a:t>
            </a:r>
            <a:r>
              <a:rPr lang="sk-SK" sz="1200" kern="1200" dirty="0" err="1" smtClean="0">
                <a:solidFill>
                  <a:schemeClr val="tx1"/>
                </a:solidFill>
                <a:effectLst/>
                <a:latin typeface="+mn-lt"/>
                <a:ea typeface="+mn-ea"/>
                <a:cs typeface="+mn-cs"/>
              </a:rPr>
              <a:t>addition</a:t>
            </a:r>
            <a:r>
              <a:rPr lang="sk-SK" sz="1200" kern="1200" dirty="0" smtClean="0">
                <a:solidFill>
                  <a:schemeClr val="tx1"/>
                </a:solidFill>
                <a:effectLst/>
                <a:latin typeface="+mn-lt"/>
                <a:ea typeface="+mn-ea"/>
                <a:cs typeface="+mn-cs"/>
              </a:rPr>
              <a:t> to </a:t>
            </a:r>
            <a:r>
              <a:rPr lang="sk-SK" sz="1200" kern="1200" dirty="0" err="1" smtClean="0">
                <a:solidFill>
                  <a:schemeClr val="tx1"/>
                </a:solidFill>
                <a:effectLst/>
                <a:latin typeface="+mn-lt"/>
                <a:ea typeface="+mn-ea"/>
                <a:cs typeface="+mn-cs"/>
              </a:rPr>
              <a:t>analytical</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products</a:t>
            </a:r>
            <a:r>
              <a:rPr lang="sk-SK" sz="1200" kern="1200" baseline="0" dirty="0" smtClean="0">
                <a:solidFill>
                  <a:schemeClr val="tx1"/>
                </a:solidFill>
                <a:effectLst/>
                <a:latin typeface="+mn-lt"/>
                <a:ea typeface="+mn-ea"/>
                <a:cs typeface="+mn-cs"/>
              </a:rPr>
              <a:t> </a:t>
            </a:r>
            <a:r>
              <a:rPr lang="sk-SK" sz="1200" kern="1200" baseline="0" dirty="0" err="1" smtClean="0">
                <a:solidFill>
                  <a:schemeClr val="tx1"/>
                </a:solidFill>
                <a:effectLst/>
                <a:latin typeface="+mn-lt"/>
                <a:ea typeface="+mn-ea"/>
                <a:cs typeface="+mn-cs"/>
              </a:rPr>
              <a:t>which</a:t>
            </a:r>
            <a:r>
              <a:rPr lang="sk-SK" sz="1200" kern="1200" baseline="0" dirty="0" smtClean="0">
                <a:solidFill>
                  <a:schemeClr val="tx1"/>
                </a:solidFill>
                <a:effectLst/>
                <a:latin typeface="+mn-lt"/>
                <a:ea typeface="+mn-ea"/>
                <a:cs typeface="+mn-cs"/>
              </a:rPr>
              <a:t> are </a:t>
            </a:r>
            <a:r>
              <a:rPr lang="sk-SK" sz="1200" kern="1200" baseline="0" dirty="0" err="1" smtClean="0">
                <a:solidFill>
                  <a:schemeClr val="tx1"/>
                </a:solidFill>
                <a:effectLst/>
                <a:latin typeface="+mn-lt"/>
                <a:ea typeface="+mn-ea"/>
                <a:cs typeface="+mn-cs"/>
              </a:rPr>
              <a:t>uploaded</a:t>
            </a:r>
            <a:r>
              <a:rPr lang="sk-SK" sz="1200" kern="1200" dirty="0" smtClean="0">
                <a:solidFill>
                  <a:schemeClr val="tx1"/>
                </a:solidFill>
                <a:effectLst/>
                <a:latin typeface="+mn-lt"/>
                <a:ea typeface="+mn-ea"/>
                <a:cs typeface="+mn-cs"/>
              </a:rPr>
              <a:t> on </a:t>
            </a:r>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intranet site of </a:t>
            </a:r>
            <a:r>
              <a:rPr lang="sk-SK" sz="1200" kern="1200" dirty="0" err="1" smtClean="0">
                <a:solidFill>
                  <a:schemeClr val="tx1"/>
                </a:solidFill>
                <a:effectLst/>
                <a:latin typeface="+mn-lt"/>
                <a:ea typeface="+mn-ea"/>
                <a:cs typeface="+mn-cs"/>
              </a:rPr>
              <a:t>Border</a:t>
            </a:r>
            <a:r>
              <a:rPr lang="sk-SK" sz="1200" kern="1200" dirty="0" smtClean="0">
                <a:solidFill>
                  <a:schemeClr val="tx1"/>
                </a:solidFill>
                <a:effectLst/>
                <a:latin typeface="+mn-lt"/>
                <a:ea typeface="+mn-ea"/>
                <a:cs typeface="+mn-cs"/>
              </a:rPr>
              <a:t> and Alien Police, </a:t>
            </a:r>
            <a:r>
              <a:rPr lang="sk-SK" sz="1200" kern="1200" dirty="0" err="1" smtClean="0">
                <a:solidFill>
                  <a:schemeClr val="tx1"/>
                </a:solidFill>
                <a:effectLst/>
                <a:latin typeface="+mn-lt"/>
                <a:ea typeface="+mn-ea"/>
                <a:cs typeface="+mn-cs"/>
              </a:rPr>
              <a:t>there</a:t>
            </a:r>
            <a:r>
              <a:rPr lang="sk-SK" sz="1200" kern="1200" baseline="0" dirty="0" smtClean="0">
                <a:solidFill>
                  <a:schemeClr val="tx1"/>
                </a:solidFill>
                <a:effectLst/>
                <a:latin typeface="+mn-lt"/>
                <a:ea typeface="+mn-ea"/>
                <a:cs typeface="+mn-cs"/>
              </a:rPr>
              <a:t> are </a:t>
            </a:r>
            <a:r>
              <a:rPr lang="sk-SK" sz="1200" kern="1200" dirty="0" err="1" smtClean="0">
                <a:solidFill>
                  <a:schemeClr val="tx1"/>
                </a:solidFill>
                <a:effectLst/>
                <a:latin typeface="+mn-lt"/>
                <a:ea typeface="+mn-ea"/>
                <a:cs typeface="+mn-cs"/>
              </a:rPr>
              <a:t>regular</a:t>
            </a:r>
            <a:r>
              <a:rPr lang="sk-SK" sz="1200" kern="1200" dirty="0" smtClean="0">
                <a:solidFill>
                  <a:schemeClr val="tx1"/>
                </a:solidFill>
                <a:effectLst/>
                <a:latin typeface="+mn-lt"/>
                <a:ea typeface="+mn-ea"/>
                <a:cs typeface="+mn-cs"/>
              </a:rPr>
              <a:t> and </a:t>
            </a:r>
            <a:r>
              <a:rPr lang="sk-SK" sz="1200" kern="1200" dirty="0" err="1" smtClean="0">
                <a:solidFill>
                  <a:schemeClr val="tx1"/>
                </a:solidFill>
                <a:effectLst/>
                <a:latin typeface="+mn-lt"/>
                <a:ea typeface="+mn-ea"/>
                <a:cs typeface="+mn-cs"/>
              </a:rPr>
              <a:t>irregular</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statistics</a:t>
            </a:r>
            <a:r>
              <a:rPr lang="sk-SK" sz="1200" kern="1200" dirty="0" smtClean="0">
                <a:solidFill>
                  <a:schemeClr val="tx1"/>
                </a:solidFill>
                <a:effectLst/>
                <a:latin typeface="+mn-lt"/>
                <a:ea typeface="+mn-ea"/>
                <a:cs typeface="+mn-cs"/>
              </a:rPr>
              <a:t> on </a:t>
            </a:r>
            <a:r>
              <a:rPr lang="sk-SK" sz="1200" kern="1200" dirty="0" err="1" smtClean="0">
                <a:solidFill>
                  <a:schemeClr val="tx1"/>
                </a:solidFill>
                <a:effectLst/>
                <a:latin typeface="+mn-lt"/>
                <a:ea typeface="+mn-ea"/>
                <a:cs typeface="+mn-cs"/>
              </a:rPr>
              <a:t>legal</a:t>
            </a:r>
            <a:r>
              <a:rPr lang="sk-SK" sz="1200" kern="1200" dirty="0" smtClean="0">
                <a:solidFill>
                  <a:schemeClr val="tx1"/>
                </a:solidFill>
                <a:effectLst/>
                <a:latin typeface="+mn-lt"/>
                <a:ea typeface="+mn-ea"/>
                <a:cs typeface="+mn-cs"/>
              </a:rPr>
              <a:t> and </a:t>
            </a:r>
            <a:r>
              <a:rPr lang="sk-SK" sz="1200" kern="1200" dirty="0" err="1" smtClean="0">
                <a:solidFill>
                  <a:schemeClr val="tx1"/>
                </a:solidFill>
                <a:effectLst/>
                <a:latin typeface="+mn-lt"/>
                <a:ea typeface="+mn-ea"/>
                <a:cs typeface="+mn-cs"/>
              </a:rPr>
              <a:t>illegal</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migration</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analytical</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products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processed</a:t>
            </a:r>
            <a:r>
              <a:rPr lang="sk-SK" sz="1200" kern="1200" dirty="0" smtClean="0">
                <a:solidFill>
                  <a:schemeClr val="tx1"/>
                </a:solidFill>
                <a:effectLst/>
                <a:latin typeface="+mn-lt"/>
                <a:ea typeface="+mn-ea"/>
                <a:cs typeface="+mn-cs"/>
              </a:rPr>
              <a:t> by </a:t>
            </a:r>
            <a:r>
              <a:rPr lang="sk-SK" sz="1200" kern="1200" dirty="0" err="1" smtClean="0">
                <a:solidFill>
                  <a:schemeClr val="tx1"/>
                </a:solidFill>
                <a:effectLst/>
                <a:latin typeface="+mn-lt"/>
                <a:ea typeface="+mn-ea"/>
                <a:cs typeface="+mn-cs"/>
              </a:rPr>
              <a:t>Frontex</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information</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from</a:t>
            </a:r>
            <a:r>
              <a:rPr lang="sk-SK" sz="1200" kern="1200" dirty="0" smtClean="0">
                <a:solidFill>
                  <a:schemeClr val="tx1"/>
                </a:solidFill>
                <a:effectLst/>
                <a:latin typeface="+mn-lt"/>
                <a:ea typeface="+mn-ea"/>
                <a:cs typeface="+mn-cs"/>
              </a:rPr>
              <a:t> police </a:t>
            </a:r>
            <a:r>
              <a:rPr lang="sk-SK" sz="1200" kern="1200" dirty="0" err="1" smtClean="0">
                <a:solidFill>
                  <a:schemeClr val="tx1"/>
                </a:solidFill>
                <a:effectLst/>
                <a:latin typeface="+mn-lt"/>
                <a:ea typeface="+mn-ea"/>
                <a:cs typeface="+mn-cs"/>
              </a:rPr>
              <a:t>deputies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information</a:t>
            </a:r>
            <a:r>
              <a:rPr lang="sk-SK" sz="1200" kern="1200" dirty="0" smtClean="0">
                <a:solidFill>
                  <a:schemeClr val="tx1"/>
                </a:solidFill>
                <a:effectLst/>
                <a:latin typeface="+mn-lt"/>
                <a:ea typeface="+mn-ea"/>
                <a:cs typeface="+mn-cs"/>
              </a:rPr>
              <a:t> on </a:t>
            </a:r>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new modus </a:t>
            </a:r>
            <a:r>
              <a:rPr lang="sk-SK" sz="1200" kern="1200" dirty="0" err="1" smtClean="0">
                <a:solidFill>
                  <a:schemeClr val="tx1"/>
                </a:solidFill>
                <a:effectLst/>
                <a:latin typeface="+mn-lt"/>
                <a:ea typeface="+mn-ea"/>
                <a:cs typeface="+mn-cs"/>
              </a:rPr>
              <a:t>operandi</a:t>
            </a:r>
            <a:r>
              <a:rPr lang="sk-SK" sz="1200" kern="1200" dirty="0" smtClean="0">
                <a:solidFill>
                  <a:schemeClr val="tx1"/>
                </a:solidFill>
                <a:effectLst/>
                <a:latin typeface="+mn-lt"/>
                <a:ea typeface="+mn-ea"/>
                <a:cs typeface="+mn-cs"/>
              </a:rPr>
              <a:t> and </a:t>
            </a:r>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phenomenon</a:t>
            </a:r>
            <a:r>
              <a:rPr lang="sk-SK" sz="1200" kern="1200" dirty="0" smtClean="0">
                <a:solidFill>
                  <a:schemeClr val="tx1"/>
                </a:solidFill>
                <a:effectLst/>
                <a:latin typeface="+mn-lt"/>
                <a:ea typeface="+mn-ea"/>
                <a:cs typeface="+mn-cs"/>
              </a:rPr>
              <a:t> of </a:t>
            </a:r>
            <a:r>
              <a:rPr lang="sk-SK" sz="1200" kern="1200" dirty="0" err="1" smtClean="0">
                <a:solidFill>
                  <a:schemeClr val="tx1"/>
                </a:solidFill>
                <a:effectLst/>
                <a:latin typeface="+mn-lt"/>
                <a:ea typeface="+mn-ea"/>
                <a:cs typeface="+mn-cs"/>
              </a:rPr>
              <a:t>illegal</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migration</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sent</a:t>
            </a:r>
            <a:r>
              <a:rPr lang="sk-SK" sz="1200" kern="1200" dirty="0" smtClean="0">
                <a:solidFill>
                  <a:schemeClr val="tx1"/>
                </a:solidFill>
                <a:effectLst/>
                <a:latin typeface="+mn-lt"/>
                <a:ea typeface="+mn-ea"/>
                <a:cs typeface="+mn-cs"/>
              </a:rPr>
              <a:t> by </a:t>
            </a:r>
            <a:r>
              <a:rPr lang="sk-SK" sz="1200" kern="1200" dirty="0" err="1" smtClean="0">
                <a:solidFill>
                  <a:schemeClr val="tx1"/>
                </a:solidFill>
                <a:effectLst/>
                <a:latin typeface="+mn-lt"/>
                <a:ea typeface="+mn-ea"/>
                <a:cs typeface="+mn-cs"/>
              </a:rPr>
              <a:t>other</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authorities</a:t>
            </a:r>
            <a:r>
              <a:rPr lang="sk-SK" sz="1200" kern="1200" dirty="0" smtClean="0">
                <a:solidFill>
                  <a:schemeClr val="tx1"/>
                </a:solidFill>
                <a:effectLst/>
                <a:latin typeface="+mn-lt"/>
                <a:ea typeface="+mn-ea"/>
                <a:cs typeface="+mn-cs"/>
              </a:rPr>
              <a:t> at </a:t>
            </a:r>
            <a:r>
              <a:rPr lang="sk-SK" sz="1200" kern="1200" dirty="0" err="1" smtClean="0">
                <a:solidFill>
                  <a:schemeClr val="tx1"/>
                </a:solidFill>
                <a:effectLst/>
                <a:latin typeface="+mn-lt"/>
                <a:ea typeface="+mn-ea"/>
                <a:cs typeface="+mn-cs"/>
              </a:rPr>
              <a:t>national</a:t>
            </a:r>
            <a:r>
              <a:rPr lang="sk-SK" sz="1200" kern="1200" dirty="0" smtClean="0">
                <a:solidFill>
                  <a:schemeClr val="tx1"/>
                </a:solidFill>
                <a:effectLst/>
                <a:latin typeface="+mn-lt"/>
                <a:ea typeface="+mn-ea"/>
                <a:cs typeface="+mn-cs"/>
              </a:rPr>
              <a:t> or </a:t>
            </a:r>
            <a:r>
              <a:rPr lang="sk-SK" sz="1200" kern="1200" dirty="0" err="1" smtClean="0">
                <a:solidFill>
                  <a:schemeClr val="tx1"/>
                </a:solidFill>
                <a:effectLst/>
                <a:latin typeface="+mn-lt"/>
                <a:ea typeface="+mn-ea"/>
                <a:cs typeface="+mn-cs"/>
              </a:rPr>
              <a:t>international</a:t>
            </a:r>
            <a:r>
              <a:rPr lang="sk-SK" sz="1200" kern="1200" dirty="0" smtClean="0">
                <a:solidFill>
                  <a:schemeClr val="tx1"/>
                </a:solidFill>
                <a:effectLst/>
                <a:latin typeface="+mn-lt"/>
                <a:ea typeface="+mn-ea"/>
                <a:cs typeface="+mn-cs"/>
              </a:rPr>
              <a:t> level (</a:t>
            </a:r>
            <a:r>
              <a:rPr lang="sk-SK" sz="1200" kern="1200" dirty="0" err="1" smtClean="0">
                <a:solidFill>
                  <a:schemeClr val="tx1"/>
                </a:solidFill>
                <a:effectLst/>
                <a:latin typeface="+mn-lt"/>
                <a:ea typeface="+mn-ea"/>
                <a:cs typeface="+mn-cs"/>
              </a:rPr>
              <a:t>embasiees</a:t>
            </a:r>
            <a:r>
              <a:rPr lang="sk-SK" sz="1200" kern="1200" dirty="0" smtClean="0">
                <a:solidFill>
                  <a:schemeClr val="tx1"/>
                </a:solidFill>
                <a:effectLst/>
                <a:latin typeface="+mn-lt"/>
                <a:ea typeface="+mn-ea"/>
                <a:cs typeface="+mn-cs"/>
              </a:rPr>
              <a:t> and </a:t>
            </a:r>
            <a:r>
              <a:rPr lang="sk-SK" sz="1200" kern="1200" dirty="0" err="1" smtClean="0">
                <a:solidFill>
                  <a:schemeClr val="tx1"/>
                </a:solidFill>
                <a:effectLst/>
                <a:latin typeface="+mn-lt"/>
                <a:ea typeface="+mn-ea"/>
                <a:cs typeface="+mn-cs"/>
              </a:rPr>
              <a:t>general</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consulates</a:t>
            </a:r>
            <a:r>
              <a:rPr lang="sk-SK" sz="1200" kern="1200" dirty="0" smtClean="0">
                <a:solidFill>
                  <a:schemeClr val="tx1"/>
                </a:solidFill>
                <a:effectLst/>
                <a:latin typeface="+mn-lt"/>
                <a:ea typeface="+mn-ea"/>
                <a:cs typeface="+mn-cs"/>
              </a:rPr>
              <a:t> of </a:t>
            </a:r>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SR </a:t>
            </a:r>
            <a:r>
              <a:rPr lang="sk-SK" sz="1200" kern="1200" dirty="0" err="1" smtClean="0">
                <a:solidFill>
                  <a:schemeClr val="tx1"/>
                </a:solidFill>
                <a:effectLst/>
                <a:latin typeface="+mn-lt"/>
                <a:ea typeface="+mn-ea"/>
                <a:cs typeface="+mn-cs"/>
              </a:rPr>
              <a:t>abroad</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analytical</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departments</a:t>
            </a:r>
            <a:r>
              <a:rPr lang="sk-SK" sz="1200" kern="1200" dirty="0" smtClean="0">
                <a:solidFill>
                  <a:schemeClr val="tx1"/>
                </a:solidFill>
                <a:effectLst/>
                <a:latin typeface="+mn-lt"/>
                <a:ea typeface="+mn-ea"/>
                <a:cs typeface="+mn-cs"/>
              </a:rPr>
              <a:t> of </a:t>
            </a:r>
            <a:r>
              <a:rPr lang="sk-SK" sz="1200" kern="1200" dirty="0" err="1" smtClean="0">
                <a:solidFill>
                  <a:schemeClr val="tx1"/>
                </a:solidFill>
                <a:effectLst/>
                <a:latin typeface="+mn-lt"/>
                <a:ea typeface="+mn-ea"/>
                <a:cs typeface="+mn-cs"/>
              </a:rPr>
              <a:t>neighboring</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Member</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States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Nevertheless</a:t>
            </a:r>
            <a:r>
              <a:rPr lang="sk-SK" sz="1200" kern="1200" baseline="0" dirty="0" smtClean="0">
                <a:solidFill>
                  <a:schemeClr val="tx1"/>
                </a:solidFill>
                <a:effectLst/>
                <a:latin typeface="+mn-lt"/>
                <a:ea typeface="+mn-ea"/>
                <a:cs typeface="+mn-cs"/>
              </a:rPr>
              <a:t> </a:t>
            </a:r>
            <a:r>
              <a:rPr lang="sk-SK" sz="1200" kern="1200" baseline="0" dirty="0" err="1" smtClean="0">
                <a:solidFill>
                  <a:schemeClr val="tx1"/>
                </a:solidFill>
                <a:effectLst/>
                <a:latin typeface="+mn-lt"/>
                <a:ea typeface="+mn-ea"/>
                <a:cs typeface="+mn-cs"/>
              </a:rPr>
              <a:t>i</a:t>
            </a:r>
            <a:r>
              <a:rPr lang="sk-SK" sz="1200" kern="1200" dirty="0" err="1" smtClean="0">
                <a:solidFill>
                  <a:schemeClr val="tx1"/>
                </a:solidFill>
                <a:effectLst/>
                <a:latin typeface="+mn-lt"/>
                <a:ea typeface="+mn-ea"/>
                <a:cs typeface="+mn-cs"/>
              </a:rPr>
              <a:t>mprovements</a:t>
            </a:r>
            <a:r>
              <a:rPr lang="sk-SK" sz="1200" kern="1200" dirty="0" smtClean="0">
                <a:solidFill>
                  <a:schemeClr val="tx1"/>
                </a:solidFill>
                <a:effectLst/>
                <a:latin typeface="+mn-lt"/>
                <a:ea typeface="+mn-ea"/>
                <a:cs typeface="+mn-cs"/>
              </a:rPr>
              <a:t> are </a:t>
            </a:r>
            <a:r>
              <a:rPr lang="sk-SK" sz="1200" kern="1200" dirty="0" err="1" smtClean="0">
                <a:solidFill>
                  <a:schemeClr val="tx1"/>
                </a:solidFill>
                <a:effectLst/>
                <a:latin typeface="+mn-lt"/>
                <a:ea typeface="+mn-ea"/>
                <a:cs typeface="+mn-cs"/>
              </a:rPr>
              <a:t>expected</a:t>
            </a:r>
            <a:r>
              <a:rPr lang="sk-SK" sz="1200" kern="1200" dirty="0" smtClean="0">
                <a:solidFill>
                  <a:schemeClr val="tx1"/>
                </a:solidFill>
                <a:effectLst/>
                <a:latin typeface="+mn-lt"/>
                <a:ea typeface="+mn-ea"/>
                <a:cs typeface="+mn-cs"/>
              </a:rPr>
              <a:t> in </a:t>
            </a:r>
            <a:r>
              <a:rPr lang="sk-SK" sz="1200" kern="1200" dirty="0" err="1" smtClean="0">
                <a:solidFill>
                  <a:schemeClr val="tx1"/>
                </a:solidFill>
                <a:effectLst/>
                <a:latin typeface="+mn-lt"/>
                <a:ea typeface="+mn-ea"/>
                <a:cs typeface="+mn-cs"/>
              </a:rPr>
              <a:t>particular</a:t>
            </a:r>
            <a:r>
              <a:rPr lang="sk-SK" sz="1200" kern="1200" dirty="0" smtClean="0">
                <a:solidFill>
                  <a:schemeClr val="tx1"/>
                </a:solidFill>
                <a:effectLst/>
                <a:latin typeface="+mn-lt"/>
                <a:ea typeface="+mn-ea"/>
                <a:cs typeface="+mn-cs"/>
              </a:rPr>
              <a:t> in </a:t>
            </a:r>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quality</a:t>
            </a:r>
            <a:r>
              <a:rPr lang="sk-SK" sz="1200" kern="1200" dirty="0" smtClean="0">
                <a:solidFill>
                  <a:schemeClr val="tx1"/>
                </a:solidFill>
                <a:effectLst/>
                <a:latin typeface="+mn-lt"/>
                <a:ea typeface="+mn-ea"/>
                <a:cs typeface="+mn-cs"/>
              </a:rPr>
              <a:t> of </a:t>
            </a:r>
            <a:r>
              <a:rPr lang="sk-SK" sz="1200" kern="1200" dirty="0" err="1" smtClean="0">
                <a:solidFill>
                  <a:schemeClr val="tx1"/>
                </a:solidFill>
                <a:effectLst/>
                <a:latin typeface="+mn-lt"/>
                <a:ea typeface="+mn-ea"/>
                <a:cs typeface="+mn-cs"/>
              </a:rPr>
              <a:t>interviews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with</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illegal</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migrants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information</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inserted</a:t>
            </a:r>
            <a:r>
              <a:rPr lang="sk-SK" sz="1200" kern="1200" dirty="0" smtClean="0">
                <a:solidFill>
                  <a:schemeClr val="tx1"/>
                </a:solidFill>
                <a:effectLst/>
                <a:latin typeface="+mn-lt"/>
                <a:ea typeface="+mn-ea"/>
                <a:cs typeface="+mn-cs"/>
              </a:rPr>
              <a:t> in </a:t>
            </a:r>
            <a:r>
              <a:rPr lang="sk-SK" sz="1200" kern="1200" dirty="0" err="1" smtClean="0">
                <a:solidFill>
                  <a:schemeClr val="tx1"/>
                </a:solidFill>
                <a:effectLst/>
                <a:latin typeface="+mn-lt"/>
                <a:ea typeface="+mn-ea"/>
                <a:cs typeface="+mn-cs"/>
              </a:rPr>
              <a:t>information</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systems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case</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reports</a:t>
            </a:r>
            <a:r>
              <a:rPr lang="sk-SK" sz="1200" kern="1200" dirty="0" smtClean="0">
                <a:solidFill>
                  <a:schemeClr val="tx1"/>
                </a:solidFill>
                <a:effectLst/>
                <a:latin typeface="+mn-lt"/>
                <a:ea typeface="+mn-ea"/>
                <a:cs typeface="+mn-cs"/>
              </a:rPr>
              <a:t> on </a:t>
            </a:r>
            <a:r>
              <a:rPr lang="sk-SK" sz="1200" kern="1200" dirty="0" err="1" smtClean="0">
                <a:solidFill>
                  <a:schemeClr val="tx1"/>
                </a:solidFill>
                <a:effectLst/>
                <a:latin typeface="+mn-lt"/>
                <a:ea typeface="+mn-ea"/>
                <a:cs typeface="+mn-cs"/>
              </a:rPr>
              <a:t>illegal</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migration</a:t>
            </a:r>
            <a:r>
              <a:rPr lang="sk-SK" sz="1200" kern="1200" dirty="0" smtClean="0">
                <a:solidFill>
                  <a:schemeClr val="tx1"/>
                </a:solidFill>
                <a:effectLst/>
                <a:latin typeface="+mn-lt"/>
                <a:ea typeface="+mn-ea"/>
                <a:cs typeface="+mn-cs"/>
              </a:rPr>
              <a:t>, and risk </a:t>
            </a:r>
            <a:r>
              <a:rPr lang="sk-SK" sz="1200" kern="1200" dirty="0" err="1" smtClean="0">
                <a:solidFill>
                  <a:schemeClr val="tx1"/>
                </a:solidFill>
                <a:effectLst/>
                <a:latin typeface="+mn-lt"/>
                <a:ea typeface="+mn-ea"/>
                <a:cs typeface="+mn-cs"/>
              </a:rPr>
              <a:t>analysis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training</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from</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regional</a:t>
            </a:r>
            <a:r>
              <a:rPr lang="sk-SK" sz="1200" kern="1200" dirty="0" smtClean="0">
                <a:solidFill>
                  <a:schemeClr val="tx1"/>
                </a:solidFill>
                <a:effectLst/>
                <a:latin typeface="+mn-lt"/>
                <a:ea typeface="+mn-ea"/>
                <a:cs typeface="+mn-cs"/>
              </a:rPr>
              <a:t> to </a:t>
            </a:r>
            <a:r>
              <a:rPr lang="sk-SK" sz="1200" kern="1200" dirty="0" err="1" smtClean="0">
                <a:solidFill>
                  <a:schemeClr val="tx1"/>
                </a:solidFill>
                <a:effectLst/>
                <a:latin typeface="+mn-lt"/>
                <a:ea typeface="+mn-ea"/>
                <a:cs typeface="+mn-cs"/>
              </a:rPr>
              <a:t>local</a:t>
            </a:r>
            <a:r>
              <a:rPr lang="sk-SK" sz="1200" kern="1200" baseline="0" dirty="0" smtClean="0">
                <a:solidFill>
                  <a:schemeClr val="tx1"/>
                </a:solidFill>
                <a:effectLst/>
                <a:latin typeface="+mn-lt"/>
                <a:ea typeface="+mn-ea"/>
                <a:cs typeface="+mn-cs"/>
              </a:rPr>
              <a:t> level.</a:t>
            </a:r>
            <a:endParaRPr lang="sk-SK" sz="1200" kern="1200" dirty="0" smtClean="0">
              <a:solidFill>
                <a:schemeClr val="tx1"/>
              </a:solidFill>
              <a:effectLst/>
              <a:latin typeface="+mn-lt"/>
              <a:ea typeface="+mn-ea"/>
              <a:cs typeface="+mn-cs"/>
            </a:endParaRPr>
          </a:p>
          <a:p>
            <a:endParaRPr lang="sk-SK" sz="1200" kern="1200" dirty="0" smtClean="0">
              <a:solidFill>
                <a:schemeClr val="tx1"/>
              </a:solidFill>
              <a:effectLst/>
              <a:latin typeface="+mn-lt"/>
              <a:ea typeface="+mn-ea"/>
              <a:cs typeface="+mn-cs"/>
            </a:endParaRPr>
          </a:p>
        </p:txBody>
      </p:sp>
      <p:sp>
        <p:nvSpPr>
          <p:cNvPr id="4" name="Zástupný symbol čísla snímky 3"/>
          <p:cNvSpPr>
            <a:spLocks noGrp="1"/>
          </p:cNvSpPr>
          <p:nvPr>
            <p:ph type="sldNum" sz="quarter" idx="10"/>
          </p:nvPr>
        </p:nvSpPr>
        <p:spPr/>
        <p:txBody>
          <a:bodyPr/>
          <a:lstStyle/>
          <a:p>
            <a:fld id="{50DA960E-61CE-4286-A631-C80FAB233F6B}" type="slidenum">
              <a:rPr lang="sk-SK" smtClean="0"/>
              <a:t>21</a:t>
            </a:fld>
            <a:endParaRPr lang="sk-SK"/>
          </a:p>
        </p:txBody>
      </p:sp>
    </p:spTree>
    <p:extLst>
      <p:ext uri="{BB962C8B-B14F-4D97-AF65-F5344CB8AC3E}">
        <p14:creationId xmlns:p14="http://schemas.microsoft.com/office/powerpoint/2010/main" val="951794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sk-SK" dirty="0" smtClean="0">
                <a:solidFill>
                  <a:srgbClr val="FF0000"/>
                </a:solidFill>
              </a:rPr>
              <a:t>- Doplniť obsah</a:t>
            </a:r>
            <a:endParaRPr lang="sk-SK" dirty="0">
              <a:solidFill>
                <a:srgbClr val="FF0000"/>
              </a:solidFill>
            </a:endParaRPr>
          </a:p>
        </p:txBody>
      </p:sp>
      <p:sp>
        <p:nvSpPr>
          <p:cNvPr id="4" name="Zástupný symbol čísla snímky 3"/>
          <p:cNvSpPr>
            <a:spLocks noGrp="1"/>
          </p:cNvSpPr>
          <p:nvPr>
            <p:ph type="sldNum" sz="quarter" idx="10"/>
          </p:nvPr>
        </p:nvSpPr>
        <p:spPr/>
        <p:txBody>
          <a:bodyPr/>
          <a:lstStyle/>
          <a:p>
            <a:fld id="{50DA960E-61CE-4286-A631-C80FAB233F6B}" type="slidenum">
              <a:rPr lang="sk-SK" smtClean="0"/>
              <a:t>22</a:t>
            </a:fld>
            <a:endParaRPr lang="sk-SK"/>
          </a:p>
        </p:txBody>
      </p:sp>
    </p:spTree>
    <p:extLst>
      <p:ext uri="{BB962C8B-B14F-4D97-AF65-F5344CB8AC3E}">
        <p14:creationId xmlns:p14="http://schemas.microsoft.com/office/powerpoint/2010/main" val="1659215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en-GB" sz="1200" kern="1200" dirty="0" smtClean="0">
                <a:solidFill>
                  <a:schemeClr val="tx1"/>
                </a:solidFill>
                <a:effectLst/>
                <a:latin typeface="+mn-lt"/>
                <a:ea typeface="+mn-ea"/>
                <a:cs typeface="+mn-cs"/>
              </a:rPr>
              <a:t>The number of illegal migrants for 2017 was the highest since the SR's entry into Schengen. Unlike in 2015 (partly in 2016), when Slovakia was marginally affected by the migration crisis, which resulted as a transit migration mainly from the territory of Hungary along the Western Balkan route, the development of illegal migration on the territory of Slovakia in 2017 was influenced mostly by the illegal migration of nationals from the nearest third countries - Ukraine and Serbia. The number of Serbs and especially Ukrainians increased significantly and together made up for almost 75% of total illegal migration in the SR in 2017. Due to the visa liberalization and the current conditions on the Slovak </a:t>
            </a:r>
            <a:r>
              <a:rPr lang="en-GB" sz="1200" kern="1200" dirty="0" err="1" smtClean="0">
                <a:solidFill>
                  <a:schemeClr val="tx1"/>
                </a:solidFill>
                <a:effectLst/>
                <a:latin typeface="+mn-lt"/>
                <a:ea typeface="+mn-ea"/>
                <a:cs typeface="+mn-cs"/>
              </a:rPr>
              <a:t>labor</a:t>
            </a:r>
            <a:r>
              <a:rPr lang="en-GB" sz="1200" kern="1200" dirty="0" smtClean="0">
                <a:solidFill>
                  <a:schemeClr val="tx1"/>
                </a:solidFill>
                <a:effectLst/>
                <a:latin typeface="+mn-lt"/>
                <a:ea typeface="+mn-ea"/>
                <a:cs typeface="+mn-cs"/>
              </a:rPr>
              <a:t> market, it is assumed that their number will continue to increase.</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IS increase is related to the increasing number of apprehensions inland and also at the BCPs at the exit from SR. This increase is recorded mostly due to an increasing number of Ukrainian nationals. Ukrainians can be characterized as typical </a:t>
            </a:r>
            <a:r>
              <a:rPr lang="en-GB" sz="1200" kern="1200" dirty="0" err="1" smtClean="0">
                <a:solidFill>
                  <a:schemeClr val="tx1"/>
                </a:solidFill>
                <a:effectLst/>
                <a:latin typeface="+mn-lt"/>
                <a:ea typeface="+mn-ea"/>
                <a:cs typeface="+mn-cs"/>
              </a:rPr>
              <a:t>overstayers</a:t>
            </a:r>
            <a:r>
              <a:rPr lang="en-GB" sz="1200" kern="1200" dirty="0" smtClean="0">
                <a:solidFill>
                  <a:schemeClr val="tx1"/>
                </a:solidFill>
                <a:effectLst/>
                <a:latin typeface="+mn-lt"/>
                <a:ea typeface="+mn-ea"/>
                <a:cs typeface="+mn-cs"/>
              </a:rPr>
              <a:t>, since they enter the Schengen legally and consequently violate the conditions of stay, especially in relation to period of stay. The most frequent reason for </a:t>
            </a:r>
            <a:r>
              <a:rPr lang="en-GB" sz="1200" kern="1200" dirty="0" err="1" smtClean="0">
                <a:solidFill>
                  <a:schemeClr val="tx1"/>
                </a:solidFill>
                <a:effectLst/>
                <a:latin typeface="+mn-lt"/>
                <a:ea typeface="+mn-ea"/>
                <a:cs typeface="+mn-cs"/>
              </a:rPr>
              <a:t>overstayerhood</a:t>
            </a:r>
            <a:r>
              <a:rPr lang="en-GB" sz="1200" kern="1200" dirty="0" smtClean="0">
                <a:solidFill>
                  <a:schemeClr val="tx1"/>
                </a:solidFill>
                <a:effectLst/>
                <a:latin typeface="+mn-lt"/>
                <a:ea typeface="+mn-ea"/>
                <a:cs typeface="+mn-cs"/>
              </a:rPr>
              <a:t> is to carry out work.</a:t>
            </a:r>
            <a:endParaRPr lang="sk-SK"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high number of apprehended Ukrainians inland is a result of the execution of security-repressive actions for combating illegal work. These actions have resulted in the detection of illegal work or several cases having signs of illegal work. Apart from Ukrainians, </a:t>
            </a:r>
            <a:r>
              <a:rPr lang="sk-SK" sz="1200" kern="1200" dirty="0" smtClean="0">
                <a:solidFill>
                  <a:schemeClr val="tx1"/>
                </a:solidFill>
                <a:effectLst/>
                <a:latin typeface="+mn-lt"/>
                <a:ea typeface="+mn-ea"/>
                <a:cs typeface="+mn-cs"/>
              </a:rPr>
              <a:t>in </a:t>
            </a:r>
            <a:r>
              <a:rPr lang="sk-SK" sz="1200" kern="1200" dirty="0" err="1" smtClean="0">
                <a:solidFill>
                  <a:schemeClr val="tx1"/>
                </a:solidFill>
                <a:effectLst/>
                <a:latin typeface="+mn-lt"/>
                <a:ea typeface="+mn-ea"/>
                <a:cs typeface="+mn-cs"/>
              </a:rPr>
              <a:t>particular</a:t>
            </a:r>
            <a:r>
              <a:rPr lang="sk-SK"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Serbs, Macedonians and Bosna and Herzegovina nationals were detained as well. Foreigners are often unaware of the violation of the conditions, as they are not aware of the obligations under applicable laws and regulations.</a:t>
            </a:r>
            <a:endParaRPr lang="sk-SK" sz="1200" kern="1200" dirty="0" smtClean="0">
              <a:solidFill>
                <a:schemeClr val="tx1"/>
              </a:solidFill>
              <a:effectLst/>
              <a:latin typeface="+mn-lt"/>
              <a:ea typeface="+mn-ea"/>
              <a:cs typeface="+mn-cs"/>
            </a:endParaRPr>
          </a:p>
          <a:p>
            <a:endParaRPr lang="sk-SK"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 the category of IBC, there was a decrease in cases at the BCPs. Nevertheless, the trend of submitting false and forged documents at the BCPs, which is especially perpetrated by Ukrainians, continues to be recorded. On the contrary, in 2017 there has been recorded an increase on the green border (from 124 to 205). The largest share of the increase was the detention of five large groups of Vietnamese. The Vietnamese in 2017 account for up to 62% of the overall IBC at the green border. Similarly to past years, the modus operandi of the IBC was crossing the green border on foot without identity papers and with the help of facilitators. Given the current opportunities for relatively low-cost transport, the availability of information and communication technologies that provide current information for migrants, it is cheaper, faster and, above all, safer to enter the Schengen pseudo-legally with overstaying for illegal migrants coming from the former Soviet republics and Asia.</a:t>
            </a:r>
            <a:endParaRPr lang="sk-SK" sz="1200" kern="1200" dirty="0" smtClean="0">
              <a:solidFill>
                <a:schemeClr val="tx1"/>
              </a:solidFill>
              <a:effectLst/>
              <a:latin typeface="+mn-lt"/>
              <a:ea typeface="+mn-ea"/>
              <a:cs typeface="+mn-cs"/>
            </a:endParaRPr>
          </a:p>
          <a:p>
            <a:endParaRPr lang="sk-SK" sz="1200" kern="1200" dirty="0" smtClean="0">
              <a:solidFill>
                <a:schemeClr val="tx1"/>
              </a:solidFill>
              <a:effectLst/>
              <a:latin typeface="+mn-lt"/>
              <a:ea typeface="+mn-ea"/>
              <a:cs typeface="+mn-cs"/>
            </a:endParaRPr>
          </a:p>
          <a:p>
            <a:endParaRPr lang="sk-SK" dirty="0"/>
          </a:p>
        </p:txBody>
      </p:sp>
      <p:sp>
        <p:nvSpPr>
          <p:cNvPr id="4" name="Zástupný symbol čísla snímky 3"/>
          <p:cNvSpPr>
            <a:spLocks noGrp="1"/>
          </p:cNvSpPr>
          <p:nvPr>
            <p:ph type="sldNum" sz="quarter" idx="10"/>
          </p:nvPr>
        </p:nvSpPr>
        <p:spPr/>
        <p:txBody>
          <a:bodyPr/>
          <a:lstStyle/>
          <a:p>
            <a:fld id="{50DA960E-61CE-4286-A631-C80FAB233F6B}" type="slidenum">
              <a:rPr lang="sk-SK" smtClean="0"/>
              <a:t>23</a:t>
            </a:fld>
            <a:endParaRPr lang="sk-SK"/>
          </a:p>
        </p:txBody>
      </p:sp>
    </p:spTree>
    <p:extLst>
      <p:ext uri="{BB962C8B-B14F-4D97-AF65-F5344CB8AC3E}">
        <p14:creationId xmlns:p14="http://schemas.microsoft.com/office/powerpoint/2010/main" val="1037141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This</a:t>
            </a:r>
            <a:r>
              <a:rPr lang="en-US" baseline="0" noProof="0" dirty="0" smtClean="0"/>
              <a:t> chart describes TOP </a:t>
            </a:r>
            <a:r>
              <a:rPr lang="sk-SK" baseline="0" noProof="0" dirty="0" smtClean="0"/>
              <a:t>5 </a:t>
            </a:r>
            <a:r>
              <a:rPr lang="en-US" baseline="0" noProof="0" dirty="0" smtClean="0"/>
              <a:t>nationalities shares of overall illegal migration numbers </a:t>
            </a:r>
            <a:r>
              <a:rPr lang="sk-SK" baseline="0" noProof="0" dirty="0" smtClean="0"/>
              <a:t>in </a:t>
            </a:r>
            <a:r>
              <a:rPr lang="en-US" baseline="0" noProof="0" dirty="0" smtClean="0"/>
              <a:t>compare with the previous</a:t>
            </a:r>
            <a:r>
              <a:rPr lang="sk-SK" baseline="0" noProof="0" dirty="0" smtClean="0"/>
              <a:t> 5</a:t>
            </a:r>
            <a:r>
              <a:rPr lang="en-US" baseline="0" noProof="0" dirty="0" smtClean="0"/>
              <a:t> years. Ukrainians are long-term first ranking nationality in terms of illegal migration on the territory of Slovak Republic</a:t>
            </a:r>
            <a:r>
              <a:rPr lang="sk-SK" baseline="0" noProof="0" dirty="0" smtClean="0">
                <a:latin typeface="+mn-lt"/>
              </a:rPr>
              <a:t> and </a:t>
            </a:r>
            <a:r>
              <a:rPr lang="en-US" baseline="0" noProof="0" dirty="0" smtClean="0">
                <a:latin typeface="+mn-lt"/>
              </a:rPr>
              <a:t>their share</a:t>
            </a:r>
            <a:r>
              <a:rPr lang="sk-SK" baseline="0" noProof="0" dirty="0" smtClean="0">
                <a:latin typeface="+mn-lt"/>
              </a:rPr>
              <a:t> (</a:t>
            </a:r>
            <a:r>
              <a:rPr lang="en-US" baseline="0" noProof="0" dirty="0" smtClean="0">
                <a:latin typeface="+mn-lt"/>
              </a:rPr>
              <a:t>together</a:t>
            </a:r>
            <a:r>
              <a:rPr lang="sk-SK" baseline="0" noProof="0" dirty="0" smtClean="0">
                <a:latin typeface="+mn-lt"/>
              </a:rPr>
              <a:t> </a:t>
            </a:r>
            <a:r>
              <a:rPr lang="en-US" baseline="0" noProof="0" dirty="0" smtClean="0">
                <a:latin typeface="+mn-lt"/>
              </a:rPr>
              <a:t>with</a:t>
            </a:r>
            <a:r>
              <a:rPr lang="sk-SK" baseline="0" noProof="0" dirty="0" smtClean="0">
                <a:latin typeface="+mn-lt"/>
              </a:rPr>
              <a:t> </a:t>
            </a:r>
            <a:r>
              <a:rPr lang="en-US" baseline="0" noProof="0" dirty="0" smtClean="0">
                <a:latin typeface="+mn-lt"/>
              </a:rPr>
              <a:t>Serbs</a:t>
            </a:r>
            <a:r>
              <a:rPr lang="sk-SK" baseline="0" noProof="0" dirty="0" smtClean="0">
                <a:latin typeface="+mn-lt"/>
              </a:rPr>
              <a:t>)</a:t>
            </a:r>
            <a:r>
              <a:rPr lang="en-US" baseline="0" noProof="0" dirty="0" smtClean="0">
                <a:latin typeface="+mn-lt"/>
              </a:rPr>
              <a:t> of overall illegal migration rises continuously</a:t>
            </a:r>
            <a:r>
              <a:rPr lang="sk-SK" baseline="0" noProof="0" dirty="0" smtClean="0">
                <a:latin typeface="+mn-lt"/>
              </a:rPr>
              <a:t>. </a:t>
            </a:r>
            <a:r>
              <a:rPr lang="en-US" baseline="0" noProof="0" dirty="0" smtClean="0">
                <a:latin typeface="+mn-lt"/>
              </a:rPr>
              <a:t>The share of nationalities associated with transit migration has declined sharply</a:t>
            </a:r>
            <a:r>
              <a:rPr lang="sk-SK" baseline="0" noProof="0" dirty="0" smtClean="0">
                <a:latin typeface="+mn-lt"/>
              </a:rPr>
              <a:t> as </a:t>
            </a:r>
            <a:r>
              <a:rPr lang="sk-SK" baseline="0" noProof="0" dirty="0" err="1" smtClean="0">
                <a:latin typeface="+mn-lt"/>
              </a:rPr>
              <a:t>you</a:t>
            </a:r>
            <a:r>
              <a:rPr lang="sk-SK" baseline="0" noProof="0" dirty="0" smtClean="0">
                <a:latin typeface="+mn-lt"/>
              </a:rPr>
              <a:t> </a:t>
            </a:r>
            <a:r>
              <a:rPr lang="sk-SK" baseline="0" noProof="0" dirty="0" err="1" smtClean="0">
                <a:latin typeface="+mn-lt"/>
              </a:rPr>
              <a:t>can</a:t>
            </a:r>
            <a:r>
              <a:rPr lang="sk-SK" baseline="0" noProof="0" dirty="0" smtClean="0">
                <a:latin typeface="+mn-lt"/>
              </a:rPr>
              <a:t> </a:t>
            </a:r>
            <a:r>
              <a:rPr lang="sk-SK" baseline="0" noProof="0" dirty="0" err="1" smtClean="0">
                <a:latin typeface="+mn-lt"/>
              </a:rPr>
              <a:t>see</a:t>
            </a:r>
            <a:r>
              <a:rPr lang="sk-SK" baseline="0" noProof="0" dirty="0" smtClean="0">
                <a:latin typeface="+mn-lt"/>
              </a:rPr>
              <a:t> on </a:t>
            </a:r>
            <a:r>
              <a:rPr lang="sk-SK" baseline="0" noProof="0" dirty="0" err="1" smtClean="0">
                <a:latin typeface="+mn-lt"/>
              </a:rPr>
              <a:t>the</a:t>
            </a:r>
            <a:r>
              <a:rPr lang="sk-SK" baseline="0" noProof="0" dirty="0" smtClean="0">
                <a:latin typeface="+mn-lt"/>
              </a:rPr>
              <a:t> AFG, IRQ and SYR </a:t>
            </a:r>
            <a:r>
              <a:rPr lang="sk-SK" baseline="0" noProof="0" dirty="0" err="1" smtClean="0">
                <a:latin typeface="+mn-lt"/>
              </a:rPr>
              <a:t>nationals</a:t>
            </a:r>
            <a:r>
              <a:rPr lang="sk-SK" baseline="0" noProof="0" dirty="0" smtClean="0">
                <a:latin typeface="+mn-lt"/>
              </a:rPr>
              <a:t>.</a:t>
            </a:r>
            <a:endParaRPr lang="en-US" baseline="0" noProof="0" dirty="0" smtClean="0"/>
          </a:p>
          <a:p>
            <a:endParaRPr lang="en-US" baseline="0" noProof="0" dirty="0" smtClean="0"/>
          </a:p>
          <a:p>
            <a:r>
              <a:rPr lang="en-US" u="none" baseline="0" noProof="0" dirty="0" smtClean="0"/>
              <a:t> </a:t>
            </a:r>
            <a:endParaRPr lang="en-US" u="none" noProof="0" dirty="0" smtClean="0"/>
          </a:p>
          <a:p>
            <a:endParaRPr lang="sk-SK" dirty="0" smtClean="0"/>
          </a:p>
        </p:txBody>
      </p:sp>
      <p:sp>
        <p:nvSpPr>
          <p:cNvPr id="4" name="Zástupný symbol čísla snímky 3"/>
          <p:cNvSpPr>
            <a:spLocks noGrp="1"/>
          </p:cNvSpPr>
          <p:nvPr>
            <p:ph type="sldNum" sz="quarter" idx="10"/>
          </p:nvPr>
        </p:nvSpPr>
        <p:spPr/>
        <p:txBody>
          <a:bodyPr/>
          <a:lstStyle/>
          <a:p>
            <a:fld id="{50DA960E-61CE-4286-A631-C80FAB233F6B}" type="slidenum">
              <a:rPr lang="sk-SK" smtClean="0"/>
              <a:pPr/>
              <a:t>24</a:t>
            </a:fld>
            <a:endParaRPr lang="sk-SK" dirty="0"/>
          </a:p>
        </p:txBody>
      </p:sp>
    </p:spTree>
    <p:extLst>
      <p:ext uri="{BB962C8B-B14F-4D97-AF65-F5344CB8AC3E}">
        <p14:creationId xmlns:p14="http://schemas.microsoft.com/office/powerpoint/2010/main" val="22208240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pPr defTabSz="913394">
              <a:defRPr/>
            </a:pPr>
            <a:r>
              <a:rPr lang="en-GB" sz="1200" kern="1200" dirty="0" smtClean="0">
                <a:solidFill>
                  <a:schemeClr val="tx1"/>
                </a:solidFill>
                <a:effectLst/>
                <a:latin typeface="+mn-lt"/>
                <a:ea typeface="+mn-ea"/>
                <a:cs typeface="+mn-cs"/>
              </a:rPr>
              <a:t>In 2017, the most significant decrease in illegal migration was recorded at the illegal entry into the SR from Hungary. However, the border section with Hungary continues to be the dominant place of migrants' entry into our territory after illegal entry into the Schengen area and subsequently after illegal entry into the Slovak Republic. The target countries for migrants in 2017 were in particular Germany (147), Slovakia (38) and Austria (17). In terms of nationality, IRQ (98), AFG (25), SYR (17) and VNM (17) represented the largest share of nationals who were apprehended on the territory of the SR. Significant declines occurred in AFG and SYR nationals compared to 2015 (AFG 99, SYR 350) and 2016 (AFG 112, SYR 67).</a:t>
            </a:r>
            <a:r>
              <a:rPr lang="sk-SK" dirty="0" smtClean="0">
                <a:effectLst/>
              </a:rPr>
              <a:t> </a:t>
            </a:r>
            <a:endParaRPr lang="sk-SK" dirty="0" smtClean="0"/>
          </a:p>
          <a:p>
            <a:pPr defTabSz="913394">
              <a:defRPr/>
            </a:pPr>
            <a:endParaRPr lang="sk-SK" dirty="0"/>
          </a:p>
          <a:p>
            <a:pPr defTabSz="913394">
              <a:defRPr/>
            </a:pPr>
            <a:r>
              <a:rPr lang="en-US" baseline="0" noProof="0" dirty="0" smtClean="0"/>
              <a:t>Based on evidence collected, interviews carried out and statements of migrants apprehended in the territory of the Slovak Republic, the most frequent destination country is Germany, followed by Austria and Sweden. There were also migrants, who stated a Western Europe as their destination. Based on accepted Dublin returns, we can also state, that destination countries for these migrants were Germany, Austria and Sweden.</a:t>
            </a:r>
          </a:p>
          <a:p>
            <a:pPr defTabSz="913394">
              <a:defRPr/>
            </a:pPr>
            <a:endParaRPr lang="sk-SK" dirty="0"/>
          </a:p>
        </p:txBody>
      </p:sp>
      <p:sp>
        <p:nvSpPr>
          <p:cNvPr id="4" name="Zástupný symbol čísla snímky 3"/>
          <p:cNvSpPr>
            <a:spLocks noGrp="1"/>
          </p:cNvSpPr>
          <p:nvPr>
            <p:ph type="sldNum" sz="quarter" idx="10"/>
          </p:nvPr>
        </p:nvSpPr>
        <p:spPr/>
        <p:txBody>
          <a:bodyPr/>
          <a:lstStyle/>
          <a:p>
            <a:fld id="{50DA960E-61CE-4286-A631-C80FAB233F6B}" type="slidenum">
              <a:rPr lang="sk-SK" smtClean="0"/>
              <a:pPr/>
              <a:t>25</a:t>
            </a:fld>
            <a:endParaRPr lang="sk-SK" dirty="0"/>
          </a:p>
        </p:txBody>
      </p:sp>
    </p:spTree>
    <p:extLst>
      <p:ext uri="{BB962C8B-B14F-4D97-AF65-F5344CB8AC3E}">
        <p14:creationId xmlns:p14="http://schemas.microsoft.com/office/powerpoint/2010/main" val="6094524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en-US" baseline="0" noProof="0" dirty="0" smtClean="0"/>
              <a:t>Slovakia is known as a Member state with very strict asylum policy. As there were also many cases of no shows in reception centers in the past, Slovakia had adopted a legislation change, and since 1.1.2014, asylum seekers may be detained for the period of asylum procedure, if there is grounded suspicion they will abuse the asylum application just to avoid their return to the third country and continue to intended destination country. </a:t>
            </a:r>
            <a:endParaRPr lang="sk-SK" baseline="0" noProof="0" dirty="0" smtClean="0"/>
          </a:p>
          <a:p>
            <a:endParaRPr lang="sk-SK" baseline="0" noProof="0" dirty="0" smtClean="0"/>
          </a:p>
          <a:p>
            <a:r>
              <a:rPr lang="sk-SK" baseline="0" noProof="0" dirty="0" smtClean="0"/>
              <a:t>In </a:t>
            </a:r>
            <a:r>
              <a:rPr lang="en-US" baseline="0" noProof="0" dirty="0" smtClean="0"/>
              <a:t>the last year, decreasing number of asylum application was being recorded. Once, applicants were registered and placed to facilities for asylum seekers, many of them have left the facility and continued their journey to destination countries.</a:t>
            </a:r>
            <a:endParaRPr lang="sk-SK" baseline="0" noProof="0" dirty="0" smtClean="0"/>
          </a:p>
          <a:p>
            <a:endParaRPr lang="sk-SK" baseline="0" noProof="0" dirty="0" smtClean="0"/>
          </a:p>
          <a:p>
            <a:r>
              <a:rPr lang="en-US" baseline="0" noProof="0" dirty="0" smtClean="0"/>
              <a:t>These facts have led to the fact, that only those migrants, who are interested in applying for asylum in Slovakia and intend to stay on the territory of Slovak Republic, apply for international protection in Slovakia. </a:t>
            </a:r>
            <a:endParaRPr lang="sk-SK" baseline="0" noProof="0" dirty="0" smtClean="0"/>
          </a:p>
          <a:p>
            <a:endParaRPr lang="sk-SK" baseline="0" noProof="0" dirty="0" smtClean="0"/>
          </a:p>
          <a:p>
            <a:endParaRPr lang="sk-SK" dirty="0"/>
          </a:p>
        </p:txBody>
      </p:sp>
      <p:sp>
        <p:nvSpPr>
          <p:cNvPr id="4" name="Zástupný symbol čísla snímky 3"/>
          <p:cNvSpPr>
            <a:spLocks noGrp="1"/>
          </p:cNvSpPr>
          <p:nvPr>
            <p:ph type="sldNum" sz="quarter" idx="10"/>
          </p:nvPr>
        </p:nvSpPr>
        <p:spPr/>
        <p:txBody>
          <a:bodyPr/>
          <a:lstStyle/>
          <a:p>
            <a:fld id="{50DA960E-61CE-4286-A631-C80FAB233F6B}" type="slidenum">
              <a:rPr lang="sk-SK" smtClean="0"/>
              <a:pPr/>
              <a:t>26</a:t>
            </a:fld>
            <a:endParaRPr lang="sk-SK" dirty="0"/>
          </a:p>
        </p:txBody>
      </p:sp>
    </p:spTree>
    <p:extLst>
      <p:ext uri="{BB962C8B-B14F-4D97-AF65-F5344CB8AC3E}">
        <p14:creationId xmlns:p14="http://schemas.microsoft.com/office/powerpoint/2010/main" val="27371123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In recent years there has been </a:t>
            </a:r>
            <a:r>
              <a:rPr lang="sk-SK" dirty="0" err="1" smtClean="0"/>
              <a:t>recorded</a:t>
            </a:r>
            <a:r>
              <a:rPr lang="sk-SK" dirty="0" smtClean="0"/>
              <a:t> </a:t>
            </a:r>
            <a:r>
              <a:rPr lang="en-US" dirty="0" smtClean="0"/>
              <a:t>an increase in the number of </a:t>
            </a:r>
            <a:r>
              <a:rPr lang="sk-SK" dirty="0" err="1" smtClean="0"/>
              <a:t>return</a:t>
            </a:r>
            <a:r>
              <a:rPr lang="sk-SK" dirty="0" smtClean="0"/>
              <a:t> </a:t>
            </a:r>
            <a:r>
              <a:rPr lang="en-US" dirty="0" smtClean="0"/>
              <a:t>decisions and </a:t>
            </a:r>
            <a:r>
              <a:rPr lang="sk-SK" dirty="0" err="1" smtClean="0"/>
              <a:t>effective</a:t>
            </a:r>
            <a:r>
              <a:rPr lang="sk-SK" dirty="0" smtClean="0"/>
              <a:t> </a:t>
            </a:r>
            <a:r>
              <a:rPr lang="sk-SK" dirty="0" err="1" smtClean="0"/>
              <a:t>returns</a:t>
            </a:r>
            <a:r>
              <a:rPr lang="en-US" dirty="0" smtClean="0"/>
              <a:t>, which is related to an increase in total illegal migration. In 2017, the overall increase in the number of return</a:t>
            </a:r>
            <a:r>
              <a:rPr lang="en-US" baseline="0" dirty="0" smtClean="0"/>
              <a:t> decisions </a:t>
            </a:r>
            <a:r>
              <a:rPr lang="en-US" dirty="0" smtClean="0"/>
              <a:t>was attributable to an increase in the number of removals to a third country (especially to Ukraine, which is related to an increase in the number of apprehended Ukrainians whose illegal stay was detected at the BCPs on exit from the Slovak Republic). The difference between the number of issued return decisions and effective returns is mostly affected by the fact that some foreigners have been issued with an obligation to leave the territory of the Slovak Republic within the stipulated period, but the fulfillment of the obligation can not be detected due to the absence of internal border checks (this problem shall be partially</a:t>
            </a:r>
            <a:r>
              <a:rPr lang="en-US" baseline="0" dirty="0" smtClean="0"/>
              <a:t> resolved with introduction of the entry/exit system at the external borders)</a:t>
            </a:r>
            <a:r>
              <a:rPr lang="en-US" dirty="0" smtClean="0"/>
              <a:t>.</a:t>
            </a:r>
            <a:endParaRPr lang="sk-SK" dirty="0" smtClean="0"/>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k-SK" sz="1200" kern="1200" dirty="0" smtClean="0">
              <a:solidFill>
                <a:schemeClr val="tx1"/>
              </a:solidFill>
              <a:effectLst/>
              <a:latin typeface="+mn-lt"/>
              <a:ea typeface="+mn-ea"/>
              <a:cs typeface="+mn-cs"/>
            </a:endParaRPr>
          </a:p>
        </p:txBody>
      </p:sp>
      <p:sp>
        <p:nvSpPr>
          <p:cNvPr id="4" name="Zástupný symbol čísla snímky 3"/>
          <p:cNvSpPr>
            <a:spLocks noGrp="1"/>
          </p:cNvSpPr>
          <p:nvPr>
            <p:ph type="sldNum" sz="quarter" idx="10"/>
          </p:nvPr>
        </p:nvSpPr>
        <p:spPr/>
        <p:txBody>
          <a:bodyPr/>
          <a:lstStyle/>
          <a:p>
            <a:fld id="{C6F56AE1-73F9-407D-A149-616A451FF7B9}" type="slidenum">
              <a:rPr lang="sk-SK" smtClean="0"/>
              <a:t>27</a:t>
            </a:fld>
            <a:endParaRPr lang="sk-SK"/>
          </a:p>
        </p:txBody>
      </p:sp>
    </p:spTree>
    <p:extLst>
      <p:ext uri="{BB962C8B-B14F-4D97-AF65-F5344CB8AC3E}">
        <p14:creationId xmlns:p14="http://schemas.microsoft.com/office/powerpoint/2010/main" val="4136465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en-GB" sz="1200" kern="1200" dirty="0" smtClean="0">
                <a:solidFill>
                  <a:schemeClr val="tx1"/>
                </a:solidFill>
                <a:effectLst/>
                <a:latin typeface="+mn-lt"/>
                <a:ea typeface="+mn-ea"/>
                <a:cs typeface="+mn-cs"/>
              </a:rPr>
              <a:t>The increase in the number of refusals of entry in the last 2 years (2016-2017) was mainly related to an increase in the number of third-country nationals entering the Slovak Republic legally (by 143 000, + 22.4%) and to visa liberalization.</a:t>
            </a:r>
            <a:endParaRPr lang="sk-SK"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With regard to visa liberalization, the number of refusals of entry of Ukrainians increased significantly according to the letter "F" (the length of his stay in EU Member States has already reached 90 days during the previous 180-day period) and according the letter "H1" (person for whom an alert has been issued in the SIS for the purposes of refusing entry). An increase in this indicator was apparently also influenced by the significant increase in entry bans recorded into the SIS by other MS. This is confirmed by the fact that Ukrainians, who have been once expelled from the Schengen area and are still not allowed to enter the Schengen area, have nevertheless attempted to enter the Schengen area with new biometric passports.</a:t>
            </a:r>
          </a:p>
          <a:p>
            <a:endParaRPr lang="sk-SK"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Total increase of the refusals of entry was also caused by the refusals of Ukrainians according to the letter “C” (has no valid visa or residence permit). Starting in 2016</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this was not connected with the intention to enter Slovakia, but included the obligation of Ukrainian owners of vehicles registered in the EU to meet the Ukrainian legislative and to leave the territory of Ukraine with the vehicle every five days. In addition, the entry was also refused to Ukrainians who did not have a valid visa or residence permit and presented a passport without biometrics.</a:t>
            </a:r>
            <a:endParaRPr lang="sk-SK" sz="1200" kern="1200" dirty="0" smtClean="0">
              <a:solidFill>
                <a:schemeClr val="tx1"/>
              </a:solidFill>
              <a:effectLst/>
              <a:latin typeface="+mn-lt"/>
              <a:ea typeface="+mn-ea"/>
              <a:cs typeface="+mn-cs"/>
            </a:endParaRPr>
          </a:p>
          <a:p>
            <a:endParaRPr lang="sk-SK"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The significant increase in the number of refusals of entry at the air border</a:t>
            </a:r>
            <a:r>
              <a:rPr lang="en-GB" sz="1200" kern="1200" dirty="0" smtClean="0">
                <a:solidFill>
                  <a:schemeClr val="tx1"/>
                </a:solidFill>
                <a:effectLst/>
                <a:latin typeface="+mn-lt"/>
                <a:ea typeface="+mn-ea"/>
                <a:cs typeface="+mn-cs"/>
              </a:rPr>
              <a:t> was related with regular flights from the former Yugoslavia - mainly from Macedonia and Serbia. This was reflected in the composition of nationalities. Most often, the entry was refused to Serbians, Macedonians and Albanians according to the letters "F" (the length of his stay in the EU Member States has already reached 90 days during the previous 180-day period) and "H1" (person for whom an alert has been issued in the SIS for the purposes of refusing entry). Flights from </a:t>
            </a:r>
            <a:r>
              <a:rPr lang="en-GB" sz="1200" kern="1200" dirty="0" err="1" smtClean="0">
                <a:solidFill>
                  <a:schemeClr val="tx1"/>
                </a:solidFill>
                <a:effectLst/>
                <a:latin typeface="+mn-lt"/>
                <a:ea typeface="+mn-ea"/>
                <a:cs typeface="+mn-cs"/>
              </a:rPr>
              <a:t>Niš</a:t>
            </a:r>
            <a:r>
              <a:rPr lang="en-GB" sz="1200" kern="1200" dirty="0" smtClean="0">
                <a:solidFill>
                  <a:schemeClr val="tx1"/>
                </a:solidFill>
                <a:effectLst/>
                <a:latin typeface="+mn-lt"/>
                <a:ea typeface="+mn-ea"/>
                <a:cs typeface="+mn-cs"/>
              </a:rPr>
              <a:t> and from Skopje to Bratislava were introduced in 2016. The most refusals of entry (62 out of 65) were issued at the Bratislava airport, which has the largest volume of flights from third countries. The other three cases were at the </a:t>
            </a:r>
            <a:r>
              <a:rPr lang="en-GB" sz="1200" kern="1200" dirty="0" err="1" smtClean="0">
                <a:solidFill>
                  <a:schemeClr val="tx1"/>
                </a:solidFill>
                <a:effectLst/>
                <a:latin typeface="+mn-lt"/>
                <a:ea typeface="+mn-ea"/>
                <a:cs typeface="+mn-cs"/>
              </a:rPr>
              <a:t>Košice</a:t>
            </a:r>
            <a:r>
              <a:rPr lang="en-GB" sz="1200" kern="1200" dirty="0" smtClean="0">
                <a:solidFill>
                  <a:schemeClr val="tx1"/>
                </a:solidFill>
                <a:effectLst/>
                <a:latin typeface="+mn-lt"/>
                <a:ea typeface="+mn-ea"/>
                <a:cs typeface="+mn-cs"/>
              </a:rPr>
              <a:t> airport. In the case of the introduction of planned flights - in particular the Tbilisi route - a further increase in the number of refusals may occur in 2018.</a:t>
            </a:r>
            <a:r>
              <a:rPr lang="sk-SK" dirty="0" smtClean="0">
                <a:effectLst/>
              </a:rPr>
              <a:t> </a:t>
            </a:r>
            <a:endParaRPr lang="sk-SK" dirty="0"/>
          </a:p>
        </p:txBody>
      </p:sp>
      <p:sp>
        <p:nvSpPr>
          <p:cNvPr id="4" name="Zástupný symbol čísla snímky 3"/>
          <p:cNvSpPr>
            <a:spLocks noGrp="1"/>
          </p:cNvSpPr>
          <p:nvPr>
            <p:ph type="sldNum" sz="quarter" idx="10"/>
          </p:nvPr>
        </p:nvSpPr>
        <p:spPr/>
        <p:txBody>
          <a:bodyPr/>
          <a:lstStyle/>
          <a:p>
            <a:fld id="{50DA960E-61CE-4286-A631-C80FAB233F6B}" type="slidenum">
              <a:rPr lang="sk-SK" smtClean="0"/>
              <a:t>28</a:t>
            </a:fld>
            <a:endParaRPr lang="sk-SK"/>
          </a:p>
        </p:txBody>
      </p:sp>
    </p:spTree>
    <p:extLst>
      <p:ext uri="{BB962C8B-B14F-4D97-AF65-F5344CB8AC3E}">
        <p14:creationId xmlns:p14="http://schemas.microsoft.com/office/powerpoint/2010/main" val="9730928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snímku 1"/>
          <p:cNvSpPr>
            <a:spLocks noGrp="1" noRot="1" noChangeAspect="1"/>
          </p:cNvSpPr>
          <p:nvPr>
            <p:ph type="sldImg"/>
          </p:nvPr>
        </p:nvSpPr>
        <p:spPr/>
      </p:sp>
      <p:sp>
        <p:nvSpPr>
          <p:cNvPr id="3" name="Zástupný objekt pre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Ukrainians represents huge share on the total number of refusals of entry. The highest number of refusals of entry is in the long term according to the letter "C" - person does not have a valid visa or residence permit; the second most frequent reason is the refusal of entry according to the letter "F" - the length of stay in the territory of the EU Member States has already reached 90 days during the previous 180 days.</a:t>
            </a:r>
            <a:endParaRPr lang="sk-SK" sz="1200" kern="1200" dirty="0" smtClean="0">
              <a:solidFill>
                <a:schemeClr val="tx1"/>
              </a:solidFill>
              <a:effectLst/>
              <a:latin typeface="+mn-lt"/>
              <a:ea typeface="+mn-ea"/>
              <a:cs typeface="+mn-cs"/>
            </a:endParaRPr>
          </a:p>
          <a:p>
            <a:r>
              <a:rPr lang="sk-SK" dirty="0" err="1" smtClean="0"/>
              <a:t>The</a:t>
            </a:r>
            <a:r>
              <a:rPr lang="sk-SK" dirty="0" smtClean="0"/>
              <a:t> </a:t>
            </a:r>
            <a:r>
              <a:rPr lang="sk-SK" dirty="0" err="1" smtClean="0"/>
              <a:t>significant</a:t>
            </a:r>
            <a:r>
              <a:rPr lang="sk-SK" dirty="0" smtClean="0"/>
              <a:t> </a:t>
            </a:r>
            <a:r>
              <a:rPr lang="sk-SK" dirty="0" err="1" smtClean="0"/>
              <a:t>increase</a:t>
            </a:r>
            <a:r>
              <a:rPr lang="sk-SK" dirty="0" smtClean="0"/>
              <a:t> in 2016 of </a:t>
            </a:r>
            <a:r>
              <a:rPr lang="sk-SK" dirty="0" err="1" smtClean="0"/>
              <a:t>the</a:t>
            </a:r>
            <a:r>
              <a:rPr lang="sk-SK" dirty="0" smtClean="0"/>
              <a:t> </a:t>
            </a:r>
            <a:r>
              <a:rPr lang="sk-SK" dirty="0" err="1" smtClean="0"/>
              <a:t>refusals</a:t>
            </a:r>
            <a:r>
              <a:rPr lang="sk-SK" dirty="0" smtClean="0"/>
              <a:t> of </a:t>
            </a:r>
            <a:r>
              <a:rPr lang="sk-SK" dirty="0" err="1" smtClean="0"/>
              <a:t>entry</a:t>
            </a:r>
            <a:r>
              <a:rPr lang="sk-SK" dirty="0" smtClean="0"/>
              <a:t> of UKR </a:t>
            </a:r>
            <a:r>
              <a:rPr lang="sk-SK" dirty="0" err="1" smtClean="0"/>
              <a:t>nationals</a:t>
            </a:r>
            <a:r>
              <a:rPr lang="sk-SK" dirty="0" smtClean="0"/>
              <a:t> </a:t>
            </a:r>
            <a:r>
              <a:rPr lang="sk-SK" dirty="0" err="1" smtClean="0"/>
              <a:t>was</a:t>
            </a:r>
            <a:r>
              <a:rPr lang="sk-SK" dirty="0" smtClean="0"/>
              <a:t> </a:t>
            </a:r>
            <a:r>
              <a:rPr lang="sk-SK" dirty="0" err="1" smtClean="0"/>
              <a:t>mainly</a:t>
            </a:r>
            <a:r>
              <a:rPr lang="sk-SK" dirty="0" smtClean="0"/>
              <a:t> </a:t>
            </a:r>
            <a:r>
              <a:rPr lang="sk-SK" dirty="0" err="1" smtClean="0"/>
              <a:t>related</a:t>
            </a:r>
            <a:r>
              <a:rPr lang="sk-SK" dirty="0" smtClean="0"/>
              <a:t> to </a:t>
            </a:r>
            <a:r>
              <a:rPr lang="sk-SK" dirty="0" err="1" smtClean="0"/>
              <a:t>an</a:t>
            </a:r>
            <a:r>
              <a:rPr lang="sk-SK" dirty="0" smtClean="0"/>
              <a:t> </a:t>
            </a:r>
            <a:r>
              <a:rPr lang="sk-SK" dirty="0" err="1" smtClean="0"/>
              <a:t>increase</a:t>
            </a:r>
            <a:r>
              <a:rPr lang="sk-SK" dirty="0" smtClean="0"/>
              <a:t> in </a:t>
            </a:r>
            <a:r>
              <a:rPr lang="sk-SK" dirty="0" err="1" smtClean="0"/>
              <a:t>the</a:t>
            </a:r>
            <a:r>
              <a:rPr lang="sk-SK" dirty="0" smtClean="0"/>
              <a:t> </a:t>
            </a:r>
            <a:r>
              <a:rPr lang="sk-SK" dirty="0" err="1" smtClean="0"/>
              <a:t>number</a:t>
            </a:r>
            <a:r>
              <a:rPr lang="sk-SK" dirty="0" smtClean="0"/>
              <a:t> of </a:t>
            </a:r>
            <a:r>
              <a:rPr lang="sk-SK" dirty="0" err="1" smtClean="0"/>
              <a:t>passenger</a:t>
            </a:r>
            <a:r>
              <a:rPr lang="sk-SK" dirty="0" smtClean="0"/>
              <a:t> </a:t>
            </a:r>
            <a:r>
              <a:rPr lang="sk-SK" dirty="0" err="1" smtClean="0"/>
              <a:t>flow</a:t>
            </a:r>
            <a:r>
              <a:rPr lang="sk-SK" dirty="0" smtClean="0"/>
              <a:t> on </a:t>
            </a:r>
            <a:r>
              <a:rPr lang="sk-SK" dirty="0" err="1" smtClean="0"/>
              <a:t>entry</a:t>
            </a:r>
            <a:r>
              <a:rPr lang="sk-SK" baseline="0" dirty="0" smtClean="0"/>
              <a:t> </a:t>
            </a:r>
            <a:r>
              <a:rPr lang="sk-SK" baseline="0" dirty="0" err="1" smtClean="0"/>
              <a:t>into</a:t>
            </a:r>
            <a:r>
              <a:rPr lang="sk-SK" dirty="0" smtClean="0"/>
              <a:t> </a:t>
            </a:r>
            <a:r>
              <a:rPr lang="sk-SK" dirty="0" err="1" smtClean="0"/>
              <a:t>the</a:t>
            </a:r>
            <a:r>
              <a:rPr lang="sk-SK" dirty="0" smtClean="0"/>
              <a:t> Slovak </a:t>
            </a:r>
            <a:r>
              <a:rPr lang="sk-SK" dirty="0" err="1" smtClean="0"/>
              <a:t>Republic</a:t>
            </a:r>
            <a:r>
              <a:rPr lang="sk-SK" dirty="0" smtClean="0"/>
              <a:t>. </a:t>
            </a:r>
            <a:r>
              <a:rPr lang="sk-SK" dirty="0" err="1" smtClean="0"/>
              <a:t>Another</a:t>
            </a:r>
            <a:r>
              <a:rPr lang="sk-SK" dirty="0" smtClean="0"/>
              <a:t> </a:t>
            </a:r>
            <a:r>
              <a:rPr lang="sk-SK" dirty="0" err="1" smtClean="0"/>
              <a:t>reason</a:t>
            </a:r>
            <a:r>
              <a:rPr lang="sk-SK" dirty="0" smtClean="0"/>
              <a:t> </a:t>
            </a:r>
            <a:r>
              <a:rPr lang="sk-SK" dirty="0" err="1" smtClean="0"/>
              <a:t>for</a:t>
            </a:r>
            <a:r>
              <a:rPr lang="sk-SK" dirty="0" smtClean="0"/>
              <a:t> </a:t>
            </a:r>
            <a:r>
              <a:rPr lang="sk-SK" dirty="0" err="1" smtClean="0"/>
              <a:t>the</a:t>
            </a:r>
            <a:r>
              <a:rPr lang="sk-SK" dirty="0" smtClean="0"/>
              <a:t> </a:t>
            </a:r>
            <a:r>
              <a:rPr lang="sk-SK" dirty="0" err="1" smtClean="0"/>
              <a:t>increase</a:t>
            </a:r>
            <a:r>
              <a:rPr lang="sk-SK" dirty="0" smtClean="0"/>
              <a:t> </a:t>
            </a:r>
            <a:r>
              <a:rPr lang="sk-SK" dirty="0" err="1" smtClean="0"/>
              <a:t>was</a:t>
            </a:r>
            <a:r>
              <a:rPr lang="sk-SK" dirty="0" smtClean="0"/>
              <a:t> </a:t>
            </a:r>
            <a:r>
              <a:rPr lang="sk-SK" dirty="0" err="1" smtClean="0"/>
              <a:t>the</a:t>
            </a:r>
            <a:r>
              <a:rPr lang="sk-SK" dirty="0" smtClean="0"/>
              <a:t> </a:t>
            </a:r>
            <a:r>
              <a:rPr lang="sk-SK" dirty="0" err="1" smtClean="0"/>
              <a:t>introduction</a:t>
            </a:r>
            <a:r>
              <a:rPr lang="sk-SK" dirty="0" smtClean="0"/>
              <a:t> of </a:t>
            </a:r>
            <a:r>
              <a:rPr lang="sk-SK" dirty="0" err="1" smtClean="0"/>
              <a:t>special</a:t>
            </a:r>
            <a:r>
              <a:rPr lang="sk-SK" dirty="0" smtClean="0"/>
              <a:t> </a:t>
            </a:r>
            <a:r>
              <a:rPr lang="sk-SK" dirty="0" err="1" smtClean="0"/>
              <a:t>follow-up</a:t>
            </a:r>
            <a:r>
              <a:rPr lang="sk-SK" dirty="0" smtClean="0"/>
              <a:t> </a:t>
            </a:r>
            <a:r>
              <a:rPr lang="sk-SK" dirty="0" err="1" smtClean="0"/>
              <a:t>inspections</a:t>
            </a:r>
            <a:r>
              <a:rPr lang="sk-SK" dirty="0" smtClean="0"/>
              <a:t> at </a:t>
            </a:r>
            <a:r>
              <a:rPr lang="sk-SK" dirty="0" err="1" smtClean="0"/>
              <a:t>the</a:t>
            </a:r>
            <a:r>
              <a:rPr lang="sk-SK" dirty="0" smtClean="0"/>
              <a:t> </a:t>
            </a:r>
            <a:r>
              <a:rPr lang="sk-SK" dirty="0" err="1" smtClean="0"/>
              <a:t>land</a:t>
            </a:r>
            <a:r>
              <a:rPr lang="sk-SK" dirty="0" smtClean="0"/>
              <a:t> </a:t>
            </a:r>
            <a:r>
              <a:rPr lang="sk-SK" dirty="0" err="1" smtClean="0"/>
              <a:t>border</a:t>
            </a:r>
            <a:r>
              <a:rPr lang="sk-SK" dirty="0" smtClean="0"/>
              <a:t>. </a:t>
            </a:r>
            <a:r>
              <a:rPr lang="sk-SK" dirty="0" err="1" smtClean="0"/>
              <a:t>These</a:t>
            </a:r>
            <a:r>
              <a:rPr lang="sk-SK" dirty="0" smtClean="0"/>
              <a:t> </a:t>
            </a:r>
            <a:r>
              <a:rPr lang="sk-SK" dirty="0" err="1" smtClean="0"/>
              <a:t>were</a:t>
            </a:r>
            <a:r>
              <a:rPr lang="sk-SK" dirty="0" smtClean="0"/>
              <a:t> </a:t>
            </a:r>
            <a:r>
              <a:rPr lang="sk-SK" dirty="0" err="1" smtClean="0"/>
              <a:t>aimed</a:t>
            </a:r>
            <a:r>
              <a:rPr lang="sk-SK" dirty="0" smtClean="0"/>
              <a:t> at </a:t>
            </a:r>
            <a:r>
              <a:rPr lang="sk-SK" dirty="0" err="1" smtClean="0"/>
              <a:t>checking</a:t>
            </a:r>
            <a:r>
              <a:rPr lang="sk-SK" dirty="0" smtClean="0"/>
              <a:t> </a:t>
            </a:r>
            <a:r>
              <a:rPr lang="sk-SK" dirty="0" err="1" smtClean="0"/>
              <a:t>the</a:t>
            </a:r>
            <a:r>
              <a:rPr lang="sk-SK" dirty="0" smtClean="0"/>
              <a:t> </a:t>
            </a:r>
            <a:r>
              <a:rPr lang="sk-SK" dirty="0" err="1" smtClean="0"/>
              <a:t>authenticity</a:t>
            </a:r>
            <a:r>
              <a:rPr lang="sk-SK" dirty="0" smtClean="0"/>
              <a:t> and validity of </a:t>
            </a:r>
            <a:r>
              <a:rPr lang="sk-SK" dirty="0" err="1" smtClean="0"/>
              <a:t>documents</a:t>
            </a:r>
            <a:r>
              <a:rPr lang="sk-SK" dirty="0" smtClean="0"/>
              <a:t>, </a:t>
            </a:r>
            <a:r>
              <a:rPr lang="sk-SK" dirty="0" err="1" smtClean="0"/>
              <a:t>entry</a:t>
            </a:r>
            <a:r>
              <a:rPr lang="sk-SK" dirty="0" smtClean="0"/>
              <a:t> </a:t>
            </a:r>
            <a:r>
              <a:rPr lang="sk-SK" dirty="0" err="1" smtClean="0"/>
              <a:t>stamps</a:t>
            </a:r>
            <a:r>
              <a:rPr lang="sk-SK" dirty="0" smtClean="0"/>
              <a:t> and </a:t>
            </a:r>
            <a:r>
              <a:rPr lang="sk-SK" dirty="0" err="1" smtClean="0"/>
              <a:t>the</a:t>
            </a:r>
            <a:r>
              <a:rPr lang="sk-SK" dirty="0" smtClean="0"/>
              <a:t> </a:t>
            </a:r>
            <a:r>
              <a:rPr lang="sk-SK" dirty="0" err="1" smtClean="0"/>
              <a:t>correct</a:t>
            </a:r>
            <a:r>
              <a:rPr lang="sk-SK" dirty="0" smtClean="0"/>
              <a:t> </a:t>
            </a:r>
            <a:r>
              <a:rPr lang="sk-SK" dirty="0" err="1" smtClean="0"/>
              <a:t>marking</a:t>
            </a:r>
            <a:r>
              <a:rPr lang="sk-SK" dirty="0" smtClean="0"/>
              <a:t> of </a:t>
            </a:r>
            <a:r>
              <a:rPr lang="sk-SK" dirty="0" err="1" smtClean="0"/>
              <a:t>travel</a:t>
            </a:r>
            <a:r>
              <a:rPr lang="sk-SK" dirty="0" smtClean="0"/>
              <a:t> </a:t>
            </a:r>
            <a:r>
              <a:rPr lang="sk-SK" dirty="0" err="1" smtClean="0"/>
              <a:t>documents</a:t>
            </a:r>
            <a:r>
              <a:rPr lang="sk-SK" dirty="0" smtClean="0"/>
              <a:t>. </a:t>
            </a:r>
            <a:r>
              <a:rPr lang="sk-SK" dirty="0" err="1" smtClean="0"/>
              <a:t>The</a:t>
            </a:r>
            <a:r>
              <a:rPr lang="sk-SK" dirty="0" smtClean="0"/>
              <a:t> </a:t>
            </a:r>
            <a:r>
              <a:rPr lang="sk-SK" dirty="0" err="1" smtClean="0"/>
              <a:t>identified</a:t>
            </a:r>
            <a:r>
              <a:rPr lang="sk-SK" dirty="0" smtClean="0"/>
              <a:t> </a:t>
            </a:r>
            <a:r>
              <a:rPr lang="sk-SK" dirty="0" err="1" smtClean="0"/>
              <a:t>gaps</a:t>
            </a:r>
            <a:r>
              <a:rPr lang="sk-SK" dirty="0" smtClean="0"/>
              <a:t> </a:t>
            </a:r>
            <a:r>
              <a:rPr lang="sk-SK" dirty="0" err="1" smtClean="0"/>
              <a:t>served</a:t>
            </a:r>
            <a:r>
              <a:rPr lang="sk-SK" dirty="0" smtClean="0"/>
              <a:t> to </a:t>
            </a:r>
            <a:r>
              <a:rPr lang="sk-SK" dirty="0" err="1" smtClean="0"/>
              <a:t>take</a:t>
            </a:r>
            <a:r>
              <a:rPr lang="sk-SK" dirty="0" smtClean="0"/>
              <a:t> </a:t>
            </a:r>
            <a:r>
              <a:rPr lang="sk-SK" dirty="0" err="1" smtClean="0"/>
              <a:t>further</a:t>
            </a:r>
            <a:r>
              <a:rPr lang="sk-SK" dirty="0" smtClean="0"/>
              <a:t> </a:t>
            </a:r>
            <a:r>
              <a:rPr lang="sk-SK" dirty="0" err="1" smtClean="0"/>
              <a:t>measures</a:t>
            </a:r>
            <a:r>
              <a:rPr lang="sk-SK" dirty="0" smtClean="0"/>
              <a:t> to </a:t>
            </a:r>
            <a:r>
              <a:rPr lang="sk-SK" dirty="0" err="1" smtClean="0"/>
              <a:t>prevent</a:t>
            </a:r>
            <a:r>
              <a:rPr lang="sk-SK" dirty="0" smtClean="0"/>
              <a:t> and </a:t>
            </a:r>
            <a:r>
              <a:rPr lang="sk-SK" dirty="0" err="1" smtClean="0"/>
              <a:t>eliminate</a:t>
            </a:r>
            <a:r>
              <a:rPr lang="sk-SK" dirty="0" smtClean="0"/>
              <a:t> </a:t>
            </a:r>
            <a:r>
              <a:rPr lang="sk-SK" dirty="0" err="1" smtClean="0"/>
              <a:t>them</a:t>
            </a:r>
            <a:r>
              <a:rPr lang="sk-SK" dirty="0" smtClean="0"/>
              <a:t>. </a:t>
            </a:r>
            <a:r>
              <a:rPr lang="sk-SK" dirty="0" err="1" smtClean="0"/>
              <a:t>The</a:t>
            </a:r>
            <a:r>
              <a:rPr lang="sk-SK" dirty="0" smtClean="0"/>
              <a:t> </a:t>
            </a:r>
            <a:r>
              <a:rPr lang="sk-SK" dirty="0" err="1" smtClean="0"/>
              <a:t>increase</a:t>
            </a:r>
            <a:r>
              <a:rPr lang="sk-SK" dirty="0" smtClean="0"/>
              <a:t> in </a:t>
            </a:r>
            <a:r>
              <a:rPr lang="sk-SK" dirty="0" err="1" smtClean="0"/>
              <a:t>the</a:t>
            </a:r>
            <a:r>
              <a:rPr lang="sk-SK" dirty="0" smtClean="0"/>
              <a:t> </a:t>
            </a:r>
            <a:r>
              <a:rPr lang="sk-SK" dirty="0" err="1" smtClean="0"/>
              <a:t>number</a:t>
            </a:r>
            <a:r>
              <a:rPr lang="sk-SK" dirty="0" smtClean="0"/>
              <a:t> of </a:t>
            </a:r>
            <a:r>
              <a:rPr lang="sk-SK" dirty="0" err="1" smtClean="0"/>
              <a:t>refusals</a:t>
            </a:r>
            <a:r>
              <a:rPr lang="sk-SK" dirty="0" smtClean="0"/>
              <a:t> of </a:t>
            </a:r>
            <a:r>
              <a:rPr lang="sk-SK" dirty="0" err="1" smtClean="0"/>
              <a:t>entries</a:t>
            </a:r>
            <a:r>
              <a:rPr lang="sk-SK" dirty="0" smtClean="0"/>
              <a:t> </a:t>
            </a:r>
            <a:r>
              <a:rPr lang="sk-SK" dirty="0" err="1" smtClean="0"/>
              <a:t>was</a:t>
            </a:r>
            <a:r>
              <a:rPr lang="sk-SK" dirty="0" smtClean="0"/>
              <a:t> </a:t>
            </a:r>
            <a:r>
              <a:rPr lang="sk-SK" dirty="0" err="1" smtClean="0"/>
              <a:t>also</a:t>
            </a:r>
            <a:r>
              <a:rPr lang="sk-SK" dirty="0" smtClean="0"/>
              <a:t> </a:t>
            </a:r>
            <a:r>
              <a:rPr lang="sk-SK" dirty="0" err="1" smtClean="0"/>
              <a:t>significantly</a:t>
            </a:r>
            <a:r>
              <a:rPr lang="sk-SK" dirty="0" smtClean="0"/>
              <a:t> </a:t>
            </a:r>
            <a:r>
              <a:rPr lang="sk-SK" dirty="0" err="1" smtClean="0"/>
              <a:t>contributed</a:t>
            </a:r>
            <a:r>
              <a:rPr lang="sk-SK" dirty="0" smtClean="0"/>
              <a:t> by </a:t>
            </a:r>
            <a:r>
              <a:rPr lang="sk-SK" dirty="0" err="1" smtClean="0"/>
              <a:t>Ukrainian</a:t>
            </a:r>
            <a:r>
              <a:rPr lang="sk-SK" dirty="0" smtClean="0"/>
              <a:t> </a:t>
            </a:r>
            <a:r>
              <a:rPr lang="sk-SK" dirty="0" err="1" smtClean="0"/>
              <a:t>vehicle</a:t>
            </a:r>
            <a:r>
              <a:rPr lang="sk-SK" dirty="0" smtClean="0"/>
              <a:t> </a:t>
            </a:r>
            <a:r>
              <a:rPr lang="sk-SK" dirty="0" err="1" smtClean="0"/>
              <a:t>owners</a:t>
            </a:r>
            <a:r>
              <a:rPr lang="sk-SK" dirty="0" smtClean="0"/>
              <a:t> </a:t>
            </a:r>
            <a:r>
              <a:rPr lang="sk-SK" dirty="0" err="1" smtClean="0"/>
              <a:t>with</a:t>
            </a:r>
            <a:r>
              <a:rPr lang="sk-SK" dirty="0" smtClean="0"/>
              <a:t> </a:t>
            </a:r>
            <a:r>
              <a:rPr lang="sk-SK" dirty="0" err="1" smtClean="0"/>
              <a:t>foreign</a:t>
            </a:r>
            <a:r>
              <a:rPr lang="sk-SK" dirty="0" smtClean="0"/>
              <a:t> </a:t>
            </a:r>
            <a:r>
              <a:rPr lang="sk-SK" dirty="0" err="1" smtClean="0"/>
              <a:t>registration</a:t>
            </a:r>
            <a:r>
              <a:rPr lang="sk-SK" dirty="0" smtClean="0"/>
              <a:t> </a:t>
            </a:r>
            <a:r>
              <a:rPr lang="sk-SK" dirty="0" err="1" smtClean="0"/>
              <a:t>numbers</a:t>
            </a:r>
            <a:r>
              <a:rPr lang="sk-SK" dirty="0" smtClean="0"/>
              <a:t> (as I </a:t>
            </a:r>
            <a:r>
              <a:rPr lang="sk-SK" dirty="0" err="1" smtClean="0"/>
              <a:t>mentioned</a:t>
            </a:r>
            <a:r>
              <a:rPr lang="sk-SK" dirty="0" smtClean="0"/>
              <a:t> </a:t>
            </a:r>
            <a:r>
              <a:rPr lang="sk-SK" dirty="0" err="1" smtClean="0"/>
              <a:t>before</a:t>
            </a:r>
            <a:r>
              <a:rPr lang="sk-SK" dirty="0" smtClean="0"/>
              <a:t>).</a:t>
            </a:r>
          </a:p>
          <a:p>
            <a:endParaRPr lang="sk-SK" dirty="0" smtClean="0"/>
          </a:p>
          <a:p>
            <a:r>
              <a:rPr lang="en-GB" sz="1200" kern="1200" dirty="0" smtClean="0">
                <a:solidFill>
                  <a:schemeClr val="tx1"/>
                </a:solidFill>
                <a:effectLst/>
                <a:latin typeface="+mn-lt"/>
                <a:ea typeface="+mn-ea"/>
                <a:cs typeface="+mn-cs"/>
              </a:rPr>
              <a:t>At the air border, the most refusals of entry were recorded on scheduled flights from the former Yugoslavia, mainly from the </a:t>
            </a:r>
            <a:r>
              <a:rPr lang="en-GB" sz="1200" kern="1200" dirty="0" err="1" smtClean="0">
                <a:solidFill>
                  <a:schemeClr val="tx1"/>
                </a:solidFill>
                <a:effectLst/>
                <a:latin typeface="+mn-lt"/>
                <a:ea typeface="+mn-ea"/>
                <a:cs typeface="+mn-cs"/>
              </a:rPr>
              <a:t>Niš</a:t>
            </a:r>
            <a:r>
              <a:rPr lang="en-GB" sz="1200" kern="1200" dirty="0" smtClean="0">
                <a:solidFill>
                  <a:schemeClr val="tx1"/>
                </a:solidFill>
                <a:effectLst/>
                <a:latin typeface="+mn-lt"/>
                <a:ea typeface="+mn-ea"/>
                <a:cs typeface="+mn-cs"/>
              </a:rPr>
              <a:t> to Bratislava and from Skopje to Bratislava. Both flights were introduced as early as 2016.</a:t>
            </a:r>
            <a:endParaRPr lang="sk-SK" dirty="0"/>
          </a:p>
        </p:txBody>
      </p:sp>
      <p:sp>
        <p:nvSpPr>
          <p:cNvPr id="4" name="Zástupný objekt pre číslo snímky 3"/>
          <p:cNvSpPr>
            <a:spLocks noGrp="1"/>
          </p:cNvSpPr>
          <p:nvPr>
            <p:ph type="sldNum" sz="quarter" idx="10"/>
          </p:nvPr>
        </p:nvSpPr>
        <p:spPr/>
        <p:txBody>
          <a:bodyPr/>
          <a:lstStyle/>
          <a:p>
            <a:fld id="{50DA960E-61CE-4286-A631-C80FAB233F6B}" type="slidenum">
              <a:rPr lang="sk-SK" smtClean="0"/>
              <a:t>29</a:t>
            </a:fld>
            <a:endParaRPr lang="sk-SK"/>
          </a:p>
        </p:txBody>
      </p:sp>
    </p:spTree>
    <p:extLst>
      <p:ext uri="{BB962C8B-B14F-4D97-AF65-F5344CB8AC3E}">
        <p14:creationId xmlns:p14="http://schemas.microsoft.com/office/powerpoint/2010/main" val="73584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snímku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fld id="{50DA960E-61CE-4286-A631-C80FAB233F6B}" type="slidenum">
              <a:rPr lang="sk-SK" smtClean="0"/>
              <a:t>3</a:t>
            </a:fld>
            <a:endParaRPr lang="sk-SK"/>
          </a:p>
        </p:txBody>
      </p:sp>
    </p:spTree>
    <p:extLst>
      <p:ext uri="{BB962C8B-B14F-4D97-AF65-F5344CB8AC3E}">
        <p14:creationId xmlns:p14="http://schemas.microsoft.com/office/powerpoint/2010/main" val="9333672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As you can see in the chart describing refusals of entry to UKR nationals with biometric passports, almost all have been refused to enter the SR according to the letters “F” and “H1”.</a:t>
            </a:r>
            <a:endParaRPr lang="sk-SK" sz="1200" kern="1200" dirty="0" smtClean="0">
              <a:solidFill>
                <a:schemeClr val="tx1"/>
              </a:solidFill>
              <a:effectLst/>
              <a:latin typeface="+mn-lt"/>
              <a:ea typeface="+mn-ea"/>
              <a:cs typeface="+mn-cs"/>
            </a:endParaRPr>
          </a:p>
          <a:p>
            <a:endParaRPr lang="sk-SK" dirty="0"/>
          </a:p>
        </p:txBody>
      </p:sp>
      <p:sp>
        <p:nvSpPr>
          <p:cNvPr id="4" name="Zástupný symbol čísla snímky 3"/>
          <p:cNvSpPr>
            <a:spLocks noGrp="1"/>
          </p:cNvSpPr>
          <p:nvPr>
            <p:ph type="sldNum" sz="quarter" idx="10"/>
          </p:nvPr>
        </p:nvSpPr>
        <p:spPr/>
        <p:txBody>
          <a:bodyPr/>
          <a:lstStyle/>
          <a:p>
            <a:fld id="{50DA960E-61CE-4286-A631-C80FAB233F6B}" type="slidenum">
              <a:rPr lang="sk-SK" smtClean="0"/>
              <a:t>30</a:t>
            </a:fld>
            <a:endParaRPr lang="sk-SK"/>
          </a:p>
        </p:txBody>
      </p:sp>
    </p:spTree>
    <p:extLst>
      <p:ext uri="{BB962C8B-B14F-4D97-AF65-F5344CB8AC3E}">
        <p14:creationId xmlns:p14="http://schemas.microsoft.com/office/powerpoint/2010/main" val="9333672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en-GB" sz="1200" kern="1200" dirty="0" smtClean="0">
                <a:solidFill>
                  <a:schemeClr val="tx1"/>
                </a:solidFill>
                <a:effectLst/>
                <a:latin typeface="+mn-lt"/>
                <a:ea typeface="+mn-ea"/>
                <a:cs typeface="+mn-cs"/>
              </a:rPr>
              <a:t>Comparing years 2016 and 2017, despite the annual increase in the number of total illegal migration by almost 25</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the number of filed asylum applications is the same as in 2015, when a significant annual decrease was recorded. This decline is directly related to the nature of illegal migration as well as to the fact that the Slovak Republic is not primarily the target country of asylum seekers due to a strict asylum policy and a lower level of social and financial benefits compared to the preferred target countries (Western Europe, Scandinavia).</a:t>
            </a:r>
            <a:endParaRPr lang="sk-SK"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the category of readmission, we can see an increase in 2017 in comparison with 2016, when a significant decrease was recorded after the record year 2015. The increased number of persons handed over from the territory of the Slovak Republic in 2017 was caused mainly by the rise of IBCs of the green border related to the apprehension of large groups of Vietnamese. Most people were returned to Ukraine in 2017 (up to 98% of the total number of readmissions from the territory of the Slovak Republic), which involved migrants who illegally crossed the state border to Slovakia from Ukraine. Most take overs were from the Czech Republic, Austria and Poland.</a:t>
            </a:r>
            <a:endParaRPr lang="sk-SK"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number of persons handed over and taken over in the category of Dublin transfers decreased in 2016, and this trend continued in 2017, reflecting the gradual decline in illegal migration on the eastern Mediterranean route and then on the Western Balkan route. In 2015 there was a change in the trend in this area where the number of persons taken over was higher than the number of persons handed over from the SR. By 2015, the Slovak Republic was the recipient country in particular. In 2015 and 2016, most of the persons handed over from the SR were foreigners who arrived in Slovakia via the Western Balkan migration route. Thus, most of the Dublin transfers were made to Hungary in 2015 (335), to Hungary and Bulgaria in 2016 (equally for 31 persons) and to Bulgaria and Romania in 2017 (equally for 8 people).</a:t>
            </a:r>
            <a:endParaRPr lang="sk-SK" dirty="0"/>
          </a:p>
        </p:txBody>
      </p:sp>
      <p:sp>
        <p:nvSpPr>
          <p:cNvPr id="4" name="Zástupný symbol čísla snímky 3"/>
          <p:cNvSpPr>
            <a:spLocks noGrp="1"/>
          </p:cNvSpPr>
          <p:nvPr>
            <p:ph type="sldNum" sz="quarter" idx="10"/>
          </p:nvPr>
        </p:nvSpPr>
        <p:spPr/>
        <p:txBody>
          <a:bodyPr/>
          <a:lstStyle/>
          <a:p>
            <a:fld id="{50DA960E-61CE-4286-A631-C80FAB233F6B}" type="slidenum">
              <a:rPr lang="sk-SK" smtClean="0"/>
              <a:t>31</a:t>
            </a:fld>
            <a:endParaRPr lang="sk-SK"/>
          </a:p>
        </p:txBody>
      </p:sp>
    </p:spTree>
    <p:extLst>
      <p:ext uri="{BB962C8B-B14F-4D97-AF65-F5344CB8AC3E}">
        <p14:creationId xmlns:p14="http://schemas.microsoft.com/office/powerpoint/2010/main" val="16205531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snímku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fld id="{50DA960E-61CE-4286-A631-C80FAB233F6B}" type="slidenum">
              <a:rPr lang="sk-SK" smtClean="0"/>
              <a:t>32</a:t>
            </a:fld>
            <a:endParaRPr lang="sk-SK"/>
          </a:p>
        </p:txBody>
      </p:sp>
    </p:spTree>
    <p:extLst>
      <p:ext uri="{BB962C8B-B14F-4D97-AF65-F5344CB8AC3E}">
        <p14:creationId xmlns:p14="http://schemas.microsoft.com/office/powerpoint/2010/main" val="19591691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r>
              <a:rPr lang="en-GB" sz="1200" kern="1200" dirty="0" smtClean="0">
                <a:solidFill>
                  <a:schemeClr val="tx1"/>
                </a:solidFill>
                <a:effectLst/>
                <a:latin typeface="+mn-lt"/>
                <a:ea typeface="+mn-ea"/>
                <a:cs typeface="+mn-cs"/>
              </a:rPr>
              <a:t>In 2017, 6 cases were recorded at the state border compared with 6 cases in 2016. In these 6 cases, 8 persons were detained (4 SVK, 4 UKR) who attempted to transfer over 86 people (64 VNM, 11 IND, 6 BGD, 5 LKA). </a:t>
            </a:r>
            <a:endParaRPr lang="sk-SK" sz="1200" kern="1200" dirty="0" smtClean="0">
              <a:solidFill>
                <a:schemeClr val="tx1"/>
              </a:solidFill>
              <a:effectLst/>
              <a:latin typeface="+mn-lt"/>
              <a:ea typeface="+mn-ea"/>
              <a:cs typeface="+mn-cs"/>
            </a:endParaRPr>
          </a:p>
          <a:p>
            <a:r>
              <a:rPr lang="sk-SK" sz="1200" kern="1200" dirty="0" smtClean="0">
                <a:solidFill>
                  <a:schemeClr val="tx1"/>
                </a:solidFill>
                <a:effectLst/>
                <a:latin typeface="+mn-lt"/>
                <a:ea typeface="+mn-ea"/>
                <a:cs typeface="+mn-cs"/>
              </a:rPr>
              <a:t>1. </a:t>
            </a:r>
            <a:r>
              <a:rPr lang="en-GB" sz="1200" kern="1200" dirty="0" smtClean="0">
                <a:solidFill>
                  <a:schemeClr val="tx1"/>
                </a:solidFill>
                <a:effectLst/>
                <a:latin typeface="+mn-lt"/>
                <a:ea typeface="+mn-ea"/>
                <a:cs typeface="+mn-cs"/>
              </a:rPr>
              <a:t>The BCU in </a:t>
            </a:r>
            <a:r>
              <a:rPr lang="en-GB" sz="1200" kern="1200" dirty="0" err="1" smtClean="0">
                <a:solidFill>
                  <a:schemeClr val="tx1"/>
                </a:solidFill>
                <a:effectLst/>
                <a:latin typeface="+mn-lt"/>
                <a:ea typeface="+mn-ea"/>
                <a:cs typeface="+mn-cs"/>
              </a:rPr>
              <a:t>Topoľa</a:t>
            </a:r>
            <a:r>
              <a:rPr lang="en-GB" sz="1200" kern="1200" dirty="0" smtClean="0">
                <a:solidFill>
                  <a:schemeClr val="tx1"/>
                </a:solidFill>
                <a:effectLst/>
                <a:latin typeface="+mn-lt"/>
                <a:ea typeface="+mn-ea"/>
                <a:cs typeface="+mn-cs"/>
              </a:rPr>
              <a:t> (April 2017) detained one UKR national, which facilitated to cross the green border to 4 people (3 VNM, 1 IND).</a:t>
            </a:r>
            <a:endParaRPr lang="sk-SK" sz="1200" kern="1200" dirty="0" smtClean="0">
              <a:solidFill>
                <a:schemeClr val="tx1"/>
              </a:solidFill>
              <a:effectLst/>
              <a:latin typeface="+mn-lt"/>
              <a:ea typeface="+mn-ea"/>
              <a:cs typeface="+mn-cs"/>
            </a:endParaRPr>
          </a:p>
          <a:p>
            <a:r>
              <a:rPr lang="sk-SK" sz="1200" kern="1200" dirty="0" smtClean="0">
                <a:solidFill>
                  <a:schemeClr val="tx1"/>
                </a:solidFill>
                <a:effectLst/>
                <a:latin typeface="+mn-lt"/>
                <a:ea typeface="+mn-ea"/>
                <a:cs typeface="+mn-cs"/>
              </a:rPr>
              <a:t>2. </a:t>
            </a:r>
            <a:r>
              <a:rPr lang="en-GB" sz="1200" kern="1200" dirty="0" smtClean="0">
                <a:solidFill>
                  <a:schemeClr val="tx1"/>
                </a:solidFill>
                <a:effectLst/>
                <a:latin typeface="+mn-lt"/>
                <a:ea typeface="+mn-ea"/>
                <a:cs typeface="+mn-cs"/>
              </a:rPr>
              <a:t>The BCU in </a:t>
            </a:r>
            <a:r>
              <a:rPr lang="en-GB" sz="1200" kern="1200" dirty="0" err="1" smtClean="0">
                <a:solidFill>
                  <a:schemeClr val="tx1"/>
                </a:solidFill>
                <a:effectLst/>
                <a:latin typeface="+mn-lt"/>
                <a:ea typeface="+mn-ea"/>
                <a:cs typeface="+mn-cs"/>
              </a:rPr>
              <a:t>Vyšné</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Nemecké</a:t>
            </a:r>
            <a:r>
              <a:rPr lang="en-GB" sz="1200" kern="1200" dirty="0" smtClean="0">
                <a:solidFill>
                  <a:schemeClr val="tx1"/>
                </a:solidFill>
                <a:effectLst/>
                <a:latin typeface="+mn-lt"/>
                <a:ea typeface="+mn-ea"/>
                <a:cs typeface="+mn-cs"/>
              </a:rPr>
              <a:t> (June 2017) detained one SVK person, which helped to cross the external border from the UKR into the territory of the SR to 8 VNM. </a:t>
            </a:r>
            <a:endParaRPr lang="sk-SK" sz="1200" kern="1200" dirty="0" smtClean="0">
              <a:solidFill>
                <a:schemeClr val="tx1"/>
              </a:solidFill>
              <a:effectLst/>
              <a:latin typeface="+mn-lt"/>
              <a:ea typeface="+mn-ea"/>
              <a:cs typeface="+mn-cs"/>
            </a:endParaRPr>
          </a:p>
          <a:p>
            <a:r>
              <a:rPr lang="sk-SK" sz="1200" kern="1200" dirty="0" smtClean="0">
                <a:solidFill>
                  <a:schemeClr val="tx1"/>
                </a:solidFill>
                <a:effectLst/>
                <a:latin typeface="+mn-lt"/>
                <a:ea typeface="+mn-ea"/>
                <a:cs typeface="+mn-cs"/>
              </a:rPr>
              <a:t>3. </a:t>
            </a:r>
            <a:r>
              <a:rPr lang="en-GB" sz="1200" kern="1200" dirty="0" smtClean="0">
                <a:solidFill>
                  <a:schemeClr val="tx1"/>
                </a:solidFill>
                <a:effectLst/>
                <a:latin typeface="+mn-lt"/>
                <a:ea typeface="+mn-ea"/>
                <a:cs typeface="+mn-cs"/>
              </a:rPr>
              <a:t>Patrols of the MIU of </a:t>
            </a:r>
            <a:r>
              <a:rPr lang="en-GB" sz="1200" kern="1200" dirty="0" err="1" smtClean="0">
                <a:solidFill>
                  <a:schemeClr val="tx1"/>
                </a:solidFill>
                <a:effectLst/>
                <a:latin typeface="+mn-lt"/>
                <a:ea typeface="+mn-ea"/>
                <a:cs typeface="+mn-cs"/>
              </a:rPr>
              <a:t>Sobrance</a:t>
            </a:r>
            <a:r>
              <a:rPr lang="en-GB" sz="1200" kern="1200" dirty="0" smtClean="0">
                <a:solidFill>
                  <a:schemeClr val="tx1"/>
                </a:solidFill>
                <a:effectLst/>
                <a:latin typeface="+mn-lt"/>
                <a:ea typeface="+mn-ea"/>
                <a:cs typeface="+mn-cs"/>
              </a:rPr>
              <a:t> in cooperation with the patrol of BCU in </a:t>
            </a:r>
            <a:r>
              <a:rPr lang="en-GB" sz="1200" kern="1200" dirty="0" err="1" smtClean="0">
                <a:solidFill>
                  <a:schemeClr val="tx1"/>
                </a:solidFill>
                <a:effectLst/>
                <a:latin typeface="+mn-lt"/>
                <a:ea typeface="+mn-ea"/>
                <a:cs typeface="+mn-cs"/>
              </a:rPr>
              <a:t>Ubľa</a:t>
            </a:r>
            <a:r>
              <a:rPr lang="en-GB" sz="1200" kern="1200" dirty="0" smtClean="0">
                <a:solidFill>
                  <a:schemeClr val="tx1"/>
                </a:solidFill>
                <a:effectLst/>
                <a:latin typeface="+mn-lt"/>
                <a:ea typeface="+mn-ea"/>
                <a:cs typeface="+mn-cs"/>
              </a:rPr>
              <a:t> (June 2017) detained 3 UKR nationals who transferred 11 people (6 BGD, 5 LKA) to our territory. </a:t>
            </a:r>
            <a:endParaRPr lang="sk-SK" sz="1200" kern="1200" dirty="0" smtClean="0">
              <a:solidFill>
                <a:schemeClr val="tx1"/>
              </a:solidFill>
              <a:effectLst/>
              <a:latin typeface="+mn-lt"/>
              <a:ea typeface="+mn-ea"/>
              <a:cs typeface="+mn-cs"/>
            </a:endParaRPr>
          </a:p>
          <a:p>
            <a:r>
              <a:rPr lang="sk-SK" sz="1200" kern="1200" dirty="0" smtClean="0">
                <a:solidFill>
                  <a:schemeClr val="tx1"/>
                </a:solidFill>
                <a:effectLst/>
                <a:latin typeface="+mn-lt"/>
                <a:ea typeface="+mn-ea"/>
                <a:cs typeface="+mn-cs"/>
              </a:rPr>
              <a:t>4. T</a:t>
            </a:r>
            <a:r>
              <a:rPr lang="en-GB" sz="1200" kern="1200" dirty="0" smtClean="0">
                <a:solidFill>
                  <a:schemeClr val="tx1"/>
                </a:solidFill>
                <a:effectLst/>
                <a:latin typeface="+mn-lt"/>
                <a:ea typeface="+mn-ea"/>
                <a:cs typeface="+mn-cs"/>
              </a:rPr>
              <a:t>he case of an illegal crossing of the state border by air transport was recorded in the territory of the Slovak Republic, thus infringing the rules on international flights. In this case, illegal migrants were transported by un</a:t>
            </a:r>
            <a:r>
              <a:rPr lang="sk-SK" sz="1200" kern="1200" dirty="0" err="1" smtClean="0">
                <a:solidFill>
                  <a:schemeClr val="tx1"/>
                </a:solidFill>
                <a:effectLst/>
                <a:latin typeface="+mn-lt"/>
                <a:ea typeface="+mn-ea"/>
                <a:cs typeface="+mn-cs"/>
              </a:rPr>
              <a:t>confirmed</a:t>
            </a:r>
            <a:r>
              <a:rPr lang="en-GB" sz="1200" kern="1200" dirty="0" smtClean="0">
                <a:solidFill>
                  <a:schemeClr val="tx1"/>
                </a:solidFill>
                <a:effectLst/>
                <a:latin typeface="+mn-lt"/>
                <a:ea typeface="+mn-ea"/>
                <a:cs typeface="+mn-cs"/>
              </a:rPr>
              <a:t> air</a:t>
            </a:r>
            <a:r>
              <a:rPr lang="sk-SK" sz="1200" kern="1200" dirty="0" err="1" smtClean="0">
                <a:solidFill>
                  <a:schemeClr val="tx1"/>
                </a:solidFill>
                <a:effectLst/>
                <a:latin typeface="+mn-lt"/>
                <a:ea typeface="+mn-ea"/>
                <a:cs typeface="+mn-cs"/>
              </a:rPr>
              <a:t>craft</a:t>
            </a:r>
            <a:r>
              <a:rPr lang="en-GB" sz="1200" kern="1200" dirty="0" smtClean="0">
                <a:solidFill>
                  <a:schemeClr val="tx1"/>
                </a:solidFill>
                <a:effectLst/>
                <a:latin typeface="+mn-lt"/>
                <a:ea typeface="+mn-ea"/>
                <a:cs typeface="+mn-cs"/>
              </a:rPr>
              <a:t> to the territory of the Slovak Republic</a:t>
            </a:r>
            <a:r>
              <a:rPr lang="sk-SK" sz="1200" kern="1200" dirty="0" smtClean="0">
                <a:solidFill>
                  <a:schemeClr val="tx1"/>
                </a:solidFill>
                <a:effectLst/>
                <a:latin typeface="+mn-lt"/>
                <a:ea typeface="+mn-ea"/>
                <a:cs typeface="+mn-cs"/>
              </a:rPr>
              <a:t>. I</a:t>
            </a:r>
            <a:r>
              <a:rPr lang="en-GB" sz="1200" kern="1200" dirty="0" smtClean="0">
                <a:solidFill>
                  <a:schemeClr val="tx1"/>
                </a:solidFill>
                <a:effectLst/>
                <a:latin typeface="+mn-lt"/>
                <a:ea typeface="+mn-ea"/>
                <a:cs typeface="+mn-cs"/>
              </a:rPr>
              <a:t>n the evening, </a:t>
            </a:r>
            <a:r>
              <a:rPr lang="sk-SK" sz="1200" kern="1200" dirty="0" err="1" smtClean="0">
                <a:solidFill>
                  <a:schemeClr val="tx1"/>
                </a:solidFill>
                <a:effectLst/>
                <a:latin typeface="+mn-lt"/>
                <a:ea typeface="+mn-ea"/>
                <a:cs typeface="+mn-cs"/>
              </a:rPr>
              <a:t>this</a:t>
            </a:r>
            <a:r>
              <a:rPr lang="sk-SK" sz="1200" kern="1200" baseline="0" dirty="0" smtClean="0">
                <a:solidFill>
                  <a:schemeClr val="tx1"/>
                </a:solidFill>
                <a:effectLst/>
                <a:latin typeface="+mn-lt"/>
                <a:ea typeface="+mn-ea"/>
                <a:cs typeface="+mn-cs"/>
              </a:rPr>
              <a:t> </a:t>
            </a:r>
            <a:r>
              <a:rPr lang="sk-SK" sz="1200" kern="1200" baseline="0" dirty="0" err="1" smtClean="0">
                <a:solidFill>
                  <a:schemeClr val="tx1"/>
                </a:solidFill>
                <a:effectLst/>
                <a:latin typeface="+mn-lt"/>
                <a:ea typeface="+mn-ea"/>
                <a:cs typeface="+mn-cs"/>
              </a:rPr>
              <a:t>aircraft</a:t>
            </a:r>
            <a:r>
              <a:rPr lang="sk-SK" sz="1200" kern="1200" baseline="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landed</a:t>
            </a:r>
            <a:r>
              <a:rPr lang="en-GB" sz="1200" kern="1200" dirty="0" smtClean="0">
                <a:solidFill>
                  <a:schemeClr val="tx1"/>
                </a:solidFill>
                <a:effectLst/>
                <a:latin typeface="+mn-lt"/>
                <a:ea typeface="+mn-ea"/>
                <a:cs typeface="+mn-cs"/>
              </a:rPr>
              <a:t> at a </a:t>
            </a:r>
            <a:r>
              <a:rPr lang="sk-SK" sz="1200" kern="1200" dirty="0" err="1" smtClean="0">
                <a:solidFill>
                  <a:schemeClr val="tx1"/>
                </a:solidFill>
                <a:effectLst/>
                <a:latin typeface="+mn-lt"/>
                <a:ea typeface="+mn-ea"/>
                <a:cs typeface="+mn-cs"/>
              </a:rPr>
              <a:t>small</a:t>
            </a:r>
            <a:r>
              <a:rPr lang="sk-SK"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airport near the Slovak-Ukrainian border. Pilot after unloading illegal migrants flew back to Ukraine. In this way, 10 illegal migrants of Indian nationality were transferred to the territory of the Slovak Republic.</a:t>
            </a:r>
            <a:endParaRPr lang="sk-SK" sz="1200" kern="1200" dirty="0" smtClean="0">
              <a:solidFill>
                <a:schemeClr val="tx1"/>
              </a:solidFill>
              <a:effectLst/>
              <a:latin typeface="+mn-lt"/>
              <a:ea typeface="+mn-ea"/>
              <a:cs typeface="+mn-cs"/>
            </a:endParaRPr>
          </a:p>
          <a:p>
            <a:r>
              <a:rPr lang="sk-SK" sz="1200" kern="1200" dirty="0" smtClean="0">
                <a:solidFill>
                  <a:schemeClr val="tx1"/>
                </a:solidFill>
                <a:effectLst/>
                <a:latin typeface="+mn-lt"/>
                <a:ea typeface="+mn-ea"/>
                <a:cs typeface="+mn-cs"/>
              </a:rPr>
              <a:t>5. </a:t>
            </a:r>
            <a:r>
              <a:rPr lang="en-GB" sz="1200" kern="1200" dirty="0" smtClean="0">
                <a:solidFill>
                  <a:schemeClr val="tx1"/>
                </a:solidFill>
                <a:effectLst/>
                <a:latin typeface="+mn-lt"/>
                <a:ea typeface="+mn-ea"/>
                <a:cs typeface="+mn-cs"/>
              </a:rPr>
              <a:t>The BCU in </a:t>
            </a:r>
            <a:r>
              <a:rPr lang="en-GB" sz="1200" kern="1200" dirty="0" err="1" smtClean="0">
                <a:solidFill>
                  <a:schemeClr val="tx1"/>
                </a:solidFill>
                <a:effectLst/>
                <a:latin typeface="+mn-lt"/>
                <a:ea typeface="+mn-ea"/>
                <a:cs typeface="+mn-cs"/>
              </a:rPr>
              <a:t>Podhoroď</a:t>
            </a:r>
            <a:r>
              <a:rPr lang="en-GB" sz="1200" kern="1200" dirty="0" smtClean="0">
                <a:solidFill>
                  <a:schemeClr val="tx1"/>
                </a:solidFill>
                <a:effectLst/>
                <a:latin typeface="+mn-lt"/>
                <a:ea typeface="+mn-ea"/>
                <a:cs typeface="+mn-cs"/>
              </a:rPr>
              <a:t> (August 2017) detained one SVK, who transferred 25 VNM persons on the loading part of the lorry further into the inland of the SR. </a:t>
            </a:r>
            <a:endParaRPr lang="sk-SK" sz="1200" kern="1200" dirty="0" smtClean="0">
              <a:solidFill>
                <a:schemeClr val="tx1"/>
              </a:solidFill>
              <a:effectLst/>
              <a:latin typeface="+mn-lt"/>
              <a:ea typeface="+mn-ea"/>
              <a:cs typeface="+mn-cs"/>
            </a:endParaRPr>
          </a:p>
          <a:p>
            <a:r>
              <a:rPr lang="sk-SK" sz="1200" kern="1200" dirty="0" smtClean="0">
                <a:solidFill>
                  <a:schemeClr val="tx1"/>
                </a:solidFill>
                <a:effectLst/>
                <a:latin typeface="+mn-lt"/>
                <a:ea typeface="+mn-ea"/>
                <a:cs typeface="+mn-cs"/>
              </a:rPr>
              <a:t>6. </a:t>
            </a:r>
            <a:r>
              <a:rPr lang="en-GB" sz="1200" kern="1200" dirty="0" smtClean="0">
                <a:solidFill>
                  <a:schemeClr val="tx1"/>
                </a:solidFill>
                <a:effectLst/>
                <a:latin typeface="+mn-lt"/>
                <a:ea typeface="+mn-ea"/>
                <a:cs typeface="+mn-cs"/>
              </a:rPr>
              <a:t>The patrol of the MIU (August 2017) detained 2 SVKs who loaded a total of 28 VNMs in passenger cars. They attempted to move from the border area to the inland as well.</a:t>
            </a:r>
            <a:endParaRPr lang="sk-SK"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sk-SK"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2017 there was a similar modus operandi on the Slovak-Ukrainian border as in previous years. Despite the relatively stable situation and despite the slight decrease in cases of cross-border crime at the external Schengen border, in 2017 there was a slight increase in cases of trafficking with modus operandi on foot and then, after crossing the state border</a:t>
            </a:r>
            <a:r>
              <a:rPr lang="sk-SK"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with the help of motor vehicle transporters, further into the inland. In these cases, </a:t>
            </a:r>
            <a:r>
              <a:rPr lang="sk-SK" sz="1200" kern="1200" dirty="0" err="1" smtClean="0">
                <a:solidFill>
                  <a:schemeClr val="tx1"/>
                </a:solidFill>
                <a:effectLst/>
                <a:latin typeface="+mn-lt"/>
                <a:ea typeface="+mn-ea"/>
                <a:cs typeface="+mn-cs"/>
              </a:rPr>
              <a:t>the</a:t>
            </a:r>
            <a:r>
              <a:rPr lang="sk-SK"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main</a:t>
            </a:r>
            <a:r>
              <a:rPr lang="sk-SK"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nationality</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of</a:t>
            </a:r>
            <a:r>
              <a:rPr lang="sk-SK"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a:t>
            </a:r>
            <a:r>
              <a:rPr lang="en-GB" sz="1200" kern="1200" dirty="0" err="1" smtClean="0">
                <a:solidFill>
                  <a:schemeClr val="tx1"/>
                </a:solidFill>
                <a:effectLst/>
                <a:latin typeface="+mn-lt"/>
                <a:ea typeface="+mn-ea"/>
                <a:cs typeface="+mn-cs"/>
              </a:rPr>
              <a:t>transf</a:t>
            </a:r>
            <a:r>
              <a:rPr lang="sk-SK" sz="1200" kern="1200" dirty="0" smtClean="0">
                <a:solidFill>
                  <a:schemeClr val="tx1"/>
                </a:solidFill>
                <a:effectLst/>
                <a:latin typeface="+mn-lt"/>
                <a:ea typeface="+mn-ea"/>
                <a:cs typeface="+mn-cs"/>
              </a:rPr>
              <a:t>f</a:t>
            </a:r>
            <a:r>
              <a:rPr lang="en-GB" sz="1200" kern="1200" dirty="0" err="1" smtClean="0">
                <a:solidFill>
                  <a:schemeClr val="tx1"/>
                </a:solidFill>
                <a:effectLst/>
                <a:latin typeface="+mn-lt"/>
                <a:ea typeface="+mn-ea"/>
                <a:cs typeface="+mn-cs"/>
              </a:rPr>
              <a:t>er</a:t>
            </a:r>
            <a:r>
              <a:rPr lang="sk-SK" sz="1200" kern="1200" dirty="0" err="1" smtClean="0">
                <a:solidFill>
                  <a:schemeClr val="tx1"/>
                </a:solidFill>
                <a:effectLst/>
                <a:latin typeface="+mn-lt"/>
                <a:ea typeface="+mn-ea"/>
                <a:cs typeface="+mn-cs"/>
              </a:rPr>
              <a:t>ed</a:t>
            </a:r>
            <a:r>
              <a:rPr lang="en-GB" sz="1200" kern="1200" dirty="0" smtClean="0">
                <a:solidFill>
                  <a:schemeClr val="tx1"/>
                </a:solidFill>
                <a:effectLst/>
                <a:latin typeface="+mn-lt"/>
                <a:ea typeface="+mn-ea"/>
                <a:cs typeface="+mn-cs"/>
              </a:rPr>
              <a:t> illegal </a:t>
            </a:r>
            <a:r>
              <a:rPr lang="sk-SK" sz="1200" kern="1200" dirty="0" err="1" smtClean="0">
                <a:solidFill>
                  <a:schemeClr val="tx1"/>
                </a:solidFill>
                <a:effectLst/>
                <a:latin typeface="+mn-lt"/>
                <a:ea typeface="+mn-ea"/>
                <a:cs typeface="+mn-cs"/>
              </a:rPr>
              <a:t>migrants</a:t>
            </a:r>
            <a:r>
              <a:rPr lang="sk-SK" sz="1200" kern="1200" dirty="0" smtClean="0">
                <a:solidFill>
                  <a:schemeClr val="tx1"/>
                </a:solidFill>
                <a:effectLst/>
                <a:latin typeface="+mn-lt"/>
                <a:ea typeface="+mn-ea"/>
                <a:cs typeface="+mn-cs"/>
              </a:rPr>
              <a:t> </a:t>
            </a:r>
            <a:r>
              <a:rPr lang="sk-SK" sz="1200" kern="1200" dirty="0" err="1" smtClean="0">
                <a:solidFill>
                  <a:schemeClr val="tx1"/>
                </a:solidFill>
                <a:effectLst/>
                <a:latin typeface="+mn-lt"/>
                <a:ea typeface="+mn-ea"/>
                <a:cs typeface="+mn-cs"/>
              </a:rPr>
              <a:t>was</a:t>
            </a:r>
            <a:r>
              <a:rPr lang="en-GB" sz="1200" kern="1200" dirty="0" smtClean="0">
                <a:solidFill>
                  <a:schemeClr val="tx1"/>
                </a:solidFill>
                <a:effectLst/>
                <a:latin typeface="+mn-lt"/>
                <a:ea typeface="+mn-ea"/>
                <a:cs typeface="+mn-cs"/>
              </a:rPr>
              <a:t> Vietnamese, whose number grew in comparison with 2016. In the case of documented cases of trafficking, 222 illegal migrants, mainly from the Russian Federation (93), Vietnam (82), Syria (24) and other countries mainly from Asia, were transferred across the Slovak-Ukrainian border in 2017. </a:t>
            </a:r>
            <a:endParaRPr lang="sk-SK" sz="1200" kern="1200" dirty="0" smtClean="0">
              <a:solidFill>
                <a:schemeClr val="tx1"/>
              </a:solidFill>
              <a:effectLst/>
              <a:latin typeface="+mn-lt"/>
              <a:ea typeface="+mn-ea"/>
              <a:cs typeface="+mn-cs"/>
            </a:endParaRPr>
          </a:p>
          <a:p>
            <a:endParaRPr lang="sk-SK" sz="1200" kern="1200" dirty="0" smtClean="0">
              <a:solidFill>
                <a:schemeClr val="tx1"/>
              </a:solidFill>
              <a:effectLst/>
              <a:latin typeface="+mn-lt"/>
              <a:ea typeface="+mn-ea"/>
              <a:cs typeface="+mn-cs"/>
            </a:endParaRPr>
          </a:p>
          <a:p>
            <a:pPr algn="just"/>
            <a:endParaRPr lang="en-GB" noProof="0" dirty="0"/>
          </a:p>
        </p:txBody>
      </p:sp>
      <p:sp>
        <p:nvSpPr>
          <p:cNvPr id="4" name="Zástupný symbol čísla snímky 3"/>
          <p:cNvSpPr>
            <a:spLocks noGrp="1"/>
          </p:cNvSpPr>
          <p:nvPr>
            <p:ph type="sldNum" sz="quarter" idx="10"/>
          </p:nvPr>
        </p:nvSpPr>
        <p:spPr/>
        <p:txBody>
          <a:bodyPr/>
          <a:lstStyle/>
          <a:p>
            <a:fld id="{C6F56AE1-73F9-407D-A149-616A451FF7B9}" type="slidenum">
              <a:rPr lang="sk-SK" smtClean="0"/>
              <a:t>33</a:t>
            </a:fld>
            <a:endParaRPr lang="sk-SK"/>
          </a:p>
        </p:txBody>
      </p:sp>
    </p:spTree>
    <p:extLst>
      <p:ext uri="{BB962C8B-B14F-4D97-AF65-F5344CB8AC3E}">
        <p14:creationId xmlns:p14="http://schemas.microsoft.com/office/powerpoint/2010/main" val="9333672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snímku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dirty="0"/>
          </a:p>
        </p:txBody>
      </p:sp>
      <p:sp>
        <p:nvSpPr>
          <p:cNvPr id="4" name="Zástupný objekt pre číslo snímky 3"/>
          <p:cNvSpPr>
            <a:spLocks noGrp="1"/>
          </p:cNvSpPr>
          <p:nvPr>
            <p:ph type="sldNum" sz="quarter" idx="10"/>
          </p:nvPr>
        </p:nvSpPr>
        <p:spPr/>
        <p:txBody>
          <a:bodyPr/>
          <a:lstStyle/>
          <a:p>
            <a:fld id="{50DA960E-61CE-4286-A631-C80FAB233F6B}" type="slidenum">
              <a:rPr lang="sk-SK" smtClean="0"/>
              <a:t>34</a:t>
            </a:fld>
            <a:endParaRPr lang="sk-SK"/>
          </a:p>
        </p:txBody>
      </p:sp>
    </p:spTree>
    <p:extLst>
      <p:ext uri="{BB962C8B-B14F-4D97-AF65-F5344CB8AC3E}">
        <p14:creationId xmlns:p14="http://schemas.microsoft.com/office/powerpoint/2010/main" val="14664683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pPr lvl="0"/>
            <a:r>
              <a:rPr lang="en-GB" sz="1200" b="1" kern="1200" dirty="0" smtClean="0">
                <a:solidFill>
                  <a:schemeClr val="tx1"/>
                </a:solidFill>
                <a:effectLst/>
                <a:latin typeface="+mn-lt"/>
                <a:ea typeface="+mn-ea"/>
                <a:cs typeface="+mn-cs"/>
              </a:rPr>
              <a:t>Border surveillance measures</a:t>
            </a:r>
            <a:endParaRPr lang="sk-SK" sz="1200" b="1" kern="1200" dirty="0" smtClean="0">
              <a:solidFill>
                <a:schemeClr val="tx1"/>
              </a:solidFill>
              <a:effectLst/>
              <a:latin typeface="+mn-lt"/>
              <a:ea typeface="+mn-ea"/>
              <a:cs typeface="+mn-cs"/>
            </a:endParaRPr>
          </a:p>
          <a:p>
            <a:pPr lvl="0"/>
            <a:endParaRPr lang="sk-SK" sz="1200" b="1" kern="1200" dirty="0" smtClean="0">
              <a:solidFill>
                <a:schemeClr val="tx1"/>
              </a:solidFill>
              <a:effectLst/>
              <a:latin typeface="+mn-lt"/>
              <a:ea typeface="+mn-ea"/>
              <a:cs typeface="+mn-cs"/>
            </a:endParaRPr>
          </a:p>
          <a:p>
            <a:pPr lvl="0"/>
            <a:r>
              <a:rPr lang="sk-SK" sz="1200" b="1" kern="1200" dirty="0" smtClean="0">
                <a:solidFill>
                  <a:schemeClr val="tx1"/>
                </a:solidFill>
                <a:effectLst/>
                <a:latin typeface="+mn-lt"/>
                <a:ea typeface="+mn-ea"/>
                <a:cs typeface="+mn-cs"/>
              </a:rPr>
              <a:t>1. </a:t>
            </a:r>
            <a:r>
              <a:rPr lang="en-GB" sz="1200" kern="1200" dirty="0" smtClean="0">
                <a:solidFill>
                  <a:schemeClr val="tx1"/>
                </a:solidFill>
                <a:effectLst/>
                <a:latin typeface="+mn-lt"/>
                <a:ea typeface="+mn-ea"/>
                <a:cs typeface="+mn-cs"/>
              </a:rPr>
              <a:t>Overlapping the border guard with a two-member patrol equipped with off-road vehicle in the border sections considering the terrain, night vision and thermal camera at night, every day of the week. Command the patrol with the service dog to every night on each BCU PF.</a:t>
            </a:r>
            <a:endParaRPr lang="sk-SK" sz="1200" kern="1200" dirty="0" smtClean="0">
              <a:solidFill>
                <a:schemeClr val="tx1"/>
              </a:solidFill>
              <a:effectLst/>
              <a:latin typeface="+mn-lt"/>
              <a:ea typeface="+mn-ea"/>
              <a:cs typeface="+mn-cs"/>
            </a:endParaRPr>
          </a:p>
          <a:p>
            <a:pPr lvl="0"/>
            <a:r>
              <a:rPr lang="sk-SK" sz="1200" kern="1200" dirty="0" smtClean="0">
                <a:solidFill>
                  <a:schemeClr val="tx1"/>
                </a:solidFill>
                <a:effectLst/>
                <a:latin typeface="+mn-lt"/>
                <a:ea typeface="+mn-ea"/>
                <a:cs typeface="+mn-cs"/>
              </a:rPr>
              <a:t>2. </a:t>
            </a:r>
            <a:r>
              <a:rPr lang="sk-SK" sz="1200" kern="1200" dirty="0" err="1" smtClean="0">
                <a:solidFill>
                  <a:schemeClr val="tx1"/>
                </a:solidFill>
                <a:effectLst/>
                <a:latin typeface="+mn-lt"/>
                <a:ea typeface="+mn-ea"/>
                <a:cs typeface="+mn-cs"/>
              </a:rPr>
              <a:t>Closer</a:t>
            </a:r>
            <a:r>
              <a:rPr lang="sk-SK" sz="1200" kern="1200" baseline="0" dirty="0" smtClean="0">
                <a:solidFill>
                  <a:schemeClr val="tx1"/>
                </a:solidFill>
                <a:effectLst/>
                <a:latin typeface="+mn-lt"/>
                <a:ea typeface="+mn-ea"/>
                <a:cs typeface="+mn-cs"/>
              </a:rPr>
              <a:t> </a:t>
            </a:r>
            <a:r>
              <a:rPr lang="sk-SK" sz="1200" kern="1200" baseline="0" dirty="0" err="1" smtClean="0">
                <a:solidFill>
                  <a:schemeClr val="tx1"/>
                </a:solidFill>
                <a:effectLst/>
                <a:latin typeface="+mn-lt"/>
                <a:ea typeface="+mn-ea"/>
                <a:cs typeface="+mn-cs"/>
              </a:rPr>
              <a:t>cooperation</a:t>
            </a:r>
            <a:r>
              <a:rPr lang="sk-SK" sz="1200" kern="1200" baseline="0" dirty="0" smtClean="0">
                <a:solidFill>
                  <a:schemeClr val="tx1"/>
                </a:solidFill>
                <a:effectLst/>
                <a:latin typeface="+mn-lt"/>
                <a:ea typeface="+mn-ea"/>
                <a:cs typeface="+mn-cs"/>
              </a:rPr>
              <a:t> </a:t>
            </a:r>
            <a:r>
              <a:rPr lang="sk-SK" sz="1200" kern="1200" baseline="0" dirty="0" err="1" smtClean="0">
                <a:solidFill>
                  <a:schemeClr val="tx1"/>
                </a:solidFill>
                <a:effectLst/>
                <a:latin typeface="+mn-lt"/>
                <a:ea typeface="+mn-ea"/>
                <a:cs typeface="+mn-cs"/>
              </a:rPr>
              <a:t>between</a:t>
            </a:r>
            <a:r>
              <a:rPr lang="en-GB" sz="1200" kern="1200" dirty="0" smtClean="0">
                <a:solidFill>
                  <a:schemeClr val="tx1"/>
                </a:solidFill>
                <a:effectLst/>
                <a:latin typeface="+mn-lt"/>
                <a:ea typeface="+mn-ea"/>
                <a:cs typeface="+mn-cs"/>
              </a:rPr>
              <a:t> the patrols of neighbouring BCU, MIU PF and District departments of the Police Force, and gain knowledge and information from the Border guard Service of Ukraine.</a:t>
            </a:r>
            <a:endParaRPr lang="sk-SK" sz="1200" kern="1200" dirty="0" smtClean="0">
              <a:solidFill>
                <a:schemeClr val="tx1"/>
              </a:solidFill>
              <a:effectLst/>
              <a:latin typeface="+mn-lt"/>
              <a:ea typeface="+mn-ea"/>
              <a:cs typeface="+mn-cs"/>
            </a:endParaRPr>
          </a:p>
          <a:p>
            <a:pPr lvl="0"/>
            <a:r>
              <a:rPr lang="sk-SK" sz="1200" kern="1200" dirty="0" smtClean="0">
                <a:solidFill>
                  <a:schemeClr val="tx1"/>
                </a:solidFill>
                <a:effectLst/>
                <a:latin typeface="+mn-lt"/>
                <a:ea typeface="+mn-ea"/>
                <a:cs typeface="+mn-cs"/>
              </a:rPr>
              <a:t>3. </a:t>
            </a:r>
            <a:r>
              <a:rPr lang="en-GB" sz="1200" kern="1200" dirty="0" smtClean="0">
                <a:solidFill>
                  <a:schemeClr val="tx1"/>
                </a:solidFill>
                <a:effectLst/>
                <a:latin typeface="+mn-lt"/>
                <a:ea typeface="+mn-ea"/>
                <a:cs typeface="+mn-cs"/>
              </a:rPr>
              <a:t>During surveillance, provide observations in critical places, especially during night and early morning hours, with the use of night vision devices, and immediately find the necessary precautions when detecting relevant facts concerning illegal border crossing.</a:t>
            </a:r>
            <a:endParaRPr lang="sk-SK" sz="1200" kern="1200" dirty="0" smtClean="0">
              <a:solidFill>
                <a:schemeClr val="tx1"/>
              </a:solidFill>
              <a:effectLst/>
              <a:latin typeface="+mn-lt"/>
              <a:ea typeface="+mn-ea"/>
              <a:cs typeface="+mn-cs"/>
            </a:endParaRPr>
          </a:p>
          <a:p>
            <a:pPr lvl="0"/>
            <a:r>
              <a:rPr lang="sk-SK" sz="1200" kern="1200" dirty="0" smtClean="0">
                <a:solidFill>
                  <a:schemeClr val="tx1"/>
                </a:solidFill>
                <a:effectLst/>
                <a:latin typeface="+mn-lt"/>
                <a:ea typeface="+mn-ea"/>
                <a:cs typeface="+mn-cs"/>
              </a:rPr>
              <a:t>4. </a:t>
            </a:r>
            <a:r>
              <a:rPr lang="en-GB" sz="1200" kern="1200" dirty="0" smtClean="0">
                <a:solidFill>
                  <a:schemeClr val="tx1"/>
                </a:solidFill>
                <a:effectLst/>
                <a:latin typeface="+mn-lt"/>
                <a:ea typeface="+mn-ea"/>
                <a:cs typeface="+mn-cs"/>
              </a:rPr>
              <a:t>According to reports, it is necessary to carry out physical checks of signals from technical means, with the maximum utilization of the assigned service technique, in order to shorten the time from signing up to physical examination of the given section.</a:t>
            </a:r>
            <a:endParaRPr lang="sk-SK" sz="1200" kern="1200" dirty="0" smtClean="0">
              <a:solidFill>
                <a:schemeClr val="tx1"/>
              </a:solidFill>
              <a:effectLst/>
              <a:latin typeface="+mn-lt"/>
              <a:ea typeface="+mn-ea"/>
              <a:cs typeface="+mn-cs"/>
            </a:endParaRPr>
          </a:p>
          <a:p>
            <a:pPr lvl="0"/>
            <a:r>
              <a:rPr lang="sk-SK" sz="1200" kern="1200" dirty="0" smtClean="0">
                <a:solidFill>
                  <a:schemeClr val="tx1"/>
                </a:solidFill>
                <a:effectLst/>
                <a:latin typeface="+mn-lt"/>
                <a:ea typeface="+mn-ea"/>
                <a:cs typeface="+mn-cs"/>
              </a:rPr>
              <a:t>5. </a:t>
            </a:r>
            <a:r>
              <a:rPr lang="en-GB" sz="1200" kern="1200" dirty="0" smtClean="0">
                <a:solidFill>
                  <a:schemeClr val="tx1"/>
                </a:solidFill>
                <a:effectLst/>
                <a:latin typeface="+mn-lt"/>
                <a:ea typeface="+mn-ea"/>
                <a:cs typeface="+mn-cs"/>
              </a:rPr>
              <a:t>In the control of inland people: emphasize verbal communication and focus attention to travel documents that entitle foreigners to stay in the territory of the Slovak Republic.</a:t>
            </a:r>
            <a:endParaRPr lang="sk-SK" sz="1200" kern="1200" dirty="0" smtClean="0">
              <a:solidFill>
                <a:schemeClr val="tx1"/>
              </a:solidFill>
              <a:effectLst/>
              <a:latin typeface="+mn-lt"/>
              <a:ea typeface="+mn-ea"/>
              <a:cs typeface="+mn-cs"/>
            </a:endParaRPr>
          </a:p>
          <a:p>
            <a:pPr lvl="0"/>
            <a:r>
              <a:rPr lang="sk-SK" sz="1200" kern="1200" dirty="0" smtClean="0">
                <a:solidFill>
                  <a:schemeClr val="tx1"/>
                </a:solidFill>
                <a:effectLst/>
                <a:latin typeface="+mn-lt"/>
                <a:ea typeface="+mn-ea"/>
                <a:cs typeface="+mn-cs"/>
              </a:rPr>
              <a:t>6. </a:t>
            </a:r>
            <a:r>
              <a:rPr lang="en-GB" sz="1200" kern="1200" dirty="0" smtClean="0">
                <a:solidFill>
                  <a:schemeClr val="tx1"/>
                </a:solidFill>
                <a:effectLst/>
                <a:latin typeface="+mn-lt"/>
                <a:ea typeface="+mn-ea"/>
                <a:cs typeface="+mn-cs"/>
              </a:rPr>
              <a:t>Pay increased attention to the movement of persons from the inland of the SR to the green border that may attempt to cross the green border in order to avoid border control, thereby revealing the failure to </a:t>
            </a:r>
            <a:r>
              <a:rPr lang="en-GB" sz="1200" kern="1200" dirty="0" err="1" smtClean="0">
                <a:solidFill>
                  <a:schemeClr val="tx1"/>
                </a:solidFill>
                <a:effectLst/>
                <a:latin typeface="+mn-lt"/>
                <a:ea typeface="+mn-ea"/>
                <a:cs typeface="+mn-cs"/>
              </a:rPr>
              <a:t>fulfill</a:t>
            </a:r>
            <a:r>
              <a:rPr lang="en-GB" sz="1200" kern="1200" dirty="0" smtClean="0">
                <a:solidFill>
                  <a:schemeClr val="tx1"/>
                </a:solidFill>
                <a:effectLst/>
                <a:latin typeface="+mn-lt"/>
                <a:ea typeface="+mn-ea"/>
                <a:cs typeface="+mn-cs"/>
              </a:rPr>
              <a:t> the conditions of stay in the Schengen area. </a:t>
            </a:r>
            <a:endParaRPr lang="sk-SK" sz="1200" kern="1200" dirty="0" smtClean="0">
              <a:solidFill>
                <a:schemeClr val="tx1"/>
              </a:solidFill>
              <a:effectLst/>
              <a:latin typeface="+mn-lt"/>
              <a:ea typeface="+mn-ea"/>
              <a:cs typeface="+mn-cs"/>
            </a:endParaRPr>
          </a:p>
          <a:p>
            <a:pPr lvl="0"/>
            <a:r>
              <a:rPr lang="sk-SK" sz="1200" kern="1200" dirty="0" smtClean="0">
                <a:solidFill>
                  <a:schemeClr val="tx1"/>
                </a:solidFill>
                <a:effectLst/>
                <a:latin typeface="+mn-lt"/>
                <a:ea typeface="+mn-ea"/>
                <a:cs typeface="+mn-cs"/>
              </a:rPr>
              <a:t>7.</a:t>
            </a:r>
            <a:r>
              <a:rPr lang="sk-SK"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Pay increased attention to border rivers, due to possible sudden and heavy rainfall, which can contribute to increase levels of border rivers and hence possible smuggling of smuggled goods along these rivers. </a:t>
            </a:r>
            <a:endParaRPr lang="sk-SK" sz="1200" kern="1200" dirty="0" smtClean="0">
              <a:solidFill>
                <a:schemeClr val="tx1"/>
              </a:solidFill>
              <a:effectLst/>
              <a:latin typeface="+mn-lt"/>
              <a:ea typeface="+mn-ea"/>
              <a:cs typeface="+mn-cs"/>
            </a:endParaRPr>
          </a:p>
          <a:p>
            <a:pPr lvl="0"/>
            <a:r>
              <a:rPr lang="sk-SK" sz="1200" kern="1200" dirty="0" smtClean="0">
                <a:solidFill>
                  <a:schemeClr val="tx1"/>
                </a:solidFill>
                <a:effectLst/>
                <a:latin typeface="+mn-lt"/>
                <a:ea typeface="+mn-ea"/>
                <a:cs typeface="+mn-cs"/>
              </a:rPr>
              <a:t>8. </a:t>
            </a:r>
            <a:r>
              <a:rPr lang="en-GB" sz="1200" kern="1200" dirty="0" smtClean="0">
                <a:solidFill>
                  <a:schemeClr val="tx1"/>
                </a:solidFill>
                <a:effectLst/>
                <a:latin typeface="+mn-lt"/>
                <a:ea typeface="+mn-ea"/>
                <a:cs typeface="+mn-cs"/>
              </a:rPr>
              <a:t>Continue with the intensive exchange of information on the green border illegal crossings with the Ukrainian border guard, and focus on taking measures under the joint patrols to prevent cases of illegal migration from the UA to the SR. </a:t>
            </a:r>
            <a:endParaRPr lang="sk-SK" sz="1200" kern="1200" dirty="0" smtClean="0">
              <a:solidFill>
                <a:schemeClr val="tx1"/>
              </a:solidFill>
              <a:effectLst/>
              <a:latin typeface="+mn-lt"/>
              <a:ea typeface="+mn-ea"/>
              <a:cs typeface="+mn-cs"/>
            </a:endParaRPr>
          </a:p>
          <a:p>
            <a:pPr lvl="0"/>
            <a:r>
              <a:rPr lang="sk-SK" sz="1200" kern="1200" dirty="0" smtClean="0">
                <a:solidFill>
                  <a:schemeClr val="tx1"/>
                </a:solidFill>
                <a:effectLst/>
                <a:latin typeface="+mn-lt"/>
                <a:ea typeface="+mn-ea"/>
                <a:cs typeface="+mn-cs"/>
              </a:rPr>
              <a:t>9.</a:t>
            </a:r>
            <a:r>
              <a:rPr lang="sk-SK"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In order to eliminate the risk of smuggling goods along the border rivers (Uh, </a:t>
            </a:r>
            <a:r>
              <a:rPr lang="en-GB" sz="1200" kern="1200" dirty="0" err="1" smtClean="0">
                <a:solidFill>
                  <a:schemeClr val="tx1"/>
                </a:solidFill>
                <a:effectLst/>
                <a:latin typeface="+mn-lt"/>
                <a:ea typeface="+mn-ea"/>
                <a:cs typeface="+mn-cs"/>
              </a:rPr>
              <a:t>Latorica</a:t>
            </a:r>
            <a:r>
              <a:rPr lang="en-GB" sz="1200" kern="1200" dirty="0" smtClean="0">
                <a:solidFill>
                  <a:schemeClr val="tx1"/>
                </a:solidFill>
                <a:effectLst/>
                <a:latin typeface="+mn-lt"/>
                <a:ea typeface="+mn-ea"/>
                <a:cs typeface="+mn-cs"/>
              </a:rPr>
              <a:t>, Tisa), continue to carry out irregular inspections of riversides with a focus on revealing sites for picking up smuggled goods from the river. </a:t>
            </a:r>
            <a:endParaRPr lang="sk-SK" sz="1200" kern="1200" dirty="0" smtClean="0">
              <a:solidFill>
                <a:schemeClr val="tx1"/>
              </a:solidFill>
              <a:effectLst/>
              <a:latin typeface="+mn-lt"/>
              <a:ea typeface="+mn-ea"/>
              <a:cs typeface="+mn-cs"/>
            </a:endParaRPr>
          </a:p>
          <a:p>
            <a:pPr lvl="0"/>
            <a:r>
              <a:rPr lang="sk-SK" sz="1200" kern="1200" dirty="0" smtClean="0">
                <a:solidFill>
                  <a:schemeClr val="tx1"/>
                </a:solidFill>
                <a:effectLst/>
                <a:latin typeface="+mn-lt"/>
                <a:ea typeface="+mn-ea"/>
                <a:cs typeface="+mn-cs"/>
              </a:rPr>
              <a:t>10.</a:t>
            </a:r>
            <a:r>
              <a:rPr lang="sk-SK"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Regularly carry out co-operative actions with Customs officers focusing on detecting the presence of illegal migrants and smuggled goods (checks on persons, goods, baggage, operating and cargo space of trains, as well as space control of passenger trains). </a:t>
            </a:r>
            <a:endParaRPr lang="sk-SK" sz="1200" kern="1200" dirty="0" smtClean="0">
              <a:solidFill>
                <a:schemeClr val="tx1"/>
              </a:solidFill>
              <a:effectLst/>
              <a:latin typeface="+mn-lt"/>
              <a:ea typeface="+mn-ea"/>
              <a:cs typeface="+mn-cs"/>
            </a:endParaRPr>
          </a:p>
          <a:p>
            <a:pPr lvl="0"/>
            <a:endParaRPr lang="sk-SK" sz="1200" kern="1200" dirty="0" smtClean="0">
              <a:solidFill>
                <a:schemeClr val="tx1"/>
              </a:solidFill>
              <a:effectLst/>
              <a:latin typeface="+mn-lt"/>
              <a:ea typeface="+mn-ea"/>
              <a:cs typeface="+mn-cs"/>
            </a:endParaRPr>
          </a:p>
          <a:p>
            <a:pPr lvl="0"/>
            <a:r>
              <a:rPr lang="en-GB" sz="1200" b="1" kern="1200" dirty="0" smtClean="0">
                <a:solidFill>
                  <a:schemeClr val="tx1"/>
                </a:solidFill>
                <a:effectLst/>
                <a:latin typeface="+mn-lt"/>
                <a:ea typeface="+mn-ea"/>
                <a:cs typeface="+mn-cs"/>
              </a:rPr>
              <a:t>Border </a:t>
            </a:r>
            <a:r>
              <a:rPr lang="sk-SK" sz="1200" b="1" kern="1200" dirty="0" err="1" smtClean="0">
                <a:solidFill>
                  <a:schemeClr val="tx1"/>
                </a:solidFill>
                <a:effectLst/>
                <a:latin typeface="+mn-lt"/>
                <a:ea typeface="+mn-ea"/>
                <a:cs typeface="+mn-cs"/>
              </a:rPr>
              <a:t>checks</a:t>
            </a:r>
            <a:r>
              <a:rPr lang="sk-SK" sz="1200" b="1" kern="1200" baseline="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measures</a:t>
            </a:r>
            <a:endParaRPr lang="sk-SK" sz="1200" b="1" kern="1200" dirty="0" smtClean="0">
              <a:solidFill>
                <a:schemeClr val="tx1"/>
              </a:solidFill>
              <a:effectLst/>
              <a:latin typeface="+mn-lt"/>
              <a:ea typeface="+mn-ea"/>
              <a:cs typeface="+mn-cs"/>
            </a:endParaRPr>
          </a:p>
          <a:p>
            <a:pPr lvl="0"/>
            <a:endParaRPr lang="sk-SK" sz="1200" b="1" kern="1200" dirty="0" smtClean="0">
              <a:solidFill>
                <a:schemeClr val="tx1"/>
              </a:solidFill>
              <a:effectLst/>
              <a:latin typeface="+mn-lt"/>
              <a:ea typeface="+mn-ea"/>
              <a:cs typeface="+mn-cs"/>
            </a:endParaRPr>
          </a:p>
          <a:p>
            <a:pPr lvl="0"/>
            <a:r>
              <a:rPr lang="sk-SK" sz="1200" kern="1200" dirty="0" smtClean="0">
                <a:solidFill>
                  <a:schemeClr val="tx1"/>
                </a:solidFill>
                <a:effectLst/>
                <a:latin typeface="+mn-lt"/>
                <a:ea typeface="+mn-ea"/>
                <a:cs typeface="+mn-cs"/>
              </a:rPr>
              <a:t>1. </a:t>
            </a:r>
            <a:r>
              <a:rPr lang="en-GB" sz="1200" kern="1200" dirty="0" smtClean="0">
                <a:solidFill>
                  <a:schemeClr val="tx1"/>
                </a:solidFill>
                <a:effectLst/>
                <a:latin typeface="+mn-lt"/>
                <a:ea typeface="+mn-ea"/>
                <a:cs typeface="+mn-cs"/>
              </a:rPr>
              <a:t>At the border check constantly carry out a careful profiling of persons, especially with focus to the residence permits, visas and crossing stamps (especially Polish and Slovak). </a:t>
            </a:r>
            <a:endParaRPr lang="sk-SK" sz="1200" kern="1200" dirty="0" smtClean="0">
              <a:solidFill>
                <a:schemeClr val="tx1"/>
              </a:solidFill>
              <a:effectLst/>
              <a:latin typeface="+mn-lt"/>
              <a:ea typeface="+mn-ea"/>
              <a:cs typeface="+mn-cs"/>
            </a:endParaRPr>
          </a:p>
          <a:p>
            <a:pPr lvl="0"/>
            <a:r>
              <a:rPr lang="sk-SK" sz="1200" kern="1200" dirty="0" smtClean="0">
                <a:solidFill>
                  <a:schemeClr val="tx1"/>
                </a:solidFill>
                <a:effectLst/>
                <a:latin typeface="+mn-lt"/>
                <a:ea typeface="+mn-ea"/>
                <a:cs typeface="+mn-cs"/>
              </a:rPr>
              <a:t>2. </a:t>
            </a:r>
            <a:r>
              <a:rPr lang="en-GB" sz="1200" kern="1200" dirty="0" smtClean="0">
                <a:solidFill>
                  <a:schemeClr val="tx1"/>
                </a:solidFill>
                <a:effectLst/>
                <a:latin typeface="+mn-lt"/>
                <a:ea typeface="+mn-ea"/>
                <a:cs typeface="+mn-cs"/>
              </a:rPr>
              <a:t>Regarding the control of means of transport, continue to pay attention to vehicles of lucrative brand names that need to be checked in available information systems and records. </a:t>
            </a:r>
            <a:endParaRPr lang="sk-SK" sz="1200" kern="1200" dirty="0" smtClean="0">
              <a:solidFill>
                <a:schemeClr val="tx1"/>
              </a:solidFill>
              <a:effectLst/>
              <a:latin typeface="+mn-lt"/>
              <a:ea typeface="+mn-ea"/>
              <a:cs typeface="+mn-cs"/>
            </a:endParaRPr>
          </a:p>
          <a:p>
            <a:pPr lvl="0"/>
            <a:r>
              <a:rPr lang="sk-SK" sz="1200" kern="1200" dirty="0" smtClean="0">
                <a:solidFill>
                  <a:schemeClr val="tx1"/>
                </a:solidFill>
                <a:effectLst/>
                <a:latin typeface="+mn-lt"/>
                <a:ea typeface="+mn-ea"/>
                <a:cs typeface="+mn-cs"/>
              </a:rPr>
              <a:t>3. </a:t>
            </a:r>
            <a:r>
              <a:rPr lang="en-GB" sz="1200" kern="1200" dirty="0" smtClean="0">
                <a:solidFill>
                  <a:schemeClr val="tx1"/>
                </a:solidFill>
                <a:effectLst/>
                <a:latin typeface="+mn-lt"/>
                <a:ea typeface="+mn-ea"/>
                <a:cs typeface="+mn-cs"/>
              </a:rPr>
              <a:t>Focus on possible hidden places in both the passenger cars and the lorries and also in the trains. </a:t>
            </a:r>
            <a:endParaRPr lang="sk-SK" sz="1200" kern="1200" dirty="0" smtClean="0">
              <a:solidFill>
                <a:schemeClr val="tx1"/>
              </a:solidFill>
              <a:effectLst/>
              <a:latin typeface="+mn-lt"/>
              <a:ea typeface="+mn-ea"/>
              <a:cs typeface="+mn-cs"/>
            </a:endParaRPr>
          </a:p>
          <a:p>
            <a:pPr lvl="0"/>
            <a:r>
              <a:rPr lang="sk-SK" sz="1200" kern="1200" dirty="0" smtClean="0">
                <a:solidFill>
                  <a:schemeClr val="tx1"/>
                </a:solidFill>
                <a:effectLst/>
                <a:latin typeface="+mn-lt"/>
                <a:ea typeface="+mn-ea"/>
                <a:cs typeface="+mn-cs"/>
              </a:rPr>
              <a:t>4. </a:t>
            </a:r>
            <a:r>
              <a:rPr lang="en-GB" sz="1200" kern="1200" dirty="0" smtClean="0">
                <a:solidFill>
                  <a:schemeClr val="tx1"/>
                </a:solidFill>
                <a:effectLst/>
                <a:latin typeface="+mn-lt"/>
                <a:ea typeface="+mn-ea"/>
                <a:cs typeface="+mn-cs"/>
              </a:rPr>
              <a:t>Perform special second-line checks to check the authenticity and validity of travel documents and crossing stamps for third-country nationals. </a:t>
            </a:r>
            <a:endParaRPr lang="sk-SK" sz="1200" kern="1200" dirty="0" smtClean="0">
              <a:solidFill>
                <a:schemeClr val="tx1"/>
              </a:solidFill>
              <a:effectLst/>
              <a:latin typeface="+mn-lt"/>
              <a:ea typeface="+mn-ea"/>
              <a:cs typeface="+mn-cs"/>
            </a:endParaRPr>
          </a:p>
          <a:p>
            <a:pPr lvl="0"/>
            <a:r>
              <a:rPr lang="sk-SK" sz="1200" kern="1200" dirty="0" smtClean="0">
                <a:solidFill>
                  <a:schemeClr val="tx1"/>
                </a:solidFill>
                <a:effectLst/>
                <a:latin typeface="+mn-lt"/>
                <a:ea typeface="+mn-ea"/>
                <a:cs typeface="+mn-cs"/>
              </a:rPr>
              <a:t>5. </a:t>
            </a:r>
            <a:r>
              <a:rPr lang="en-GB" sz="1200" kern="1200" dirty="0" smtClean="0">
                <a:solidFill>
                  <a:schemeClr val="tx1"/>
                </a:solidFill>
                <a:effectLst/>
                <a:latin typeface="+mn-lt"/>
                <a:ea typeface="+mn-ea"/>
                <a:cs typeface="+mn-cs"/>
              </a:rPr>
              <a:t>Regularly familiarize yourself with the received information and follow the page of the Alien and Border Police concerning new ways of counterfeiting.</a:t>
            </a:r>
            <a:endParaRPr lang="sk-SK" sz="1200" kern="1200" dirty="0" smtClean="0">
              <a:solidFill>
                <a:schemeClr val="tx1"/>
              </a:solidFill>
              <a:effectLst/>
              <a:latin typeface="+mn-lt"/>
              <a:ea typeface="+mn-ea"/>
              <a:cs typeface="+mn-cs"/>
            </a:endParaRPr>
          </a:p>
          <a:p>
            <a:pPr lvl="0"/>
            <a:endParaRPr lang="sk-SK" sz="1200" kern="1200" dirty="0" smtClean="0">
              <a:solidFill>
                <a:schemeClr val="tx1"/>
              </a:solidFill>
              <a:effectLst/>
              <a:latin typeface="+mn-lt"/>
              <a:ea typeface="+mn-ea"/>
              <a:cs typeface="+mn-cs"/>
            </a:endParaRPr>
          </a:p>
          <a:p>
            <a:endParaRPr lang="sk-SK" dirty="0"/>
          </a:p>
        </p:txBody>
      </p:sp>
      <p:sp>
        <p:nvSpPr>
          <p:cNvPr id="4" name="Zástupný symbol čísla snímky 3"/>
          <p:cNvSpPr>
            <a:spLocks noGrp="1"/>
          </p:cNvSpPr>
          <p:nvPr>
            <p:ph type="sldNum" sz="quarter" idx="10"/>
          </p:nvPr>
        </p:nvSpPr>
        <p:spPr/>
        <p:txBody>
          <a:bodyPr/>
          <a:lstStyle/>
          <a:p>
            <a:fld id="{C6F56AE1-73F9-407D-A149-616A451FF7B9}" type="slidenum">
              <a:rPr lang="sk-SK" smtClean="0"/>
              <a:t>35</a:t>
            </a:fld>
            <a:endParaRPr lang="sk-SK"/>
          </a:p>
        </p:txBody>
      </p:sp>
    </p:spTree>
    <p:extLst>
      <p:ext uri="{BB962C8B-B14F-4D97-AF65-F5344CB8AC3E}">
        <p14:creationId xmlns:p14="http://schemas.microsoft.com/office/powerpoint/2010/main" val="18832500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snímku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fld id="{50DA960E-61CE-4286-A631-C80FAB233F6B}" type="slidenum">
              <a:rPr lang="sk-SK" smtClean="0"/>
              <a:t>36</a:t>
            </a:fld>
            <a:endParaRPr lang="sk-SK"/>
          </a:p>
        </p:txBody>
      </p:sp>
    </p:spTree>
    <p:extLst>
      <p:ext uri="{BB962C8B-B14F-4D97-AF65-F5344CB8AC3E}">
        <p14:creationId xmlns:p14="http://schemas.microsoft.com/office/powerpoint/2010/main" val="3883546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snímku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fld id="{50DA960E-61CE-4286-A631-C80FAB233F6B}" type="slidenum">
              <a:rPr lang="sk-SK" smtClean="0"/>
              <a:t>37</a:t>
            </a:fld>
            <a:endParaRPr lang="sk-SK"/>
          </a:p>
        </p:txBody>
      </p:sp>
    </p:spTree>
    <p:extLst>
      <p:ext uri="{BB962C8B-B14F-4D97-AF65-F5344CB8AC3E}">
        <p14:creationId xmlns:p14="http://schemas.microsoft.com/office/powerpoint/2010/main" val="2114115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snímku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fld id="{50DA960E-61CE-4286-A631-C80FAB233F6B}" type="slidenum">
              <a:rPr lang="sk-SK" smtClean="0"/>
              <a:t>4</a:t>
            </a:fld>
            <a:endParaRPr lang="sk-SK"/>
          </a:p>
        </p:txBody>
      </p:sp>
    </p:spTree>
    <p:extLst>
      <p:ext uri="{BB962C8B-B14F-4D97-AF65-F5344CB8AC3E}">
        <p14:creationId xmlns:p14="http://schemas.microsoft.com/office/powerpoint/2010/main" val="1883250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snímku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fld id="{50DA960E-61CE-4286-A631-C80FAB233F6B}" type="slidenum">
              <a:rPr lang="sk-SK" smtClean="0"/>
              <a:t>5</a:t>
            </a:fld>
            <a:endParaRPr lang="sk-SK"/>
          </a:p>
        </p:txBody>
      </p:sp>
    </p:spTree>
    <p:extLst>
      <p:ext uri="{BB962C8B-B14F-4D97-AF65-F5344CB8AC3E}">
        <p14:creationId xmlns:p14="http://schemas.microsoft.com/office/powerpoint/2010/main" val="22016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snímku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fld id="{50DA960E-61CE-4286-A631-C80FAB233F6B}" type="slidenum">
              <a:rPr lang="sk-SK" smtClean="0"/>
              <a:t>6</a:t>
            </a:fld>
            <a:endParaRPr lang="sk-SK"/>
          </a:p>
        </p:txBody>
      </p:sp>
    </p:spTree>
    <p:extLst>
      <p:ext uri="{BB962C8B-B14F-4D97-AF65-F5344CB8AC3E}">
        <p14:creationId xmlns:p14="http://schemas.microsoft.com/office/powerpoint/2010/main" val="662027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snímku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fld id="{50DA960E-61CE-4286-A631-C80FAB233F6B}" type="slidenum">
              <a:rPr lang="sk-SK" smtClean="0"/>
              <a:t>7</a:t>
            </a:fld>
            <a:endParaRPr lang="sk-SK"/>
          </a:p>
        </p:txBody>
      </p:sp>
    </p:spTree>
    <p:extLst>
      <p:ext uri="{BB962C8B-B14F-4D97-AF65-F5344CB8AC3E}">
        <p14:creationId xmlns:p14="http://schemas.microsoft.com/office/powerpoint/2010/main" val="580745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snímku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fld id="{50DA960E-61CE-4286-A631-C80FAB233F6B}" type="slidenum">
              <a:rPr lang="sk-SK" smtClean="0"/>
              <a:t>8</a:t>
            </a:fld>
            <a:endParaRPr lang="sk-SK"/>
          </a:p>
        </p:txBody>
      </p:sp>
    </p:spTree>
    <p:extLst>
      <p:ext uri="{BB962C8B-B14F-4D97-AF65-F5344CB8AC3E}">
        <p14:creationId xmlns:p14="http://schemas.microsoft.com/office/powerpoint/2010/main" val="269383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snímku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fld id="{50DA960E-61CE-4286-A631-C80FAB233F6B}" type="slidenum">
              <a:rPr lang="sk-SK" smtClean="0"/>
              <a:t>9</a:t>
            </a:fld>
            <a:endParaRPr lang="sk-SK"/>
          </a:p>
        </p:txBody>
      </p:sp>
    </p:spTree>
    <p:extLst>
      <p:ext uri="{BB962C8B-B14F-4D97-AF65-F5344CB8AC3E}">
        <p14:creationId xmlns:p14="http://schemas.microsoft.com/office/powerpoint/2010/main" val="640435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sk-SK" smtClean="0"/>
              <a:t>Kliknite sem a upravte štýly predlohy textu</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k-SK" smtClean="0"/>
              <a:t>Kliknite sem a upravte štýl predlohy podnadpisov</a:t>
            </a:r>
            <a:endParaRPr lang="en-US" dirty="0"/>
          </a:p>
        </p:txBody>
      </p:sp>
      <p:sp>
        <p:nvSpPr>
          <p:cNvPr id="4" name="Date Placeholder 3"/>
          <p:cNvSpPr>
            <a:spLocks noGrp="1"/>
          </p:cNvSpPr>
          <p:nvPr>
            <p:ph type="dt" sz="half" idx="10"/>
          </p:nvPr>
        </p:nvSpPr>
        <p:spPr/>
        <p:txBody>
          <a:bodyPr/>
          <a:lstStyle/>
          <a:p>
            <a:fld id="{7AC26744-371B-4779-B463-F4079D738FF4}" type="datetimeFigureOut">
              <a:rPr lang="sk-SK" smtClean="0"/>
              <a:t>14.10.18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CE98465B-5B85-4814-B02F-9C9DFC7975FB}" type="slidenum">
              <a:rPr lang="sk-SK" smtClean="0"/>
              <a:t>‹#›</a:t>
            </a:fld>
            <a:endParaRPr lang="sk-SK"/>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Kliknite sem a upravte štýly predlohy textu</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7AC26744-371B-4779-B463-F4079D738FF4}" type="datetimeFigureOut">
              <a:rPr lang="sk-SK" smtClean="0"/>
              <a:t>14.10.18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CE98465B-5B85-4814-B02F-9C9DFC7975FB}" type="slidenum">
              <a:rPr lang="sk-SK" smtClean="0"/>
              <a:t>‹#›</a:t>
            </a:fld>
            <a:endParaRPr lang="sk-SK"/>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Zvislý nadpis a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sk-SK" smtClean="0"/>
              <a:t>Kliknite sem a upravte štýly predlohy textu</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7AC26744-371B-4779-B463-F4079D738FF4}" type="datetimeFigureOut">
              <a:rPr lang="sk-SK" smtClean="0"/>
              <a:t>14.10.18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CE98465B-5B85-4814-B02F-9C9DFC7975FB}" type="slidenum">
              <a:rPr lang="sk-SK" smtClean="0"/>
              <a:t>‹#›</a:t>
            </a:fld>
            <a:endParaRPr lang="sk-SK"/>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Kliknite sem a upravte štýly predlohy textu</a:t>
            </a:r>
            <a:endParaRPr lang="en-US" dirty="0"/>
          </a:p>
        </p:txBody>
      </p:sp>
      <p:sp>
        <p:nvSpPr>
          <p:cNvPr id="3" name="Content Placeholder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7AC26744-371B-4779-B463-F4079D738FF4}" type="datetimeFigureOut">
              <a:rPr lang="sk-SK" smtClean="0"/>
              <a:t>14.10.18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CE98465B-5B85-4814-B02F-9C9DFC7975FB}" type="slidenum">
              <a:rPr lang="sk-SK" smtClean="0"/>
              <a:t>‹#›</a:t>
            </a:fld>
            <a:endParaRPr lang="sk-SK"/>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Hlavička sekci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sk-SK" smtClean="0"/>
              <a:t>Kliknite sem a upravte štýly predlohy textu</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Date Placeholder 3"/>
          <p:cNvSpPr>
            <a:spLocks noGrp="1"/>
          </p:cNvSpPr>
          <p:nvPr>
            <p:ph type="dt" sz="half" idx="10"/>
          </p:nvPr>
        </p:nvSpPr>
        <p:spPr/>
        <p:txBody>
          <a:bodyPr/>
          <a:lstStyle/>
          <a:p>
            <a:fld id="{7AC26744-371B-4779-B463-F4079D738FF4}" type="datetimeFigureOut">
              <a:rPr lang="sk-SK" smtClean="0"/>
              <a:t>14.10.18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CE98465B-5B85-4814-B02F-9C9DFC7975FB}" type="slidenum">
              <a:rPr lang="sk-SK" smtClean="0"/>
              <a:t>‹#›</a:t>
            </a:fld>
            <a:endParaRPr lang="sk-SK"/>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sk-SK" smtClean="0"/>
              <a:t>Kliknite sem a upravte štýly predlohy textu</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Date Placeholder 4"/>
          <p:cNvSpPr>
            <a:spLocks noGrp="1"/>
          </p:cNvSpPr>
          <p:nvPr>
            <p:ph type="dt" sz="half" idx="10"/>
          </p:nvPr>
        </p:nvSpPr>
        <p:spPr/>
        <p:txBody>
          <a:bodyPr/>
          <a:lstStyle/>
          <a:p>
            <a:fld id="{7AC26744-371B-4779-B463-F4079D738FF4}" type="datetimeFigureOut">
              <a:rPr lang="sk-SK" smtClean="0"/>
              <a:t>14.10.18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CE98465B-5B85-4814-B02F-9C9DFC7975FB}" type="slidenum">
              <a:rPr lang="sk-SK" smtClean="0"/>
              <a:t>‹#›</a:t>
            </a:fld>
            <a:endParaRPr lang="sk-SK"/>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sk-SK" smtClean="0"/>
              <a:t>Kliknite sem a upravte štýly predlohy textu</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Content Placeholder 3"/>
          <p:cNvSpPr>
            <a:spLocks noGrp="1"/>
          </p:cNvSpPr>
          <p:nvPr>
            <p:ph sz="half" idx="2"/>
          </p:nvPr>
        </p:nvSpPr>
        <p:spPr>
          <a:xfrm>
            <a:off x="822960" y="2582334"/>
            <a:ext cx="3703320" cy="3286760"/>
          </a:xfrm>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Content Placeholder 5"/>
          <p:cNvSpPr>
            <a:spLocks noGrp="1"/>
          </p:cNvSpPr>
          <p:nvPr>
            <p:ph sz="quarter" idx="4"/>
          </p:nvPr>
        </p:nvSpPr>
        <p:spPr>
          <a:xfrm>
            <a:off x="4663440" y="2582334"/>
            <a:ext cx="3703320" cy="3286760"/>
          </a:xfrm>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7" name="Date Placeholder 6"/>
          <p:cNvSpPr>
            <a:spLocks noGrp="1"/>
          </p:cNvSpPr>
          <p:nvPr>
            <p:ph type="dt" sz="half" idx="10"/>
          </p:nvPr>
        </p:nvSpPr>
        <p:spPr/>
        <p:txBody>
          <a:bodyPr/>
          <a:lstStyle/>
          <a:p>
            <a:fld id="{7AC26744-371B-4779-B463-F4079D738FF4}" type="datetimeFigureOut">
              <a:rPr lang="sk-SK" smtClean="0"/>
              <a:t>14.10.18</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CE98465B-5B85-4814-B02F-9C9DFC7975FB}" type="slidenum">
              <a:rPr lang="sk-SK" smtClean="0"/>
              <a:t>‹#›</a:t>
            </a:fld>
            <a:endParaRPr lang="sk-SK"/>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Kliknite sem a upravte štýly predlohy textu</a:t>
            </a:r>
            <a:endParaRPr lang="en-US" dirty="0"/>
          </a:p>
        </p:txBody>
      </p:sp>
      <p:sp>
        <p:nvSpPr>
          <p:cNvPr id="3" name="Date Placeholder 2"/>
          <p:cNvSpPr>
            <a:spLocks noGrp="1"/>
          </p:cNvSpPr>
          <p:nvPr>
            <p:ph type="dt" sz="half" idx="10"/>
          </p:nvPr>
        </p:nvSpPr>
        <p:spPr/>
        <p:txBody>
          <a:bodyPr/>
          <a:lstStyle/>
          <a:p>
            <a:fld id="{7AC26744-371B-4779-B463-F4079D738FF4}" type="datetimeFigureOut">
              <a:rPr lang="sk-SK" smtClean="0"/>
              <a:t>14.10.18</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CE98465B-5B85-4814-B02F-9C9DFC7975FB}" type="slidenum">
              <a:rPr lang="sk-SK" smtClean="0"/>
              <a:t>‹#›</a:t>
            </a:fld>
            <a:endParaRPr lang="sk-SK"/>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a">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AC26744-371B-4779-B463-F4079D738FF4}" type="datetimeFigureOut">
              <a:rPr lang="sk-SK" smtClean="0"/>
              <a:t>14.10.18</a:t>
            </a:fld>
            <a:endParaRPr lang="sk-SK"/>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sk-SK"/>
          </a:p>
        </p:txBody>
      </p:sp>
      <p:sp>
        <p:nvSpPr>
          <p:cNvPr id="9" name="Slide Number Placeholder 8"/>
          <p:cNvSpPr>
            <a:spLocks noGrp="1"/>
          </p:cNvSpPr>
          <p:nvPr>
            <p:ph type="sldNum" sz="quarter" idx="12"/>
          </p:nvPr>
        </p:nvSpPr>
        <p:spPr/>
        <p:txBody>
          <a:bodyPr/>
          <a:lstStyle/>
          <a:p>
            <a:fld id="{CE98465B-5B85-4814-B02F-9C9DFC7975FB}" type="slidenum">
              <a:rPr lang="sk-SK" smtClean="0"/>
              <a:t>‹#›</a:t>
            </a:fld>
            <a:endParaRPr lang="sk-SK"/>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popisom">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sk-SK" smtClean="0"/>
              <a:t>Kliknite sem a upravte štýly predlohy textu</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7AC26744-371B-4779-B463-F4079D738FF4}" type="datetimeFigureOut">
              <a:rPr lang="sk-SK" smtClean="0"/>
              <a:t>14.10.18</a:t>
            </a:fld>
            <a:endParaRPr lang="sk-SK"/>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sk-SK"/>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E98465B-5B85-4814-B02F-9C9DFC7975FB}" type="slidenum">
              <a:rPr lang="sk-SK" smtClean="0"/>
              <a:t>‹#›</a:t>
            </a:fld>
            <a:endParaRPr lang="sk-SK"/>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sk-SK" smtClean="0"/>
              <a:t>Kliknite sem a upravte štýly predlohy textu</a:t>
            </a:r>
            <a:endParaRPr lang="en-US" dirty="0"/>
          </a:p>
        </p:txBody>
      </p:sp>
      <p:sp>
        <p:nvSpPr>
          <p:cNvPr id="3" name="Picture Placeholder 2"/>
          <p:cNvSpPr>
            <a:spLocks noGrp="1" noChangeAspect="1"/>
          </p:cNvSpPr>
          <p:nvPr>
            <p:ph type="pic" idx="1"/>
          </p:nvPr>
        </p:nvSpPr>
        <p:spPr>
          <a:xfrm>
            <a:off x="12" y="0"/>
            <a:ext cx="9143989" cy="4915076"/>
          </a:xfrm>
          <a:solidFill>
            <a:schemeClr val="accent2"/>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Obrázok možno pridať jeho presunutím do zástupného objektu alebo kliknutím na jeho ikonu</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Date Placeholder 4"/>
          <p:cNvSpPr>
            <a:spLocks noGrp="1"/>
          </p:cNvSpPr>
          <p:nvPr>
            <p:ph type="dt" sz="half" idx="10"/>
          </p:nvPr>
        </p:nvSpPr>
        <p:spPr/>
        <p:txBody>
          <a:bodyPr/>
          <a:lstStyle/>
          <a:p>
            <a:fld id="{7AC26744-371B-4779-B463-F4079D738FF4}" type="datetimeFigureOut">
              <a:rPr lang="sk-SK" smtClean="0"/>
              <a:t>14.10.18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CE98465B-5B85-4814-B02F-9C9DFC7975FB}" type="slidenum">
              <a:rPr lang="sk-SK" smtClean="0"/>
              <a:t>‹#›</a:t>
            </a:fld>
            <a:endParaRPr lang="sk-SK"/>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sk-SK" smtClean="0"/>
              <a:t>Kliknite sem a upravte štýly predlohy textu</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7AC26744-371B-4779-B463-F4079D738FF4}" type="datetimeFigureOut">
              <a:rPr lang="sk-SK" smtClean="0"/>
              <a:t>14.10.18</a:t>
            </a:fld>
            <a:endParaRPr lang="sk-SK"/>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sk-SK"/>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CE98465B-5B85-4814-B02F-9C9DFC7975FB}" type="slidenum">
              <a:rPr lang="sk-SK" smtClean="0"/>
              <a:t>‹#›</a:t>
            </a:fld>
            <a:endParaRPr lang="sk-SK"/>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9966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chart" Target="../charts/chart1.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5" Type="http://schemas.openxmlformats.org/officeDocument/2006/relationships/chart" Target="../charts/chart4.xml"/><Relationship Id="rId6" Type="http://schemas.openxmlformats.org/officeDocument/2006/relationships/chart" Target="../charts/chart5.xml"/><Relationship Id="rId7" Type="http://schemas.openxmlformats.org/officeDocument/2006/relationships/chart" Target="../charts/chart6.xml"/><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chart" Target="../charts/char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chart" Target="../charts/char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chart" Target="../charts/char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chart" Target="../charts/char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chart" Target="../charts/char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chart" Target="../charts/chart12.xml"/><Relationship Id="rId4" Type="http://schemas.openxmlformats.org/officeDocument/2006/relationships/chart" Target="../charts/chart13.xml"/><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chart" Target="../charts/char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p:cNvSpPr>
            <a:spLocks noGrp="1"/>
          </p:cNvSpPr>
          <p:nvPr>
            <p:ph idx="1"/>
          </p:nvPr>
        </p:nvSpPr>
        <p:spPr>
          <a:xfrm>
            <a:off x="606388" y="2492896"/>
            <a:ext cx="7931224" cy="1368152"/>
          </a:xfrm>
        </p:spPr>
        <p:txBody>
          <a:bodyPr>
            <a:normAutofit/>
          </a:bodyPr>
          <a:lstStyle/>
          <a:p>
            <a:pPr algn="ctr"/>
            <a:r>
              <a:rPr lang="sk-SK" sz="2400" b="1" smtClean="0">
                <a:solidFill>
                  <a:schemeClr val="accent1">
                    <a:lumMod val="50000"/>
                  </a:schemeClr>
                </a:solidFill>
                <a:latin typeface="Trebuchet MS" charset="0"/>
                <a:ea typeface="Trebuchet MS" charset="0"/>
                <a:cs typeface="Trebuchet MS" charset="0"/>
              </a:rPr>
              <a:t>RISKS ANALYSIS -</a:t>
            </a:r>
            <a:r>
              <a:rPr lang="sk-SK" sz="2400" b="1" dirty="0" smtClean="0">
                <a:solidFill>
                  <a:schemeClr val="accent1">
                    <a:lumMod val="50000"/>
                  </a:schemeClr>
                </a:solidFill>
                <a:latin typeface="Trebuchet MS" charset="0"/>
                <a:ea typeface="Trebuchet MS" charset="0"/>
                <a:cs typeface="Trebuchet MS" charset="0"/>
              </a:rPr>
              <a:t> ORGANIZATION AND METHODS ON THE NATIONAL LEVEL</a:t>
            </a:r>
            <a:endParaRPr lang="sk-SK" sz="2400" b="1" dirty="0">
              <a:solidFill>
                <a:schemeClr val="accent1">
                  <a:lumMod val="50000"/>
                </a:schemeClr>
              </a:solidFill>
              <a:latin typeface="Trebuchet MS" charset="0"/>
              <a:ea typeface="Trebuchet MS" charset="0"/>
              <a:cs typeface="Trebuchet MS" charset="0"/>
            </a:endParaRPr>
          </a:p>
        </p:txBody>
      </p:sp>
      <p:sp>
        <p:nvSpPr>
          <p:cNvPr id="6" name="BlokTextu 5"/>
          <p:cNvSpPr txBox="1"/>
          <p:nvPr/>
        </p:nvSpPr>
        <p:spPr>
          <a:xfrm>
            <a:off x="755576" y="980728"/>
            <a:ext cx="8070351" cy="400110"/>
          </a:xfrm>
          <a:prstGeom prst="rect">
            <a:avLst/>
          </a:prstGeom>
          <a:noFill/>
        </p:spPr>
        <p:txBody>
          <a:bodyPr wrap="none" rtlCol="0">
            <a:spAutoFit/>
          </a:bodyPr>
          <a:lstStyle/>
          <a:p>
            <a:r>
              <a:rPr lang="sk-SK" sz="2000" b="1">
                <a:solidFill>
                  <a:schemeClr val="accent1">
                    <a:lumMod val="50000"/>
                  </a:schemeClr>
                </a:solidFill>
                <a:latin typeface="Trebuchet MS" charset="0"/>
                <a:ea typeface="Trebuchet MS" charset="0"/>
                <a:cs typeface="Trebuchet MS" charset="0"/>
              </a:rPr>
              <a:t>ILLEGAL MIGRATION ON THE TERRITORY OF THE SLOVAK </a:t>
            </a:r>
            <a:r>
              <a:rPr lang="sk-SK" sz="2000" b="1" smtClean="0">
                <a:solidFill>
                  <a:schemeClr val="accent1">
                    <a:lumMod val="50000"/>
                  </a:schemeClr>
                </a:solidFill>
                <a:latin typeface="Trebuchet MS" charset="0"/>
                <a:ea typeface="Trebuchet MS" charset="0"/>
                <a:cs typeface="Trebuchet MS" charset="0"/>
              </a:rPr>
              <a:t>REPUBLIC</a:t>
            </a:r>
            <a:endParaRPr lang="sk-SK" sz="2000"/>
          </a:p>
        </p:txBody>
      </p:sp>
      <p:sp>
        <p:nvSpPr>
          <p:cNvPr id="2" name="BlokTextu 1"/>
          <p:cNvSpPr txBox="1"/>
          <p:nvPr/>
        </p:nvSpPr>
        <p:spPr>
          <a:xfrm>
            <a:off x="5452180" y="5414962"/>
            <a:ext cx="3080843" cy="646331"/>
          </a:xfrm>
          <a:prstGeom prst="rect">
            <a:avLst/>
          </a:prstGeom>
          <a:noFill/>
        </p:spPr>
        <p:txBody>
          <a:bodyPr wrap="none" rtlCol="0">
            <a:spAutoFit/>
          </a:bodyPr>
          <a:lstStyle/>
          <a:p>
            <a:r>
              <a:rPr lang="sk-SK" dirty="0" smtClean="0">
                <a:latin typeface="Trebuchet MS" charset="0"/>
                <a:ea typeface="Trebuchet MS" charset="0"/>
                <a:cs typeface="Trebuchet MS" charset="0"/>
              </a:rPr>
              <a:t>Miroslav Hovancik</a:t>
            </a:r>
          </a:p>
          <a:p>
            <a:r>
              <a:rPr lang="sk-SK" dirty="0" err="1">
                <a:latin typeface="Trebuchet MS" charset="0"/>
                <a:ea typeface="Trebuchet MS" charset="0"/>
                <a:cs typeface="Trebuchet MS" charset="0"/>
              </a:rPr>
              <a:t>m</a:t>
            </a:r>
            <a:r>
              <a:rPr lang="sk-SK" dirty="0" err="1" smtClean="0">
                <a:latin typeface="Trebuchet MS" charset="0"/>
                <a:ea typeface="Trebuchet MS" charset="0"/>
                <a:cs typeface="Trebuchet MS" charset="0"/>
              </a:rPr>
              <a:t>iroslav.hovancik@live.com</a:t>
            </a:r>
            <a:endParaRPr lang="sk-SK" dirty="0">
              <a:latin typeface="Trebuchet MS" charset="0"/>
              <a:ea typeface="Trebuchet MS" charset="0"/>
              <a:cs typeface="Trebuchet MS" charset="0"/>
            </a:endParaRPr>
          </a:p>
        </p:txBody>
      </p:sp>
      <p:sp>
        <p:nvSpPr>
          <p:cNvPr id="4" name="BlokTextu 3"/>
          <p:cNvSpPr txBox="1"/>
          <p:nvPr/>
        </p:nvSpPr>
        <p:spPr>
          <a:xfrm>
            <a:off x="755576" y="5553462"/>
            <a:ext cx="2727029" cy="369332"/>
          </a:xfrm>
          <a:prstGeom prst="rect">
            <a:avLst/>
          </a:prstGeom>
          <a:noFill/>
        </p:spPr>
        <p:txBody>
          <a:bodyPr wrap="none" rtlCol="0">
            <a:spAutoFit/>
          </a:bodyPr>
          <a:lstStyle/>
          <a:p>
            <a:r>
              <a:rPr lang="sk-SK" dirty="0" smtClean="0">
                <a:latin typeface="Trebuchet MS" charset="0"/>
                <a:ea typeface="Trebuchet MS" charset="0"/>
                <a:cs typeface="Trebuchet MS" charset="0"/>
              </a:rPr>
              <a:t>Skopje, 15 </a:t>
            </a:r>
            <a:r>
              <a:rPr lang="sk-SK" dirty="0" err="1" smtClean="0">
                <a:latin typeface="Trebuchet MS" charset="0"/>
                <a:ea typeface="Trebuchet MS" charset="0"/>
                <a:cs typeface="Trebuchet MS" charset="0"/>
              </a:rPr>
              <a:t>October</a:t>
            </a:r>
            <a:r>
              <a:rPr lang="sk-SK" dirty="0" smtClean="0">
                <a:latin typeface="Trebuchet MS" charset="0"/>
                <a:ea typeface="Trebuchet MS" charset="0"/>
                <a:cs typeface="Trebuchet MS" charset="0"/>
              </a:rPr>
              <a:t> 2018</a:t>
            </a:r>
            <a:endParaRPr lang="sk-SK" dirty="0">
              <a:latin typeface="Trebuchet MS" charset="0"/>
              <a:ea typeface="Trebuchet MS" charset="0"/>
              <a:cs typeface="Trebuchet MS" charset="0"/>
            </a:endParaRPr>
          </a:p>
        </p:txBody>
      </p:sp>
    </p:spTree>
    <p:extLst>
      <p:ext uri="{BB962C8B-B14F-4D97-AF65-F5344CB8AC3E}">
        <p14:creationId xmlns:p14="http://schemas.microsoft.com/office/powerpoint/2010/main" val="7942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340768"/>
            <a:ext cx="8640960" cy="4990357"/>
          </a:xfrm>
          <a:prstGeom prst="rect">
            <a:avLst/>
          </a:prstGeom>
        </p:spPr>
      </p:pic>
      <p:sp>
        <p:nvSpPr>
          <p:cNvPr id="3" name="BlokTextu 2"/>
          <p:cNvSpPr txBox="1"/>
          <p:nvPr/>
        </p:nvSpPr>
        <p:spPr>
          <a:xfrm>
            <a:off x="1475656" y="332656"/>
            <a:ext cx="6536085" cy="461665"/>
          </a:xfrm>
          <a:prstGeom prst="rect">
            <a:avLst/>
          </a:prstGeom>
          <a:noFill/>
        </p:spPr>
        <p:txBody>
          <a:bodyPr wrap="none" rtlCol="0">
            <a:spAutoFit/>
          </a:bodyPr>
          <a:lstStyle/>
          <a:p>
            <a:r>
              <a:rPr lang="sk-SK" sz="2400" b="1" smtClean="0">
                <a:solidFill>
                  <a:schemeClr val="accent1">
                    <a:lumMod val="50000"/>
                  </a:schemeClr>
                </a:solidFill>
                <a:latin typeface="Trebuchet MS" charset="0"/>
                <a:ea typeface="Trebuchet MS" charset="0"/>
                <a:cs typeface="Trebuchet MS" charset="0"/>
              </a:rPr>
              <a:t>COMMON INTEGRATED RISK ANALYSIS MODEL</a:t>
            </a:r>
            <a:endParaRPr lang="sk-SK" sz="2400" b="1" dirty="0">
              <a:solidFill>
                <a:schemeClr val="accent1">
                  <a:lumMod val="50000"/>
                </a:schemeClr>
              </a:solidFill>
              <a:latin typeface="Trebuchet MS" charset="0"/>
              <a:ea typeface="Trebuchet MS" charset="0"/>
              <a:cs typeface="Trebuchet MS" charset="0"/>
            </a:endParaRPr>
          </a:p>
        </p:txBody>
      </p:sp>
    </p:spTree>
    <p:extLst>
      <p:ext uri="{BB962C8B-B14F-4D97-AF65-F5344CB8AC3E}">
        <p14:creationId xmlns:p14="http://schemas.microsoft.com/office/powerpoint/2010/main" val="203594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980728"/>
            <a:ext cx="8757183" cy="5276180"/>
          </a:xfrm>
          <a:prstGeom prst="rect">
            <a:avLst/>
          </a:prstGeom>
        </p:spPr>
      </p:pic>
      <p:sp>
        <p:nvSpPr>
          <p:cNvPr id="3" name="BlokTextu 2"/>
          <p:cNvSpPr txBox="1"/>
          <p:nvPr/>
        </p:nvSpPr>
        <p:spPr>
          <a:xfrm>
            <a:off x="1475656" y="332656"/>
            <a:ext cx="6536085" cy="461665"/>
          </a:xfrm>
          <a:prstGeom prst="rect">
            <a:avLst/>
          </a:prstGeom>
          <a:noFill/>
        </p:spPr>
        <p:txBody>
          <a:bodyPr wrap="none" rtlCol="0">
            <a:spAutoFit/>
          </a:bodyPr>
          <a:lstStyle/>
          <a:p>
            <a:r>
              <a:rPr lang="sk-SK" sz="2400" b="1" smtClean="0">
                <a:solidFill>
                  <a:schemeClr val="accent1">
                    <a:lumMod val="50000"/>
                  </a:schemeClr>
                </a:solidFill>
                <a:latin typeface="Trebuchet MS" charset="0"/>
                <a:ea typeface="Trebuchet MS" charset="0"/>
                <a:cs typeface="Trebuchet MS" charset="0"/>
              </a:rPr>
              <a:t>COMMON INTEGRATED RISK ANALYSIS MODEL</a:t>
            </a:r>
            <a:endParaRPr lang="sk-SK" sz="2400" b="1" dirty="0">
              <a:solidFill>
                <a:schemeClr val="accent1">
                  <a:lumMod val="50000"/>
                </a:schemeClr>
              </a:solidFill>
              <a:latin typeface="Trebuchet MS" charset="0"/>
              <a:ea typeface="Trebuchet MS" charset="0"/>
              <a:cs typeface="Trebuchet MS" charset="0"/>
            </a:endParaRPr>
          </a:p>
        </p:txBody>
      </p:sp>
    </p:spTree>
    <p:extLst>
      <p:ext uri="{BB962C8B-B14F-4D97-AF65-F5344CB8AC3E}">
        <p14:creationId xmlns:p14="http://schemas.microsoft.com/office/powerpoint/2010/main" val="12590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p:cNvSpPr txBox="1">
            <a:spLocks noChangeArrowheads="1"/>
          </p:cNvSpPr>
          <p:nvPr/>
        </p:nvSpPr>
        <p:spPr>
          <a:xfrm>
            <a:off x="457200" y="188640"/>
            <a:ext cx="8229600" cy="7920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k-SK" sz="2400" b="1" dirty="0" err="1" smtClean="0">
                <a:solidFill>
                  <a:schemeClr val="accent1">
                    <a:lumMod val="50000"/>
                  </a:schemeClr>
                </a:solidFill>
                <a:latin typeface="Trebuchet MS" charset="0"/>
                <a:ea typeface="Trebuchet MS" charset="0"/>
                <a:cs typeface="Trebuchet MS" charset="0"/>
              </a:rPr>
              <a:t>ORGANISATIONAL</a:t>
            </a:r>
            <a:r>
              <a:rPr lang="sk-SK" sz="2400" b="1" dirty="0" smtClean="0">
                <a:solidFill>
                  <a:schemeClr val="accent1">
                    <a:lumMod val="50000"/>
                  </a:schemeClr>
                </a:solidFill>
                <a:latin typeface="Trebuchet MS" charset="0"/>
                <a:ea typeface="Trebuchet MS" charset="0"/>
                <a:cs typeface="Trebuchet MS" charset="0"/>
              </a:rPr>
              <a:t> CHART</a:t>
            </a:r>
            <a:endParaRPr lang="en-GB" sz="2400" b="1" dirty="0" smtClean="0">
              <a:solidFill>
                <a:schemeClr val="accent1">
                  <a:lumMod val="50000"/>
                </a:schemeClr>
              </a:solidFill>
              <a:latin typeface="Trebuchet MS" charset="0"/>
              <a:ea typeface="Trebuchet MS" charset="0"/>
              <a:cs typeface="Trebuchet MS" charset="0"/>
            </a:endParaRPr>
          </a:p>
        </p:txBody>
      </p:sp>
      <p:grpSp>
        <p:nvGrpSpPr>
          <p:cNvPr id="2" name="Skupina 1"/>
          <p:cNvGrpSpPr/>
          <p:nvPr/>
        </p:nvGrpSpPr>
        <p:grpSpPr>
          <a:xfrm>
            <a:off x="4886275" y="1412775"/>
            <a:ext cx="3574157" cy="4608513"/>
            <a:chOff x="4886275" y="1412775"/>
            <a:chExt cx="3574157" cy="4608513"/>
          </a:xfrm>
        </p:grpSpPr>
        <p:cxnSp>
          <p:nvCxnSpPr>
            <p:cNvPr id="9" name="Zalomená spojnica 8"/>
            <p:cNvCxnSpPr>
              <a:stCxn id="22" idx="2"/>
              <a:endCxn id="28" idx="0"/>
            </p:cNvCxnSpPr>
            <p:nvPr/>
          </p:nvCxnSpPr>
          <p:spPr>
            <a:xfrm rot="5400000">
              <a:off x="6546990" y="2628625"/>
              <a:ext cx="252728" cy="1"/>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2" name="Zalomená spojnica 11"/>
            <p:cNvCxnSpPr>
              <a:stCxn id="28" idx="2"/>
              <a:endCxn id="31" idx="0"/>
            </p:cNvCxnSpPr>
            <p:nvPr/>
          </p:nvCxnSpPr>
          <p:spPr>
            <a:xfrm rot="5400000">
              <a:off x="6518993" y="3864228"/>
              <a:ext cx="306494" cy="2226"/>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17" name="Rovná spojnica 16"/>
            <p:cNvCxnSpPr>
              <a:stCxn id="31" idx="2"/>
              <a:endCxn id="26" idx="0"/>
            </p:cNvCxnSpPr>
            <p:nvPr/>
          </p:nvCxnSpPr>
          <p:spPr>
            <a:xfrm>
              <a:off x="6671127" y="4836608"/>
              <a:ext cx="2228" cy="248576"/>
            </a:xfrm>
            <a:prstGeom prst="line">
              <a:avLst/>
            </a:prstGeom>
          </p:spPr>
          <p:style>
            <a:lnRef idx="2">
              <a:schemeClr val="accent1"/>
            </a:lnRef>
            <a:fillRef idx="0">
              <a:schemeClr val="accent1"/>
            </a:fillRef>
            <a:effectRef idx="1">
              <a:schemeClr val="accent1"/>
            </a:effectRef>
            <a:fontRef idx="minor">
              <a:schemeClr val="tx1"/>
            </a:fontRef>
          </p:style>
        </p:cxnSp>
        <p:sp>
          <p:nvSpPr>
            <p:cNvPr id="22" name="Zaoblený obdĺžnik 21"/>
            <p:cNvSpPr/>
            <p:nvPr/>
          </p:nvSpPr>
          <p:spPr>
            <a:xfrm>
              <a:off x="4886276" y="1412775"/>
              <a:ext cx="3574156" cy="1089486"/>
            </a:xfrm>
            <a:prstGeom prst="roundRect">
              <a:avLst/>
            </a:prstGeom>
            <a:ln/>
            <a:effectLst>
              <a:glow rad="63500">
                <a:schemeClr val="accent1">
                  <a:satMod val="175000"/>
                  <a:alpha val="40000"/>
                </a:schemeClr>
              </a:glow>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lvl1pPr defTabSz="800100">
                <a:defRPr>
                  <a:solidFill>
                    <a:schemeClr val="tx1"/>
                  </a:solidFill>
                  <a:latin typeface="Calibri" pitchFamily="34" charset="0"/>
                </a:defRPr>
              </a:lvl1pPr>
              <a:lvl2pPr marL="742950" indent="-285750" defTabSz="800100">
                <a:defRPr>
                  <a:solidFill>
                    <a:schemeClr val="tx1"/>
                  </a:solidFill>
                  <a:latin typeface="Calibri" pitchFamily="34" charset="0"/>
                </a:defRPr>
              </a:lvl2pPr>
              <a:lvl3pPr marL="1143000" indent="-228600" defTabSz="800100">
                <a:defRPr>
                  <a:solidFill>
                    <a:schemeClr val="tx1"/>
                  </a:solidFill>
                  <a:latin typeface="Calibri" pitchFamily="34" charset="0"/>
                </a:defRPr>
              </a:lvl3pPr>
              <a:lvl4pPr marL="1600200" indent="-228600" defTabSz="800100">
                <a:defRPr>
                  <a:solidFill>
                    <a:schemeClr val="tx1"/>
                  </a:solidFill>
                  <a:latin typeface="Calibri" pitchFamily="34" charset="0"/>
                </a:defRPr>
              </a:lvl4pPr>
              <a:lvl5pPr marL="2057400" indent="-228600" defTabSz="800100">
                <a:defRPr>
                  <a:solidFill>
                    <a:schemeClr val="tx1"/>
                  </a:solidFill>
                  <a:latin typeface="Calibri" pitchFamily="34" charset="0"/>
                </a:defRPr>
              </a:lvl5pPr>
              <a:lvl6pPr marL="2514600" indent="-228600" defTabSz="800100" fontAlgn="base">
                <a:spcBef>
                  <a:spcPct val="0"/>
                </a:spcBef>
                <a:spcAft>
                  <a:spcPct val="0"/>
                </a:spcAft>
                <a:defRPr>
                  <a:solidFill>
                    <a:schemeClr val="tx1"/>
                  </a:solidFill>
                  <a:latin typeface="Calibri" pitchFamily="34" charset="0"/>
                </a:defRPr>
              </a:lvl6pPr>
              <a:lvl7pPr marL="2971800" indent="-228600" defTabSz="800100" fontAlgn="base">
                <a:spcBef>
                  <a:spcPct val="0"/>
                </a:spcBef>
                <a:spcAft>
                  <a:spcPct val="0"/>
                </a:spcAft>
                <a:defRPr>
                  <a:solidFill>
                    <a:schemeClr val="tx1"/>
                  </a:solidFill>
                  <a:latin typeface="Calibri" pitchFamily="34" charset="0"/>
                </a:defRPr>
              </a:lvl7pPr>
              <a:lvl8pPr marL="3429000" indent="-228600" defTabSz="800100" fontAlgn="base">
                <a:spcBef>
                  <a:spcPct val="0"/>
                </a:spcBef>
                <a:spcAft>
                  <a:spcPct val="0"/>
                </a:spcAft>
                <a:defRPr>
                  <a:solidFill>
                    <a:schemeClr val="tx1"/>
                  </a:solidFill>
                  <a:latin typeface="Calibri" pitchFamily="34" charset="0"/>
                </a:defRPr>
              </a:lvl8pPr>
              <a:lvl9pPr marL="3886200" indent="-228600" defTabSz="800100" fontAlgn="base">
                <a:spcBef>
                  <a:spcPct val="0"/>
                </a:spcBef>
                <a:spcAft>
                  <a:spcPct val="0"/>
                </a:spcAft>
                <a:defRPr>
                  <a:solidFill>
                    <a:schemeClr val="tx1"/>
                  </a:solidFill>
                  <a:latin typeface="Calibri" pitchFamily="34" charset="0"/>
                </a:defRPr>
              </a:lvl9pPr>
            </a:lstStyle>
            <a:p>
              <a:pPr algn="ctr">
                <a:lnSpc>
                  <a:spcPct val="90000"/>
                </a:lnSpc>
                <a:spcAft>
                  <a:spcPct val="35000"/>
                </a:spcAft>
                <a:defRPr/>
              </a:pPr>
              <a:r>
                <a:rPr lang="sk-SK" b="1" cap="all" dirty="0" smtClean="0">
                  <a:solidFill>
                    <a:schemeClr val="bg1"/>
                  </a:solidFill>
                  <a:latin typeface="Trebuchet MS" charset="0"/>
                  <a:ea typeface="Trebuchet MS" charset="0"/>
                  <a:cs typeface="Trebuchet MS" charset="0"/>
                </a:rPr>
                <a:t>MINISTRY OF INTERIOR</a:t>
              </a:r>
              <a:endParaRPr lang="en-US" b="1" cap="all" dirty="0" smtClean="0">
                <a:solidFill>
                  <a:schemeClr val="bg1"/>
                </a:solidFill>
                <a:latin typeface="Trebuchet MS" charset="0"/>
                <a:ea typeface="Trebuchet MS" charset="0"/>
                <a:cs typeface="Trebuchet MS" charset="0"/>
              </a:endParaRPr>
            </a:p>
          </p:txBody>
        </p:sp>
        <p:sp>
          <p:nvSpPr>
            <p:cNvPr id="26" name="Zaoblený obdĺžnik 25"/>
            <p:cNvSpPr/>
            <p:nvPr/>
          </p:nvSpPr>
          <p:spPr>
            <a:xfrm>
              <a:off x="5324531" y="5085184"/>
              <a:ext cx="2697647" cy="936104"/>
            </a:xfrm>
            <a:prstGeom prst="roundRect">
              <a:avLst/>
            </a:prstGeom>
            <a:ln/>
            <a:effectLst>
              <a:glow rad="63500">
                <a:schemeClr val="accent1">
                  <a:satMod val="175000"/>
                  <a:alpha val="40000"/>
                </a:schemeClr>
              </a:glow>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800100" fontAlgn="auto">
                <a:lnSpc>
                  <a:spcPct val="90000"/>
                </a:lnSpc>
                <a:spcAft>
                  <a:spcPct val="35000"/>
                </a:spcAft>
                <a:defRPr/>
              </a:pPr>
              <a:r>
                <a:rPr lang="sk-SK" b="1" cap="all" dirty="0" smtClean="0">
                  <a:solidFill>
                    <a:srgbClr val="FFFF00"/>
                  </a:solidFill>
                  <a:latin typeface="Trebuchet MS" charset="0"/>
                  <a:ea typeface="Trebuchet MS" charset="0"/>
                  <a:cs typeface="Trebuchet MS" charset="0"/>
                </a:rPr>
                <a:t>BUREAU OF BORDER AND FOREIGN POLICE</a:t>
              </a:r>
              <a:endParaRPr lang="en-US" b="1" cap="all" dirty="0">
                <a:solidFill>
                  <a:srgbClr val="FFFF00"/>
                </a:solidFill>
                <a:latin typeface="Trebuchet MS" charset="0"/>
                <a:ea typeface="Trebuchet MS" charset="0"/>
                <a:cs typeface="Trebuchet MS" charset="0"/>
              </a:endParaRPr>
            </a:p>
          </p:txBody>
        </p:sp>
        <p:sp>
          <p:nvSpPr>
            <p:cNvPr id="28" name="Zaoblený obdĺžnik 27"/>
            <p:cNvSpPr/>
            <p:nvPr/>
          </p:nvSpPr>
          <p:spPr>
            <a:xfrm>
              <a:off x="4886275" y="2754989"/>
              <a:ext cx="3574156" cy="957105"/>
            </a:xfrm>
            <a:prstGeom prst="roundRect">
              <a:avLst/>
            </a:prstGeom>
            <a:ln/>
            <a:effectLst>
              <a:glow rad="63500">
                <a:schemeClr val="accent1">
                  <a:satMod val="175000"/>
                  <a:alpha val="40000"/>
                </a:schemeClr>
              </a:glow>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r>
                <a:rPr lang="sk-SK" b="1" cap="all" dirty="0" smtClean="0">
                  <a:solidFill>
                    <a:schemeClr val="bg1"/>
                  </a:solidFill>
                  <a:latin typeface="Trebuchet MS" charset="0"/>
                  <a:ea typeface="Trebuchet MS" charset="0"/>
                  <a:cs typeface="Trebuchet MS" charset="0"/>
                </a:rPr>
                <a:t>PRESIDIUM OF POLICE FORCE</a:t>
              </a:r>
              <a:endParaRPr lang="en-US" b="1" cap="all" dirty="0">
                <a:solidFill>
                  <a:schemeClr val="bg1"/>
                </a:solidFill>
                <a:latin typeface="Trebuchet MS" charset="0"/>
                <a:ea typeface="Trebuchet MS" charset="0"/>
                <a:cs typeface="Trebuchet MS" charset="0"/>
              </a:endParaRPr>
            </a:p>
          </p:txBody>
        </p:sp>
        <p:sp>
          <p:nvSpPr>
            <p:cNvPr id="31" name="Zaoblený obdĺžnik 30"/>
            <p:cNvSpPr/>
            <p:nvPr/>
          </p:nvSpPr>
          <p:spPr>
            <a:xfrm>
              <a:off x="5322303" y="4018588"/>
              <a:ext cx="2697647" cy="818020"/>
            </a:xfrm>
            <a:prstGeom prst="roundRect">
              <a:avLst/>
            </a:prstGeom>
            <a:ln/>
            <a:effectLst>
              <a:glow rad="63500">
                <a:schemeClr val="accent1">
                  <a:satMod val="175000"/>
                  <a:alpha val="40000"/>
                </a:schemeClr>
              </a:glow>
              <a:outerShdw blurRad="63500" sx="102000" sy="102000" algn="ct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p>
              <a:pPr algn="ctr" defTabSz="800100" fontAlgn="auto">
                <a:lnSpc>
                  <a:spcPct val="90000"/>
                </a:lnSpc>
                <a:spcAft>
                  <a:spcPct val="35000"/>
                </a:spcAft>
                <a:defRPr/>
              </a:pPr>
              <a:r>
                <a:rPr lang="en-GB" b="1" cap="all" dirty="0" smtClean="0">
                  <a:solidFill>
                    <a:schemeClr val="bg1"/>
                  </a:solidFill>
                  <a:latin typeface="Trebuchet MS" charset="0"/>
                  <a:ea typeface="Trebuchet MS" charset="0"/>
                  <a:cs typeface="Trebuchet MS" charset="0"/>
                </a:rPr>
                <a:t>Vice-</a:t>
              </a:r>
              <a:r>
                <a:rPr lang="en-GB" b="1" cap="all" dirty="0" err="1" smtClean="0">
                  <a:solidFill>
                    <a:schemeClr val="bg1"/>
                  </a:solidFill>
                  <a:latin typeface="Trebuchet MS" charset="0"/>
                  <a:ea typeface="Trebuchet MS" charset="0"/>
                  <a:cs typeface="Trebuchet MS" charset="0"/>
                </a:rPr>
                <a:t>prezident</a:t>
              </a:r>
              <a:r>
                <a:rPr lang="en-GB" b="1" cap="all" dirty="0" smtClean="0">
                  <a:solidFill>
                    <a:schemeClr val="bg1"/>
                  </a:solidFill>
                  <a:latin typeface="Trebuchet MS" charset="0"/>
                  <a:ea typeface="Trebuchet MS" charset="0"/>
                  <a:cs typeface="Trebuchet MS" charset="0"/>
                </a:rPr>
                <a:t> </a:t>
              </a:r>
              <a:endParaRPr lang="en-GB" b="1" cap="all" dirty="0">
                <a:solidFill>
                  <a:schemeClr val="bg1"/>
                </a:solidFill>
                <a:latin typeface="Trebuchet MS" charset="0"/>
                <a:ea typeface="Trebuchet MS" charset="0"/>
                <a:cs typeface="Trebuchet MS" charset="0"/>
              </a:endParaRPr>
            </a:p>
          </p:txBody>
        </p:sp>
      </p:grpSp>
      <p:sp>
        <p:nvSpPr>
          <p:cNvPr id="32" name="Obdĺžnik 31"/>
          <p:cNvSpPr/>
          <p:nvPr/>
        </p:nvSpPr>
        <p:spPr>
          <a:xfrm>
            <a:off x="457200" y="2557932"/>
            <a:ext cx="4978896" cy="2194319"/>
          </a:xfrm>
          <a:prstGeom prst="rect">
            <a:avLst/>
          </a:prstGeom>
        </p:spPr>
        <p:txBody>
          <a:bodyPr wrap="square">
            <a:spAutoFit/>
          </a:bodyPr>
          <a:lstStyle/>
          <a:p>
            <a:pPr marL="342900" indent="-342900" algn="just">
              <a:lnSpc>
                <a:spcPct val="200000"/>
              </a:lnSpc>
              <a:buFont typeface="Wingdings" pitchFamily="2" charset="2"/>
              <a:buChar char="§"/>
            </a:pPr>
            <a:r>
              <a:rPr lang="en-GB" sz="2400" dirty="0" smtClean="0">
                <a:solidFill>
                  <a:schemeClr val="accent1">
                    <a:lumMod val="50000"/>
                  </a:schemeClr>
                </a:solidFill>
                <a:latin typeface="Trebuchet MS" charset="0"/>
                <a:ea typeface="Trebuchet MS" charset="0"/>
                <a:cs typeface="Trebuchet MS" charset="0"/>
              </a:rPr>
              <a:t>Direct command</a:t>
            </a:r>
          </a:p>
          <a:p>
            <a:pPr marL="342900" indent="-342900" algn="just">
              <a:lnSpc>
                <a:spcPct val="200000"/>
              </a:lnSpc>
              <a:buFont typeface="Wingdings" pitchFamily="2" charset="2"/>
              <a:buChar char="§"/>
            </a:pPr>
            <a:r>
              <a:rPr lang="en-GB" sz="2400" dirty="0" smtClean="0">
                <a:solidFill>
                  <a:schemeClr val="accent1">
                    <a:lumMod val="50000"/>
                  </a:schemeClr>
                </a:solidFill>
                <a:latin typeface="Trebuchet MS" charset="0"/>
                <a:ea typeface="Trebuchet MS" charset="0"/>
                <a:cs typeface="Trebuchet MS" charset="0"/>
              </a:rPr>
              <a:t>Economically independent</a:t>
            </a:r>
          </a:p>
          <a:p>
            <a:pPr marL="342900" indent="-342900" algn="just">
              <a:lnSpc>
                <a:spcPct val="200000"/>
              </a:lnSpc>
              <a:buFont typeface="Wingdings" pitchFamily="2" charset="2"/>
              <a:buChar char="§"/>
            </a:pPr>
            <a:r>
              <a:rPr lang="en-GB" sz="2400" dirty="0" smtClean="0">
                <a:solidFill>
                  <a:schemeClr val="accent1">
                    <a:lumMod val="50000"/>
                  </a:schemeClr>
                </a:solidFill>
                <a:latin typeface="Trebuchet MS" charset="0"/>
                <a:ea typeface="Trebuchet MS" charset="0"/>
                <a:cs typeface="Trebuchet MS" charset="0"/>
              </a:rPr>
              <a:t>Financially independent</a:t>
            </a:r>
          </a:p>
        </p:txBody>
      </p:sp>
    </p:spTree>
    <p:extLst>
      <p:ext uri="{BB962C8B-B14F-4D97-AF65-F5344CB8AC3E}">
        <p14:creationId xmlns:p14="http://schemas.microsoft.com/office/powerpoint/2010/main" val="12286581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Skupina 2"/>
          <p:cNvGrpSpPr/>
          <p:nvPr/>
        </p:nvGrpSpPr>
        <p:grpSpPr>
          <a:xfrm>
            <a:off x="300992" y="1152681"/>
            <a:ext cx="8385808" cy="5552076"/>
            <a:chOff x="218640" y="1153524"/>
            <a:chExt cx="8385808" cy="5552076"/>
          </a:xfrm>
        </p:grpSpPr>
        <p:cxnSp>
          <p:nvCxnSpPr>
            <p:cNvPr id="139" name="Rovná spojnica 138"/>
            <p:cNvCxnSpPr/>
            <p:nvPr/>
          </p:nvCxnSpPr>
          <p:spPr bwMode="auto">
            <a:xfrm>
              <a:off x="880268" y="5161954"/>
              <a:ext cx="0" cy="155575"/>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1" name="Rovná spojnica 140"/>
            <p:cNvCxnSpPr/>
            <p:nvPr/>
          </p:nvCxnSpPr>
          <p:spPr bwMode="auto">
            <a:xfrm>
              <a:off x="1814058" y="5164339"/>
              <a:ext cx="0" cy="155575"/>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2" name="Rovná spojnica 141"/>
            <p:cNvCxnSpPr/>
            <p:nvPr/>
          </p:nvCxnSpPr>
          <p:spPr bwMode="auto">
            <a:xfrm>
              <a:off x="2769616" y="5164339"/>
              <a:ext cx="0" cy="155575"/>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3" name="Rovná spojnica 142"/>
            <p:cNvCxnSpPr/>
            <p:nvPr/>
          </p:nvCxnSpPr>
          <p:spPr bwMode="auto">
            <a:xfrm>
              <a:off x="3704655" y="5160342"/>
              <a:ext cx="0" cy="155575"/>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4" name="Rovná spojnica 143"/>
            <p:cNvCxnSpPr/>
            <p:nvPr/>
          </p:nvCxnSpPr>
          <p:spPr bwMode="auto">
            <a:xfrm>
              <a:off x="4860000" y="5166724"/>
              <a:ext cx="0" cy="155575"/>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5" name="Rovná spojnica 144"/>
            <p:cNvCxnSpPr/>
            <p:nvPr/>
          </p:nvCxnSpPr>
          <p:spPr bwMode="auto">
            <a:xfrm>
              <a:off x="5818236" y="5157839"/>
              <a:ext cx="0" cy="155575"/>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9" name="Rovná spojnica 78"/>
            <p:cNvCxnSpPr/>
            <p:nvPr/>
          </p:nvCxnSpPr>
          <p:spPr bwMode="auto">
            <a:xfrm>
              <a:off x="4395788" y="1868488"/>
              <a:ext cx="0" cy="169862"/>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1" name="Vývojový diagram: alternatívny proces 130"/>
            <p:cNvSpPr/>
            <p:nvPr/>
          </p:nvSpPr>
          <p:spPr bwMode="auto">
            <a:xfrm>
              <a:off x="6727613" y="3870325"/>
              <a:ext cx="1123950" cy="904875"/>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r>
                <a:rPr lang="sk-SK" sz="800" b="1" dirty="0">
                  <a:solidFill>
                    <a:schemeClr val="accent1">
                      <a:lumMod val="50000"/>
                    </a:schemeClr>
                  </a:solidFill>
                  <a:latin typeface="Trebuchet MS" charset="0"/>
                  <a:ea typeface="Trebuchet MS" charset="0"/>
                  <a:cs typeface="Trebuchet MS" charset="0"/>
                </a:rPr>
                <a:t>OPERATIVE-SEARCH  </a:t>
              </a:r>
            </a:p>
            <a:p>
              <a:pPr algn="ctr">
                <a:defRPr/>
              </a:pPr>
              <a:r>
                <a:rPr lang="sk-SK" sz="800" b="1" dirty="0">
                  <a:solidFill>
                    <a:schemeClr val="accent1">
                      <a:lumMod val="50000"/>
                    </a:schemeClr>
                  </a:solidFill>
                  <a:latin typeface="Trebuchet MS" charset="0"/>
                  <a:ea typeface="Trebuchet MS" charset="0"/>
                  <a:cs typeface="Trebuchet MS" charset="0"/>
                </a:rPr>
                <a:t> AND IVESTIGATION   </a:t>
              </a:r>
            </a:p>
            <a:p>
              <a:pPr algn="ctr">
                <a:defRPr/>
              </a:pPr>
              <a:r>
                <a:rPr lang="sk-SK" sz="800" b="1" dirty="0">
                  <a:solidFill>
                    <a:schemeClr val="accent1">
                      <a:lumMod val="50000"/>
                    </a:schemeClr>
                  </a:solidFill>
                  <a:latin typeface="Trebuchet MS" charset="0"/>
                  <a:ea typeface="Trebuchet MS" charset="0"/>
                  <a:cs typeface="Trebuchet MS" charset="0"/>
                </a:rPr>
                <a:t>ACTIVITIES</a:t>
              </a:r>
            </a:p>
            <a:p>
              <a:pPr algn="ctr">
                <a:defRPr/>
              </a:pPr>
              <a:r>
                <a:rPr lang="sk-SK" sz="800" b="1" dirty="0">
                  <a:solidFill>
                    <a:schemeClr val="accent1">
                      <a:lumMod val="50000"/>
                    </a:schemeClr>
                  </a:solidFill>
                  <a:latin typeface="Trebuchet MS" charset="0"/>
                  <a:ea typeface="Trebuchet MS" charset="0"/>
                  <a:cs typeface="Trebuchet MS" charset="0"/>
                </a:rPr>
                <a:t> </a:t>
              </a:r>
              <a:r>
                <a:rPr lang="sk-SK" sz="800" b="1" dirty="0" smtClean="0">
                  <a:solidFill>
                    <a:schemeClr val="accent1">
                      <a:lumMod val="50000"/>
                    </a:schemeClr>
                  </a:solidFill>
                  <a:latin typeface="Trebuchet MS" charset="0"/>
                  <a:ea typeface="Trebuchet MS" charset="0"/>
                  <a:cs typeface="Trebuchet MS" charset="0"/>
                </a:rPr>
                <a:t>UNIT</a:t>
              </a:r>
              <a:endParaRPr lang="sk-SK" sz="800" b="1" dirty="0">
                <a:solidFill>
                  <a:schemeClr val="accent1">
                    <a:lumMod val="50000"/>
                  </a:schemeClr>
                </a:solidFill>
                <a:latin typeface="Trebuchet MS" charset="0"/>
                <a:ea typeface="Trebuchet MS" charset="0"/>
                <a:cs typeface="Trebuchet MS" charset="0"/>
              </a:endParaRPr>
            </a:p>
            <a:p>
              <a:pPr algn="ctr">
                <a:defRPr/>
              </a:pPr>
              <a:r>
                <a:rPr lang="sk-SK" sz="800" b="1" dirty="0">
                  <a:solidFill>
                    <a:schemeClr val="accent1">
                      <a:lumMod val="50000"/>
                    </a:schemeClr>
                  </a:solidFill>
                  <a:latin typeface="Trebuchet MS" charset="0"/>
                  <a:ea typeface="Trebuchet MS" charset="0"/>
                  <a:cs typeface="Trebuchet MS" charset="0"/>
                </a:rPr>
                <a:t>WEST </a:t>
              </a:r>
            </a:p>
          </p:txBody>
        </p:sp>
        <p:sp>
          <p:nvSpPr>
            <p:cNvPr id="132" name="Vývojový diagram: alternatívny proces 131"/>
            <p:cNvSpPr/>
            <p:nvPr/>
          </p:nvSpPr>
          <p:spPr bwMode="auto">
            <a:xfrm>
              <a:off x="6722850" y="4841952"/>
              <a:ext cx="1123950" cy="904875"/>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r>
                <a:rPr lang="sk-SK" sz="800" b="1" dirty="0">
                  <a:solidFill>
                    <a:schemeClr val="accent1">
                      <a:lumMod val="50000"/>
                    </a:schemeClr>
                  </a:solidFill>
                  <a:latin typeface="Trebuchet MS" charset="0"/>
                  <a:ea typeface="Trebuchet MS" charset="0"/>
                  <a:cs typeface="Trebuchet MS" charset="0"/>
                </a:rPr>
                <a:t>OPERATIVE-SEARCH</a:t>
              </a:r>
            </a:p>
            <a:p>
              <a:pPr algn="ctr">
                <a:defRPr/>
              </a:pPr>
              <a:r>
                <a:rPr lang="sk-SK" sz="800" b="1" dirty="0">
                  <a:solidFill>
                    <a:schemeClr val="accent1">
                      <a:lumMod val="50000"/>
                    </a:schemeClr>
                  </a:solidFill>
                  <a:latin typeface="Trebuchet MS" charset="0"/>
                  <a:ea typeface="Trebuchet MS" charset="0"/>
                  <a:cs typeface="Trebuchet MS" charset="0"/>
                </a:rPr>
                <a:t>AND INVESTIGATION</a:t>
              </a:r>
            </a:p>
            <a:p>
              <a:pPr algn="ctr">
                <a:defRPr/>
              </a:pPr>
              <a:r>
                <a:rPr lang="sk-SK" sz="800" b="1" dirty="0">
                  <a:solidFill>
                    <a:schemeClr val="accent1">
                      <a:lumMod val="50000"/>
                    </a:schemeClr>
                  </a:solidFill>
                  <a:latin typeface="Trebuchet MS" charset="0"/>
                  <a:ea typeface="Trebuchet MS" charset="0"/>
                  <a:cs typeface="Trebuchet MS" charset="0"/>
                </a:rPr>
                <a:t>ACTIVITIES </a:t>
              </a:r>
            </a:p>
            <a:p>
              <a:pPr algn="ctr">
                <a:defRPr/>
              </a:pPr>
              <a:r>
                <a:rPr lang="sk-SK" sz="800" b="1" dirty="0" smtClean="0">
                  <a:solidFill>
                    <a:schemeClr val="accent1">
                      <a:lumMod val="50000"/>
                    </a:schemeClr>
                  </a:solidFill>
                  <a:latin typeface="Trebuchet MS" charset="0"/>
                  <a:ea typeface="Trebuchet MS" charset="0"/>
                  <a:cs typeface="Trebuchet MS" charset="0"/>
                </a:rPr>
                <a:t>UNIT</a:t>
              </a:r>
              <a:endParaRPr lang="sk-SK" sz="800" b="1" dirty="0">
                <a:solidFill>
                  <a:schemeClr val="accent1">
                    <a:lumMod val="50000"/>
                  </a:schemeClr>
                </a:solidFill>
                <a:latin typeface="Trebuchet MS" charset="0"/>
                <a:ea typeface="Trebuchet MS" charset="0"/>
                <a:cs typeface="Trebuchet MS" charset="0"/>
              </a:endParaRPr>
            </a:p>
            <a:p>
              <a:pPr algn="ctr">
                <a:defRPr/>
              </a:pPr>
              <a:r>
                <a:rPr lang="sk-SK" sz="800" b="1" dirty="0">
                  <a:solidFill>
                    <a:schemeClr val="accent1">
                      <a:lumMod val="50000"/>
                    </a:schemeClr>
                  </a:solidFill>
                  <a:latin typeface="Trebuchet MS" charset="0"/>
                  <a:ea typeface="Trebuchet MS" charset="0"/>
                  <a:cs typeface="Trebuchet MS" charset="0"/>
                </a:rPr>
                <a:t>CENTRAL</a:t>
              </a:r>
            </a:p>
          </p:txBody>
        </p:sp>
        <p:sp>
          <p:nvSpPr>
            <p:cNvPr id="133" name="Vývojový diagram: alternatívny proces 132"/>
            <p:cNvSpPr/>
            <p:nvPr/>
          </p:nvSpPr>
          <p:spPr bwMode="auto">
            <a:xfrm>
              <a:off x="6722850" y="5800725"/>
              <a:ext cx="1123950" cy="904875"/>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r>
                <a:rPr lang="sk-SK" sz="800" b="1" dirty="0">
                  <a:solidFill>
                    <a:schemeClr val="accent1">
                      <a:lumMod val="50000"/>
                    </a:schemeClr>
                  </a:solidFill>
                  <a:latin typeface="Trebuchet MS" charset="0"/>
                  <a:ea typeface="Trebuchet MS" charset="0"/>
                  <a:cs typeface="Trebuchet MS" charset="0"/>
                </a:rPr>
                <a:t>OPERATIVE–SEARCH </a:t>
              </a:r>
            </a:p>
            <a:p>
              <a:pPr algn="ctr">
                <a:defRPr/>
              </a:pPr>
              <a:r>
                <a:rPr lang="sk-SK" sz="800" b="1" dirty="0">
                  <a:solidFill>
                    <a:schemeClr val="accent1">
                      <a:lumMod val="50000"/>
                    </a:schemeClr>
                  </a:solidFill>
                  <a:latin typeface="Trebuchet MS" charset="0"/>
                  <a:ea typeface="Trebuchet MS" charset="0"/>
                  <a:cs typeface="Trebuchet MS" charset="0"/>
                </a:rPr>
                <a:t>AND INVESTIGATION</a:t>
              </a:r>
            </a:p>
            <a:p>
              <a:pPr algn="ctr">
                <a:defRPr/>
              </a:pPr>
              <a:r>
                <a:rPr lang="sk-SK" sz="800" b="1" dirty="0">
                  <a:solidFill>
                    <a:schemeClr val="accent1">
                      <a:lumMod val="50000"/>
                    </a:schemeClr>
                  </a:solidFill>
                  <a:latin typeface="Trebuchet MS" charset="0"/>
                  <a:ea typeface="Trebuchet MS" charset="0"/>
                  <a:cs typeface="Trebuchet MS" charset="0"/>
                </a:rPr>
                <a:t>ACTIVITIES </a:t>
              </a:r>
            </a:p>
            <a:p>
              <a:pPr algn="ctr">
                <a:defRPr/>
              </a:pPr>
              <a:r>
                <a:rPr lang="sk-SK" sz="800" b="1" dirty="0" smtClean="0">
                  <a:solidFill>
                    <a:schemeClr val="accent1">
                      <a:lumMod val="50000"/>
                    </a:schemeClr>
                  </a:solidFill>
                  <a:latin typeface="Trebuchet MS" charset="0"/>
                  <a:ea typeface="Trebuchet MS" charset="0"/>
                  <a:cs typeface="Trebuchet MS" charset="0"/>
                </a:rPr>
                <a:t>UNIT</a:t>
              </a:r>
              <a:endParaRPr lang="sk-SK" sz="800" b="1" dirty="0">
                <a:solidFill>
                  <a:schemeClr val="accent1">
                    <a:lumMod val="50000"/>
                  </a:schemeClr>
                </a:solidFill>
                <a:latin typeface="Trebuchet MS" charset="0"/>
                <a:ea typeface="Trebuchet MS" charset="0"/>
                <a:cs typeface="Trebuchet MS" charset="0"/>
              </a:endParaRPr>
            </a:p>
            <a:p>
              <a:pPr algn="ctr">
                <a:defRPr/>
              </a:pPr>
              <a:r>
                <a:rPr lang="sk-SK" sz="800" b="1" dirty="0">
                  <a:solidFill>
                    <a:schemeClr val="accent1">
                      <a:lumMod val="50000"/>
                    </a:schemeClr>
                  </a:solidFill>
                  <a:latin typeface="Trebuchet MS" charset="0"/>
                  <a:ea typeface="Trebuchet MS" charset="0"/>
                  <a:cs typeface="Trebuchet MS" charset="0"/>
                </a:rPr>
                <a:t>EAST</a:t>
              </a:r>
            </a:p>
          </p:txBody>
        </p:sp>
        <p:cxnSp>
          <p:nvCxnSpPr>
            <p:cNvPr id="134" name="Rovná spojnica 133"/>
            <p:cNvCxnSpPr/>
            <p:nvPr/>
          </p:nvCxnSpPr>
          <p:spPr bwMode="auto">
            <a:xfrm flipV="1">
              <a:off x="7989675" y="2033588"/>
              <a:ext cx="0" cy="157162"/>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 name="Rovná spojnica 134"/>
            <p:cNvCxnSpPr/>
            <p:nvPr/>
          </p:nvCxnSpPr>
          <p:spPr bwMode="auto">
            <a:xfrm>
              <a:off x="7989675" y="2924175"/>
              <a:ext cx="1588" cy="3305175"/>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 name="Rovná spojnica 135"/>
            <p:cNvCxnSpPr/>
            <p:nvPr/>
          </p:nvCxnSpPr>
          <p:spPr bwMode="auto">
            <a:xfrm>
              <a:off x="7854738" y="4319588"/>
              <a:ext cx="134937"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7" name="Rovná spojnica 136"/>
            <p:cNvCxnSpPr/>
            <p:nvPr/>
          </p:nvCxnSpPr>
          <p:spPr bwMode="auto">
            <a:xfrm>
              <a:off x="7854738" y="5313363"/>
              <a:ext cx="134937"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8" name="Rovná spojnica 137"/>
            <p:cNvCxnSpPr/>
            <p:nvPr/>
          </p:nvCxnSpPr>
          <p:spPr bwMode="auto">
            <a:xfrm>
              <a:off x="7846800" y="6229350"/>
              <a:ext cx="144463"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7" name="Vývojový diagram: alternatívny proces 96"/>
            <p:cNvSpPr/>
            <p:nvPr/>
          </p:nvSpPr>
          <p:spPr bwMode="auto">
            <a:xfrm>
              <a:off x="3215269" y="4155745"/>
              <a:ext cx="971550" cy="793750"/>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sk-SK" sz="800" b="1" cap="all" dirty="0">
                <a:solidFill>
                  <a:schemeClr val="accent1">
                    <a:lumMod val="50000"/>
                  </a:schemeClr>
                </a:solidFill>
                <a:latin typeface="Trebuchet MS" charset="0"/>
                <a:ea typeface="Trebuchet MS" charset="0"/>
                <a:cs typeface="Trebuchet MS" charset="0"/>
              </a:endParaRPr>
            </a:p>
            <a:p>
              <a:pPr algn="ctr">
                <a:defRPr/>
              </a:pPr>
              <a:r>
                <a:rPr lang="en-US" sz="800" b="1" cap="all" dirty="0">
                  <a:solidFill>
                    <a:schemeClr val="accent1">
                      <a:lumMod val="50000"/>
                    </a:schemeClr>
                  </a:solidFill>
                  <a:latin typeface="Trebuchet MS" charset="0"/>
                  <a:ea typeface="Trebuchet MS" charset="0"/>
                  <a:cs typeface="Trebuchet MS" charset="0"/>
                </a:rPr>
                <a:t>Travel</a:t>
              </a:r>
              <a:endParaRPr lang="sk-SK" sz="800" b="1" cap="all" dirty="0">
                <a:solidFill>
                  <a:schemeClr val="accent1">
                    <a:lumMod val="50000"/>
                  </a:schemeClr>
                </a:solidFill>
                <a:latin typeface="Trebuchet MS" charset="0"/>
                <a:ea typeface="Trebuchet MS" charset="0"/>
                <a:cs typeface="Trebuchet MS" charset="0"/>
              </a:endParaRPr>
            </a:p>
            <a:p>
              <a:pPr algn="ctr">
                <a:defRPr/>
              </a:pPr>
              <a:r>
                <a:rPr lang="en-US" sz="800" b="1" cap="all" dirty="0">
                  <a:solidFill>
                    <a:schemeClr val="accent1">
                      <a:lumMod val="50000"/>
                    </a:schemeClr>
                  </a:solidFill>
                  <a:latin typeface="Trebuchet MS" charset="0"/>
                  <a:ea typeface="Trebuchet MS" charset="0"/>
                  <a:cs typeface="Trebuchet MS" charset="0"/>
                </a:rPr>
                <a:t>Document</a:t>
              </a:r>
              <a:endParaRPr lang="sk-SK" sz="800" b="1" cap="all" dirty="0">
                <a:solidFill>
                  <a:schemeClr val="accent1">
                    <a:lumMod val="50000"/>
                  </a:schemeClr>
                </a:solidFill>
                <a:latin typeface="Trebuchet MS" charset="0"/>
                <a:ea typeface="Trebuchet MS" charset="0"/>
                <a:cs typeface="Trebuchet MS" charset="0"/>
              </a:endParaRPr>
            </a:p>
            <a:p>
              <a:pPr algn="ctr">
                <a:defRPr/>
              </a:pPr>
              <a:r>
                <a:rPr lang="en-US" sz="800" b="1" cap="all" dirty="0">
                  <a:solidFill>
                    <a:schemeClr val="accent1">
                      <a:lumMod val="50000"/>
                    </a:schemeClr>
                  </a:solidFill>
                  <a:latin typeface="Trebuchet MS" charset="0"/>
                  <a:ea typeface="Trebuchet MS" charset="0"/>
                  <a:cs typeface="Trebuchet MS" charset="0"/>
                </a:rPr>
                <a:t>analysis </a:t>
              </a:r>
              <a:endParaRPr lang="sk-SK" sz="800" b="1" cap="all" dirty="0" smtClean="0">
                <a:solidFill>
                  <a:schemeClr val="accent1">
                    <a:lumMod val="50000"/>
                  </a:schemeClr>
                </a:solidFill>
                <a:latin typeface="Trebuchet MS" charset="0"/>
                <a:ea typeface="Trebuchet MS" charset="0"/>
                <a:cs typeface="Trebuchet MS" charset="0"/>
              </a:endParaRPr>
            </a:p>
            <a:p>
              <a:pPr algn="ctr">
                <a:defRPr/>
              </a:pPr>
              <a:r>
                <a:rPr lang="sk-SK" sz="800" b="1" cap="all" dirty="0" smtClean="0">
                  <a:solidFill>
                    <a:schemeClr val="accent1">
                      <a:lumMod val="50000"/>
                    </a:schemeClr>
                  </a:solidFill>
                  <a:latin typeface="Trebuchet MS" charset="0"/>
                  <a:ea typeface="Trebuchet MS" charset="0"/>
                  <a:cs typeface="Trebuchet MS" charset="0"/>
                </a:rPr>
                <a:t>UNIT</a:t>
              </a:r>
              <a:endParaRPr lang="en-US" sz="800" b="1" cap="all" dirty="0">
                <a:solidFill>
                  <a:schemeClr val="accent1">
                    <a:lumMod val="50000"/>
                  </a:schemeClr>
                </a:solidFill>
                <a:latin typeface="Trebuchet MS" charset="0"/>
                <a:ea typeface="Trebuchet MS" charset="0"/>
                <a:cs typeface="Trebuchet MS" charset="0"/>
              </a:endParaRPr>
            </a:p>
          </p:txBody>
        </p:sp>
        <p:sp>
          <p:nvSpPr>
            <p:cNvPr id="98" name="Vývojový diagram: alternatívny proces 97"/>
            <p:cNvSpPr/>
            <p:nvPr/>
          </p:nvSpPr>
          <p:spPr bwMode="auto">
            <a:xfrm>
              <a:off x="3221619" y="3118823"/>
              <a:ext cx="957263" cy="908321"/>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GB" sz="800" b="1" cap="all" dirty="0" smtClean="0">
                  <a:solidFill>
                    <a:schemeClr val="accent1">
                      <a:lumMod val="50000"/>
                    </a:schemeClr>
                  </a:solidFill>
                  <a:latin typeface="Trebuchet MS" charset="0"/>
                  <a:ea typeface="Trebuchet MS" charset="0"/>
                  <a:cs typeface="Trebuchet MS" charset="0"/>
                </a:rPr>
                <a:t>External</a:t>
              </a:r>
            </a:p>
            <a:p>
              <a:pPr algn="ctr">
                <a:defRPr/>
              </a:pPr>
              <a:r>
                <a:rPr lang="en-GB" sz="800" b="1" cap="all" dirty="0" smtClean="0">
                  <a:solidFill>
                    <a:schemeClr val="accent1">
                      <a:lumMod val="50000"/>
                    </a:schemeClr>
                  </a:solidFill>
                  <a:latin typeface="Trebuchet MS" charset="0"/>
                  <a:ea typeface="Trebuchet MS" charset="0"/>
                  <a:cs typeface="Trebuchet MS" charset="0"/>
                </a:rPr>
                <a:t>border</a:t>
              </a:r>
            </a:p>
            <a:p>
              <a:pPr algn="ctr">
                <a:defRPr/>
              </a:pPr>
              <a:r>
                <a:rPr lang="en-GB" sz="800" b="1" cap="all" dirty="0" smtClean="0">
                  <a:solidFill>
                    <a:schemeClr val="accent1">
                      <a:lumMod val="50000"/>
                    </a:schemeClr>
                  </a:solidFill>
                  <a:latin typeface="Trebuchet MS" charset="0"/>
                  <a:ea typeface="Trebuchet MS" charset="0"/>
                  <a:cs typeface="Trebuchet MS" charset="0"/>
                </a:rPr>
                <a:t>Control AND FRONTEX </a:t>
              </a:r>
              <a:r>
                <a:rPr lang="en-GB" sz="800" b="1" cap="all" dirty="0" err="1" smtClean="0">
                  <a:solidFill>
                    <a:schemeClr val="accent1">
                      <a:lumMod val="50000"/>
                    </a:schemeClr>
                  </a:solidFill>
                  <a:latin typeface="Trebuchet MS" charset="0"/>
                  <a:ea typeface="Trebuchet MS" charset="0"/>
                  <a:cs typeface="Trebuchet MS" charset="0"/>
                </a:rPr>
                <a:t>UNIt</a:t>
              </a:r>
              <a:endParaRPr lang="en-GB" sz="800" b="1" cap="all" dirty="0">
                <a:solidFill>
                  <a:schemeClr val="accent1">
                    <a:lumMod val="50000"/>
                  </a:schemeClr>
                </a:solidFill>
                <a:latin typeface="Trebuchet MS" charset="0"/>
                <a:ea typeface="Trebuchet MS" charset="0"/>
                <a:cs typeface="Trebuchet MS" charset="0"/>
              </a:endParaRPr>
            </a:p>
          </p:txBody>
        </p:sp>
        <p:cxnSp>
          <p:nvCxnSpPr>
            <p:cNvPr id="99" name="Rovná spojnica 98"/>
            <p:cNvCxnSpPr/>
            <p:nvPr/>
          </p:nvCxnSpPr>
          <p:spPr bwMode="auto">
            <a:xfrm flipV="1">
              <a:off x="3201775" y="2033588"/>
              <a:ext cx="0" cy="160337"/>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Rovná spojnica 99"/>
            <p:cNvCxnSpPr/>
            <p:nvPr/>
          </p:nvCxnSpPr>
          <p:spPr bwMode="auto">
            <a:xfrm flipV="1">
              <a:off x="4307469" y="2033588"/>
              <a:ext cx="0" cy="160337"/>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Rovná spojnica 100"/>
            <p:cNvCxnSpPr/>
            <p:nvPr/>
          </p:nvCxnSpPr>
          <p:spPr bwMode="auto">
            <a:xfrm flipH="1">
              <a:off x="4307469" y="2914650"/>
              <a:ext cx="1" cy="163797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07" name="Vývojový diagram: alternatívny proces 106"/>
            <p:cNvSpPr/>
            <p:nvPr/>
          </p:nvSpPr>
          <p:spPr bwMode="auto">
            <a:xfrm>
              <a:off x="5554450" y="3995394"/>
              <a:ext cx="1028732" cy="711200"/>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anchor="ctr"/>
            <a:lstStyle/>
            <a:p>
              <a:pPr algn="ctr">
                <a:lnSpc>
                  <a:spcPct val="115000"/>
                </a:lnSpc>
                <a:spcAft>
                  <a:spcPts val="0"/>
                </a:spcAft>
                <a:defRPr/>
              </a:pPr>
              <a:r>
                <a:rPr lang="sk-SK" sz="800" b="1" dirty="0" smtClean="0">
                  <a:solidFill>
                    <a:schemeClr val="accent1">
                      <a:lumMod val="50000"/>
                    </a:schemeClr>
                  </a:solidFill>
                  <a:latin typeface="Trebuchet MS" charset="0"/>
                  <a:ea typeface="Trebuchet MS" charset="0"/>
                  <a:cs typeface="Trebuchet MS" charset="0"/>
                </a:rPr>
                <a:t>CENTRAL  VISA AUTHORITY</a:t>
              </a:r>
            </a:p>
            <a:p>
              <a:pPr algn="ctr">
                <a:lnSpc>
                  <a:spcPct val="115000"/>
                </a:lnSpc>
                <a:spcAft>
                  <a:spcPts val="0"/>
                </a:spcAft>
                <a:defRPr/>
              </a:pPr>
              <a:r>
                <a:rPr lang="sk-SK" sz="800" b="1" dirty="0" smtClean="0">
                  <a:solidFill>
                    <a:schemeClr val="accent1">
                      <a:lumMod val="50000"/>
                    </a:schemeClr>
                  </a:solidFill>
                  <a:latin typeface="Trebuchet MS" charset="0"/>
                  <a:ea typeface="Trebuchet MS" charset="0"/>
                  <a:cs typeface="Trebuchet MS" charset="0"/>
                </a:rPr>
                <a:t>UNIT</a:t>
              </a:r>
              <a:endParaRPr lang="sk-SK" sz="1100" b="1" dirty="0">
                <a:solidFill>
                  <a:schemeClr val="accent1">
                    <a:lumMod val="50000"/>
                  </a:schemeClr>
                </a:solidFill>
                <a:latin typeface="Trebuchet MS" charset="0"/>
                <a:ea typeface="Trebuchet MS" charset="0"/>
                <a:cs typeface="Trebuchet MS" charset="0"/>
              </a:endParaRPr>
            </a:p>
          </p:txBody>
        </p:sp>
        <p:sp>
          <p:nvSpPr>
            <p:cNvPr id="108" name="Vývojový diagram: alternatívny proces 107"/>
            <p:cNvSpPr/>
            <p:nvPr/>
          </p:nvSpPr>
          <p:spPr bwMode="auto">
            <a:xfrm>
              <a:off x="5562388" y="3217519"/>
              <a:ext cx="1020794" cy="711200"/>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anchor="ctr"/>
            <a:lstStyle/>
            <a:p>
              <a:pPr algn="ctr">
                <a:lnSpc>
                  <a:spcPct val="115000"/>
                </a:lnSpc>
                <a:spcAft>
                  <a:spcPts val="0"/>
                </a:spcAft>
                <a:defRPr/>
              </a:pPr>
              <a:r>
                <a:rPr lang="sk-SK" sz="800" b="1" dirty="0" smtClean="0">
                  <a:solidFill>
                    <a:schemeClr val="accent1">
                      <a:lumMod val="50000"/>
                    </a:schemeClr>
                  </a:solidFill>
                  <a:latin typeface="Trebuchet MS" charset="0"/>
                  <a:ea typeface="Trebuchet MS" charset="0"/>
                  <a:cs typeface="Trebuchet MS" charset="0"/>
                </a:rPr>
                <a:t> FOREIGNER‘S MATTERS</a:t>
              </a:r>
            </a:p>
            <a:p>
              <a:pPr algn="ctr">
                <a:lnSpc>
                  <a:spcPct val="115000"/>
                </a:lnSpc>
                <a:spcAft>
                  <a:spcPts val="0"/>
                </a:spcAft>
                <a:defRPr/>
              </a:pPr>
              <a:r>
                <a:rPr lang="sk-SK" sz="800" b="1" dirty="0" smtClean="0">
                  <a:solidFill>
                    <a:schemeClr val="accent1">
                      <a:lumMod val="50000"/>
                    </a:schemeClr>
                  </a:solidFill>
                  <a:latin typeface="Trebuchet MS" charset="0"/>
                  <a:ea typeface="Trebuchet MS" charset="0"/>
                  <a:cs typeface="Trebuchet MS" charset="0"/>
                </a:rPr>
                <a:t>UNIT</a:t>
              </a:r>
              <a:endParaRPr lang="sk-SK" sz="1100" b="1" dirty="0">
                <a:solidFill>
                  <a:schemeClr val="accent1">
                    <a:lumMod val="50000"/>
                  </a:schemeClr>
                </a:solidFill>
                <a:latin typeface="Trebuchet MS" charset="0"/>
                <a:ea typeface="Trebuchet MS" charset="0"/>
                <a:cs typeface="Trebuchet MS" charset="0"/>
              </a:endParaRPr>
            </a:p>
          </p:txBody>
        </p:sp>
        <p:cxnSp>
          <p:nvCxnSpPr>
            <p:cNvPr id="109" name="Rovná spojnica 108"/>
            <p:cNvCxnSpPr/>
            <p:nvPr/>
          </p:nvCxnSpPr>
          <p:spPr bwMode="auto">
            <a:xfrm>
              <a:off x="831638" y="2033588"/>
              <a:ext cx="7161212" cy="4762"/>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0" name="Rovná spojnica 109"/>
            <p:cNvCxnSpPr/>
            <p:nvPr/>
          </p:nvCxnSpPr>
          <p:spPr bwMode="auto">
            <a:xfrm flipV="1">
              <a:off x="5416338" y="2033588"/>
              <a:ext cx="0" cy="150812"/>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1" name="Rovná spojnica 110"/>
            <p:cNvCxnSpPr/>
            <p:nvPr/>
          </p:nvCxnSpPr>
          <p:spPr bwMode="auto">
            <a:xfrm flipV="1">
              <a:off x="6606963" y="2033588"/>
              <a:ext cx="0" cy="157162"/>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2" name="Rovná spojnica 111"/>
            <p:cNvCxnSpPr/>
            <p:nvPr/>
          </p:nvCxnSpPr>
          <p:spPr bwMode="auto">
            <a:xfrm flipH="1">
              <a:off x="5416338" y="2906713"/>
              <a:ext cx="1" cy="1444281"/>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3" name="Rovná spojnica 112"/>
            <p:cNvCxnSpPr/>
            <p:nvPr/>
          </p:nvCxnSpPr>
          <p:spPr bwMode="auto">
            <a:xfrm>
              <a:off x="5411575" y="4350994"/>
              <a:ext cx="144463"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3" name="Rovná spojnica 102"/>
            <p:cNvCxnSpPr/>
            <p:nvPr/>
          </p:nvCxnSpPr>
          <p:spPr bwMode="auto">
            <a:xfrm>
              <a:off x="4188407" y="4552396"/>
              <a:ext cx="133350"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Rovná spojnica 103"/>
            <p:cNvCxnSpPr/>
            <p:nvPr/>
          </p:nvCxnSpPr>
          <p:spPr bwMode="auto">
            <a:xfrm>
              <a:off x="4175707" y="3512794"/>
              <a:ext cx="124221"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87" name="Vývojový diagram: alternatívny proces 86"/>
            <p:cNvSpPr/>
            <p:nvPr/>
          </p:nvSpPr>
          <p:spPr bwMode="auto">
            <a:xfrm>
              <a:off x="996439" y="3938243"/>
              <a:ext cx="1119187" cy="735013"/>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r>
                <a:rPr lang="sk-SK" sz="800" b="1" dirty="0" smtClean="0">
                  <a:solidFill>
                    <a:schemeClr val="accent1">
                      <a:lumMod val="50000"/>
                    </a:schemeClr>
                  </a:solidFill>
                  <a:latin typeface="Trebuchet MS" charset="0"/>
                  <a:ea typeface="Trebuchet MS" charset="0"/>
                  <a:cs typeface="Trebuchet MS" charset="0"/>
                </a:rPr>
                <a:t>COORDINATION OF DATA PROCESSING</a:t>
              </a:r>
            </a:p>
            <a:p>
              <a:pPr algn="ctr">
                <a:defRPr/>
              </a:pPr>
              <a:r>
                <a:rPr lang="sk-SK" sz="800" b="1" dirty="0" smtClean="0">
                  <a:solidFill>
                    <a:schemeClr val="accent1">
                      <a:lumMod val="50000"/>
                    </a:schemeClr>
                  </a:solidFill>
                  <a:latin typeface="Trebuchet MS" charset="0"/>
                  <a:ea typeface="Trebuchet MS" charset="0"/>
                  <a:cs typeface="Trebuchet MS" charset="0"/>
                </a:rPr>
                <a:t>UNIT</a:t>
              </a:r>
              <a:endParaRPr lang="sk-SK" sz="800" b="1" dirty="0">
                <a:solidFill>
                  <a:schemeClr val="accent1">
                    <a:lumMod val="50000"/>
                  </a:schemeClr>
                </a:solidFill>
                <a:latin typeface="Trebuchet MS" charset="0"/>
                <a:ea typeface="Trebuchet MS" charset="0"/>
                <a:cs typeface="Trebuchet MS" charset="0"/>
              </a:endParaRPr>
            </a:p>
          </p:txBody>
        </p:sp>
        <p:sp>
          <p:nvSpPr>
            <p:cNvPr id="88" name="Vývojový diagram: alternatívny proces 87"/>
            <p:cNvSpPr/>
            <p:nvPr/>
          </p:nvSpPr>
          <p:spPr bwMode="auto">
            <a:xfrm>
              <a:off x="979275" y="3254031"/>
              <a:ext cx="1119188" cy="638175"/>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r>
                <a:rPr lang="sk-SK" sz="1000" b="1" cap="small" dirty="0" smtClean="0">
                  <a:solidFill>
                    <a:schemeClr val="accent1">
                      <a:lumMod val="50000"/>
                    </a:schemeClr>
                  </a:solidFill>
                  <a:latin typeface="Trebuchet MS" charset="0"/>
                  <a:ea typeface="Trebuchet MS" charset="0"/>
                  <a:cs typeface="Trebuchet MS" charset="0"/>
                </a:rPr>
                <a:t> </a:t>
              </a:r>
              <a:r>
                <a:rPr lang="en-GB" sz="1000" b="1" cap="small" dirty="0" smtClean="0">
                  <a:solidFill>
                    <a:schemeClr val="accent1">
                      <a:lumMod val="50000"/>
                    </a:schemeClr>
                  </a:solidFill>
                  <a:latin typeface="Trebuchet MS" charset="0"/>
                  <a:ea typeface="Trebuchet MS" charset="0"/>
                  <a:cs typeface="Trebuchet MS" charset="0"/>
                </a:rPr>
                <a:t>analysis and statistics</a:t>
              </a:r>
            </a:p>
            <a:p>
              <a:pPr algn="ctr">
                <a:defRPr/>
              </a:pPr>
              <a:r>
                <a:rPr lang="en-GB" sz="800" b="1" cap="small" dirty="0" smtClean="0">
                  <a:solidFill>
                    <a:schemeClr val="accent1">
                      <a:lumMod val="50000"/>
                    </a:schemeClr>
                  </a:solidFill>
                  <a:latin typeface="Trebuchet MS" charset="0"/>
                  <a:ea typeface="Trebuchet MS" charset="0"/>
                  <a:cs typeface="Trebuchet MS" charset="0"/>
                </a:rPr>
                <a:t>UNIT</a:t>
              </a:r>
              <a:endParaRPr lang="en-GB" sz="800" b="1" cap="small" dirty="0">
                <a:solidFill>
                  <a:schemeClr val="accent1">
                    <a:lumMod val="50000"/>
                  </a:schemeClr>
                </a:solidFill>
                <a:latin typeface="Trebuchet MS" charset="0"/>
                <a:ea typeface="Trebuchet MS" charset="0"/>
                <a:cs typeface="Trebuchet MS" charset="0"/>
              </a:endParaRPr>
            </a:p>
          </p:txBody>
        </p:sp>
        <p:cxnSp>
          <p:nvCxnSpPr>
            <p:cNvPr id="89" name="Rovná spojnica 88"/>
            <p:cNvCxnSpPr/>
            <p:nvPr/>
          </p:nvCxnSpPr>
          <p:spPr bwMode="auto">
            <a:xfrm>
              <a:off x="831638" y="2033588"/>
              <a:ext cx="0" cy="155575"/>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0" name="Rovná spojnica 89"/>
            <p:cNvCxnSpPr/>
            <p:nvPr/>
          </p:nvCxnSpPr>
          <p:spPr bwMode="auto">
            <a:xfrm flipV="1">
              <a:off x="2098463" y="2033588"/>
              <a:ext cx="0" cy="155575"/>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1" name="Rovná spojnica 90"/>
            <p:cNvCxnSpPr/>
            <p:nvPr/>
          </p:nvCxnSpPr>
          <p:spPr bwMode="auto">
            <a:xfrm>
              <a:off x="834813" y="2914650"/>
              <a:ext cx="3175" cy="1259681"/>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2" name="Rovná spojnica 91"/>
            <p:cNvCxnSpPr/>
            <p:nvPr/>
          </p:nvCxnSpPr>
          <p:spPr bwMode="auto">
            <a:xfrm>
              <a:off x="834813" y="4167188"/>
              <a:ext cx="144462"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3" name="Rovná spojnica 92"/>
            <p:cNvCxnSpPr/>
            <p:nvPr/>
          </p:nvCxnSpPr>
          <p:spPr bwMode="auto">
            <a:xfrm>
              <a:off x="834813" y="3424238"/>
              <a:ext cx="144462"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5" name="Vývojový diagram: alternatívny proces 74"/>
            <p:cNvSpPr/>
            <p:nvPr/>
          </p:nvSpPr>
          <p:spPr bwMode="auto">
            <a:xfrm>
              <a:off x="6718088" y="3069431"/>
              <a:ext cx="1128712" cy="709613"/>
            </a:xfrm>
            <a:prstGeom prst="flowChartAlternateProcess">
              <a:avLst/>
            </a:prstGeom>
            <a:ln/>
          </p:spPr>
          <p:style>
            <a:lnRef idx="2">
              <a:schemeClr val="accent1"/>
            </a:lnRef>
            <a:fillRef idx="1">
              <a:schemeClr val="lt1"/>
            </a:fillRef>
            <a:effectRef idx="0">
              <a:schemeClr val="accent1"/>
            </a:effectRef>
            <a:fontRef idx="minor">
              <a:schemeClr val="dk1"/>
            </a:fontRef>
          </p:style>
          <p:txBody>
            <a:bodyPr anchor="ctr"/>
            <a:lstStyle/>
            <a:p>
              <a:pPr algn="ctr">
                <a:lnSpc>
                  <a:spcPct val="115000"/>
                </a:lnSpc>
                <a:spcAft>
                  <a:spcPts val="0"/>
                </a:spcAft>
                <a:defRPr/>
              </a:pPr>
              <a:r>
                <a:rPr lang="sk-SK" sz="800" b="1" dirty="0" smtClean="0">
                  <a:solidFill>
                    <a:schemeClr val="accent1">
                      <a:lumMod val="50000"/>
                    </a:schemeClr>
                  </a:solidFill>
                  <a:latin typeface="Trebuchet MS" charset="0"/>
                  <a:ea typeface="Trebuchet MS" charset="0"/>
                  <a:cs typeface="Trebuchet MS" charset="0"/>
                </a:rPr>
                <a:t>COORDATION</a:t>
              </a:r>
            </a:p>
            <a:p>
              <a:pPr algn="ctr">
                <a:lnSpc>
                  <a:spcPct val="115000"/>
                </a:lnSpc>
                <a:spcAft>
                  <a:spcPts val="0"/>
                </a:spcAft>
                <a:defRPr/>
              </a:pPr>
              <a:r>
                <a:rPr lang="sk-SK" sz="800" b="1" dirty="0" smtClean="0">
                  <a:solidFill>
                    <a:schemeClr val="accent1">
                      <a:lumMod val="50000"/>
                    </a:schemeClr>
                  </a:solidFill>
                  <a:latin typeface="Trebuchet MS" charset="0"/>
                  <a:ea typeface="Trebuchet MS" charset="0"/>
                  <a:cs typeface="Trebuchet MS" charset="0"/>
                </a:rPr>
                <a:t>UNIT</a:t>
              </a:r>
              <a:endParaRPr lang="sk-SK" sz="1100" b="1" dirty="0">
                <a:solidFill>
                  <a:schemeClr val="accent1">
                    <a:lumMod val="50000"/>
                  </a:schemeClr>
                </a:solidFill>
                <a:latin typeface="Trebuchet MS" charset="0"/>
                <a:ea typeface="Trebuchet MS" charset="0"/>
                <a:cs typeface="Trebuchet MS" charset="0"/>
              </a:endParaRPr>
            </a:p>
          </p:txBody>
        </p:sp>
        <p:cxnSp>
          <p:nvCxnSpPr>
            <p:cNvPr id="76" name="Rovná spojnica 75"/>
            <p:cNvCxnSpPr/>
            <p:nvPr/>
          </p:nvCxnSpPr>
          <p:spPr bwMode="auto">
            <a:xfrm>
              <a:off x="7856325" y="3441700"/>
              <a:ext cx="136525"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0" name="Vývojový diagram: alternatívny proces 129"/>
            <p:cNvSpPr/>
            <p:nvPr/>
          </p:nvSpPr>
          <p:spPr bwMode="auto">
            <a:xfrm>
              <a:off x="7380311" y="2189163"/>
              <a:ext cx="1224137" cy="735012"/>
            </a:xfrm>
            <a:prstGeom prst="flowChartAlternateProcess">
              <a:avLst/>
            </a:prstGeom>
            <a:ln/>
          </p:spPr>
          <p:style>
            <a:lnRef idx="3">
              <a:schemeClr val="lt1"/>
            </a:lnRef>
            <a:fillRef idx="1">
              <a:schemeClr val="accent1"/>
            </a:fillRef>
            <a:effectRef idx="1">
              <a:schemeClr val="accent1"/>
            </a:effectRef>
            <a:fontRef idx="minor">
              <a:schemeClr val="lt1"/>
            </a:fontRef>
          </p:style>
          <p:txBody>
            <a:bodyPr anchor="ctr"/>
            <a:lstStyle/>
            <a:p>
              <a:pPr algn="ctr">
                <a:lnSpc>
                  <a:spcPct val="115000"/>
                </a:lnSpc>
                <a:spcAft>
                  <a:spcPts val="0"/>
                </a:spcAft>
                <a:defRPr/>
              </a:pPr>
              <a:r>
                <a:rPr lang="sk-SK" sz="800" b="1" dirty="0" smtClean="0">
                  <a:solidFill>
                    <a:schemeClr val="bg1"/>
                  </a:solidFill>
                  <a:latin typeface="Trebuchet MS" charset="0"/>
                  <a:ea typeface="Trebuchet MS" charset="0"/>
                  <a:cs typeface="Trebuchet MS" charset="0"/>
                </a:rPr>
                <a:t>NATIONAL UNIT FOR COMBATING ILLEGAL MIGRATION</a:t>
              </a:r>
            </a:p>
            <a:p>
              <a:pPr algn="ctr">
                <a:lnSpc>
                  <a:spcPct val="115000"/>
                </a:lnSpc>
                <a:spcAft>
                  <a:spcPts val="0"/>
                </a:spcAft>
                <a:defRPr/>
              </a:pPr>
              <a:endParaRPr lang="sk-SK" sz="800" b="1" dirty="0">
                <a:solidFill>
                  <a:schemeClr val="bg1"/>
                </a:solidFill>
                <a:latin typeface="Trebuchet MS" charset="0"/>
                <a:ea typeface="Trebuchet MS" charset="0"/>
                <a:cs typeface="Trebuchet MS" charset="0"/>
              </a:endParaRPr>
            </a:p>
          </p:txBody>
        </p:sp>
        <p:sp>
          <p:nvSpPr>
            <p:cNvPr id="94" name="Vývojový diagram: alternatívny proces 93"/>
            <p:cNvSpPr/>
            <p:nvPr/>
          </p:nvSpPr>
          <p:spPr bwMode="auto">
            <a:xfrm>
              <a:off x="1493626" y="2179638"/>
              <a:ext cx="1098549" cy="744537"/>
            </a:xfrm>
            <a:prstGeom prst="flowChartAlternateProcess">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r>
                <a:rPr lang="sk-SK" sz="800" b="1" dirty="0">
                  <a:latin typeface="Trebuchet MS" charset="0"/>
                  <a:ea typeface="Trebuchet MS" charset="0"/>
                  <a:cs typeface="Trebuchet MS" charset="0"/>
                </a:rPr>
                <a:t>ADMINISTRATIVE </a:t>
              </a:r>
            </a:p>
            <a:p>
              <a:pPr algn="ctr">
                <a:defRPr/>
              </a:pPr>
              <a:r>
                <a:rPr lang="sk-SK" sz="800" b="1" dirty="0">
                  <a:latin typeface="Trebuchet MS" charset="0"/>
                  <a:ea typeface="Trebuchet MS" charset="0"/>
                  <a:cs typeface="Trebuchet MS" charset="0"/>
                </a:rPr>
                <a:t>AND  INTERNAL </a:t>
              </a:r>
            </a:p>
            <a:p>
              <a:pPr algn="ctr">
                <a:defRPr/>
              </a:pPr>
              <a:r>
                <a:rPr lang="sk-SK" sz="800" b="1" dirty="0" smtClean="0">
                  <a:latin typeface="Trebuchet MS" charset="0"/>
                  <a:ea typeface="Trebuchet MS" charset="0"/>
                  <a:cs typeface="Trebuchet MS" charset="0"/>
                </a:rPr>
                <a:t>DEPARTMENT</a:t>
              </a:r>
              <a:endParaRPr lang="sk-SK" sz="800" b="1" dirty="0">
                <a:solidFill>
                  <a:schemeClr val="bg1"/>
                </a:solidFill>
                <a:latin typeface="Trebuchet MS" charset="0"/>
                <a:ea typeface="Trebuchet MS" charset="0"/>
                <a:cs typeface="Trebuchet MS" charset="0"/>
              </a:endParaRPr>
            </a:p>
            <a:p>
              <a:pPr algn="ctr">
                <a:lnSpc>
                  <a:spcPct val="115000"/>
                </a:lnSpc>
                <a:spcAft>
                  <a:spcPts val="0"/>
                </a:spcAft>
                <a:defRPr/>
              </a:pPr>
              <a:endParaRPr lang="sk-SK" sz="800" b="1" dirty="0" smtClean="0">
                <a:solidFill>
                  <a:schemeClr val="bg1"/>
                </a:solidFill>
                <a:latin typeface="Trebuchet MS" charset="0"/>
                <a:ea typeface="Trebuchet MS" charset="0"/>
                <a:cs typeface="Trebuchet MS" charset="0"/>
              </a:endParaRPr>
            </a:p>
          </p:txBody>
        </p:sp>
        <p:sp>
          <p:nvSpPr>
            <p:cNvPr id="95" name="Vývojový diagram: alternatívny proces 94"/>
            <p:cNvSpPr/>
            <p:nvPr/>
          </p:nvSpPr>
          <p:spPr bwMode="auto">
            <a:xfrm>
              <a:off x="2674724" y="2184400"/>
              <a:ext cx="1055689" cy="739775"/>
            </a:xfrm>
            <a:prstGeom prst="flowChartAlternateProcess">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r>
                <a:rPr lang="sk-SK" sz="800" b="1" dirty="0">
                  <a:latin typeface="Trebuchet MS" charset="0"/>
                  <a:ea typeface="Trebuchet MS" charset="0"/>
                  <a:cs typeface="Trebuchet MS" charset="0"/>
                </a:rPr>
                <a:t>DEPARTMENT OF</a:t>
              </a:r>
            </a:p>
            <a:p>
              <a:pPr algn="ctr">
                <a:defRPr/>
              </a:pPr>
              <a:r>
                <a:rPr lang="sk-SK" sz="800" b="1" dirty="0">
                  <a:latin typeface="Trebuchet MS" charset="0"/>
                  <a:ea typeface="Trebuchet MS" charset="0"/>
                  <a:cs typeface="Trebuchet MS" charset="0"/>
                </a:rPr>
                <a:t>INTERNATIONAL </a:t>
              </a:r>
              <a:r>
                <a:rPr lang="sk-SK" sz="800" b="1" dirty="0" smtClean="0">
                  <a:latin typeface="Trebuchet MS" charset="0"/>
                  <a:ea typeface="Trebuchet MS" charset="0"/>
                  <a:cs typeface="Trebuchet MS" charset="0"/>
                </a:rPr>
                <a:t>COOPERATION</a:t>
              </a:r>
            </a:p>
            <a:p>
              <a:pPr algn="ctr">
                <a:lnSpc>
                  <a:spcPct val="115000"/>
                </a:lnSpc>
                <a:spcAft>
                  <a:spcPts val="0"/>
                </a:spcAft>
                <a:defRPr/>
              </a:pPr>
              <a:endParaRPr lang="sk-SK" sz="800" b="1" dirty="0">
                <a:solidFill>
                  <a:schemeClr val="bg1"/>
                </a:solidFill>
                <a:latin typeface="Trebuchet MS" charset="0"/>
                <a:ea typeface="Trebuchet MS" charset="0"/>
                <a:cs typeface="Trebuchet MS" charset="0"/>
              </a:endParaRPr>
            </a:p>
          </p:txBody>
        </p:sp>
        <p:sp>
          <p:nvSpPr>
            <p:cNvPr id="96" name="Vývojový diagram: alternatívny proces 95"/>
            <p:cNvSpPr/>
            <p:nvPr/>
          </p:nvSpPr>
          <p:spPr bwMode="auto">
            <a:xfrm>
              <a:off x="3780419" y="2181225"/>
              <a:ext cx="1023938" cy="733425"/>
            </a:xfrm>
            <a:prstGeom prst="flowChartAlternateProcess">
              <a:avLst/>
            </a:prstGeom>
            <a:ln/>
          </p:spPr>
          <p:style>
            <a:lnRef idx="3">
              <a:schemeClr val="lt1"/>
            </a:lnRef>
            <a:fillRef idx="1">
              <a:schemeClr val="accent1"/>
            </a:fillRef>
            <a:effectRef idx="1">
              <a:schemeClr val="accent1"/>
            </a:effectRef>
            <a:fontRef idx="minor">
              <a:schemeClr val="lt1"/>
            </a:fontRef>
          </p:style>
          <p:txBody>
            <a:bodyPr anchor="ctr"/>
            <a:lstStyle/>
            <a:p>
              <a:pPr algn="ctr">
                <a:lnSpc>
                  <a:spcPct val="115000"/>
                </a:lnSpc>
                <a:spcAft>
                  <a:spcPts val="0"/>
                </a:spcAft>
                <a:defRPr/>
              </a:pPr>
              <a:r>
                <a:rPr lang="sk-SK" sz="800" b="1" dirty="0" smtClean="0">
                  <a:solidFill>
                    <a:schemeClr val="bg1"/>
                  </a:solidFill>
                  <a:latin typeface="Trebuchet MS" charset="0"/>
                  <a:ea typeface="Trebuchet MS" charset="0"/>
                  <a:cs typeface="Trebuchet MS" charset="0"/>
                </a:rPr>
                <a:t>BORDER POLICE</a:t>
              </a:r>
            </a:p>
            <a:p>
              <a:pPr algn="ctr">
                <a:lnSpc>
                  <a:spcPct val="115000"/>
                </a:lnSpc>
                <a:spcAft>
                  <a:spcPts val="0"/>
                </a:spcAft>
                <a:defRPr/>
              </a:pPr>
              <a:r>
                <a:rPr lang="sk-SK" sz="800" b="1" dirty="0" smtClean="0">
                  <a:solidFill>
                    <a:schemeClr val="bg1"/>
                  </a:solidFill>
                  <a:latin typeface="Trebuchet MS" charset="0"/>
                  <a:ea typeface="Trebuchet MS" charset="0"/>
                  <a:cs typeface="Trebuchet MS" charset="0"/>
                </a:rPr>
                <a:t>DEPARTMENT </a:t>
              </a:r>
            </a:p>
            <a:p>
              <a:pPr algn="ctr">
                <a:lnSpc>
                  <a:spcPct val="115000"/>
                </a:lnSpc>
                <a:spcAft>
                  <a:spcPts val="0"/>
                </a:spcAft>
                <a:defRPr/>
              </a:pPr>
              <a:endParaRPr lang="sk-SK" sz="800" b="1" dirty="0">
                <a:solidFill>
                  <a:schemeClr val="bg1"/>
                </a:solidFill>
                <a:latin typeface="Trebuchet MS" charset="0"/>
                <a:ea typeface="Trebuchet MS" charset="0"/>
                <a:cs typeface="Trebuchet MS" charset="0"/>
              </a:endParaRPr>
            </a:p>
          </p:txBody>
        </p:sp>
        <p:sp>
          <p:nvSpPr>
            <p:cNvPr id="105" name="Vývojový diagram: alternatívny proces 104"/>
            <p:cNvSpPr/>
            <p:nvPr/>
          </p:nvSpPr>
          <p:spPr bwMode="auto">
            <a:xfrm>
              <a:off x="4921038" y="2181225"/>
              <a:ext cx="1023937" cy="733425"/>
            </a:xfrm>
            <a:prstGeom prst="flowChartAlternateProcess">
              <a:avLst/>
            </a:prstGeom>
            <a:ln/>
          </p:spPr>
          <p:style>
            <a:lnRef idx="3">
              <a:schemeClr val="lt1"/>
            </a:lnRef>
            <a:fillRef idx="1">
              <a:schemeClr val="accent1"/>
            </a:fillRef>
            <a:effectRef idx="1">
              <a:schemeClr val="accent1"/>
            </a:effectRef>
            <a:fontRef idx="minor">
              <a:schemeClr val="lt1"/>
            </a:fontRef>
          </p:style>
          <p:txBody>
            <a:bodyPr anchor="ctr"/>
            <a:lstStyle/>
            <a:p>
              <a:pPr algn="ctr">
                <a:lnSpc>
                  <a:spcPct val="115000"/>
                </a:lnSpc>
                <a:spcAft>
                  <a:spcPts val="0"/>
                </a:spcAft>
                <a:defRPr/>
              </a:pPr>
              <a:r>
                <a:rPr lang="sk-SK" sz="800" b="1" dirty="0" smtClean="0">
                  <a:solidFill>
                    <a:schemeClr val="bg1"/>
                  </a:solidFill>
                  <a:latin typeface="Trebuchet MS" charset="0"/>
                  <a:ea typeface="Trebuchet MS" charset="0"/>
                  <a:cs typeface="Trebuchet MS" charset="0"/>
                </a:rPr>
                <a:t>FOREIGN POLICE DEPARTMENT</a:t>
              </a:r>
            </a:p>
            <a:p>
              <a:pPr algn="ctr">
                <a:lnSpc>
                  <a:spcPct val="115000"/>
                </a:lnSpc>
                <a:spcAft>
                  <a:spcPts val="0"/>
                </a:spcAft>
                <a:defRPr/>
              </a:pPr>
              <a:endParaRPr lang="sk-SK" sz="800" b="1" dirty="0">
                <a:solidFill>
                  <a:schemeClr val="bg1"/>
                </a:solidFill>
                <a:latin typeface="Trebuchet MS" charset="0"/>
                <a:ea typeface="Trebuchet MS" charset="0"/>
                <a:cs typeface="Trebuchet MS" charset="0"/>
              </a:endParaRPr>
            </a:p>
          </p:txBody>
        </p:sp>
        <p:sp>
          <p:nvSpPr>
            <p:cNvPr id="106" name="Vývojový diagram: alternatívny proces 105"/>
            <p:cNvSpPr/>
            <p:nvPr/>
          </p:nvSpPr>
          <p:spPr bwMode="auto">
            <a:xfrm>
              <a:off x="6079913" y="2189163"/>
              <a:ext cx="1023937" cy="735012"/>
            </a:xfrm>
            <a:prstGeom prst="flowChartAlternateProcess">
              <a:avLst/>
            </a:prstGeom>
            <a:ln/>
          </p:spPr>
          <p:style>
            <a:lnRef idx="3">
              <a:schemeClr val="lt1"/>
            </a:lnRef>
            <a:fillRef idx="1">
              <a:schemeClr val="accent1"/>
            </a:fillRef>
            <a:effectRef idx="1">
              <a:schemeClr val="accent1"/>
            </a:effectRef>
            <a:fontRef idx="minor">
              <a:schemeClr val="lt1"/>
            </a:fontRef>
          </p:style>
          <p:txBody>
            <a:bodyPr anchor="ctr"/>
            <a:lstStyle/>
            <a:p>
              <a:pPr algn="ctr">
                <a:lnSpc>
                  <a:spcPct val="115000"/>
                </a:lnSpc>
                <a:spcAft>
                  <a:spcPts val="0"/>
                </a:spcAft>
                <a:defRPr/>
              </a:pPr>
              <a:r>
                <a:rPr lang="sk-SK" sz="800" b="1" dirty="0" smtClean="0">
                  <a:solidFill>
                    <a:schemeClr val="bg1"/>
                  </a:solidFill>
                  <a:latin typeface="Trebuchet MS" charset="0"/>
                  <a:ea typeface="Trebuchet MS" charset="0"/>
                  <a:cs typeface="Trebuchet MS" charset="0"/>
                </a:rPr>
                <a:t>ECONOMICAL DEPARTMENT</a:t>
              </a:r>
              <a:endParaRPr lang="sk-SK" sz="800" b="1" dirty="0">
                <a:solidFill>
                  <a:schemeClr val="bg1"/>
                </a:solidFill>
                <a:latin typeface="Trebuchet MS" charset="0"/>
                <a:ea typeface="Trebuchet MS" charset="0"/>
                <a:cs typeface="Trebuchet MS" charset="0"/>
              </a:endParaRPr>
            </a:p>
            <a:p>
              <a:pPr algn="ctr">
                <a:lnSpc>
                  <a:spcPct val="115000"/>
                </a:lnSpc>
                <a:spcAft>
                  <a:spcPts val="0"/>
                </a:spcAft>
                <a:defRPr/>
              </a:pPr>
              <a:endParaRPr lang="sk-SK" sz="800" b="1" dirty="0">
                <a:solidFill>
                  <a:schemeClr val="bg1"/>
                </a:solidFill>
                <a:latin typeface="Trebuchet MS" charset="0"/>
                <a:ea typeface="Trebuchet MS" charset="0"/>
                <a:cs typeface="Trebuchet MS" charset="0"/>
              </a:endParaRPr>
            </a:p>
          </p:txBody>
        </p:sp>
        <p:sp>
          <p:nvSpPr>
            <p:cNvPr id="86" name="Vývojový diagram: alternatívny proces 85"/>
            <p:cNvSpPr/>
            <p:nvPr/>
          </p:nvSpPr>
          <p:spPr bwMode="auto">
            <a:xfrm>
              <a:off x="218640" y="2179638"/>
              <a:ext cx="1225996" cy="735012"/>
            </a:xfrm>
            <a:prstGeom prst="flowChartAlternateProcess">
              <a:avLst/>
            </a:prstGeom>
            <a:ln>
              <a:solidFill>
                <a:srgbClr val="FF0000"/>
              </a:solidFill>
            </a:ln>
          </p:spPr>
          <p:style>
            <a:lnRef idx="3">
              <a:schemeClr val="lt1"/>
            </a:lnRef>
            <a:fillRef idx="1">
              <a:schemeClr val="accent1"/>
            </a:fillRef>
            <a:effectRef idx="1">
              <a:schemeClr val="accent1"/>
            </a:effectRef>
            <a:fontRef idx="minor">
              <a:schemeClr val="lt1"/>
            </a:fontRef>
          </p:style>
          <p:txBody>
            <a:bodyPr anchor="ctr"/>
            <a:lstStyle/>
            <a:p>
              <a:pPr algn="ctr">
                <a:defRPr/>
              </a:pPr>
              <a:r>
                <a:rPr lang="sk-SK" sz="800" b="1" dirty="0">
                  <a:solidFill>
                    <a:schemeClr val="bg1"/>
                  </a:solidFill>
                  <a:latin typeface="Trebuchet MS" charset="0"/>
                  <a:ea typeface="Trebuchet MS" charset="0"/>
                  <a:cs typeface="Trebuchet MS" charset="0"/>
                </a:rPr>
                <a:t>RISK ANALYSIS </a:t>
              </a:r>
            </a:p>
            <a:p>
              <a:pPr algn="ctr">
                <a:defRPr/>
              </a:pPr>
              <a:r>
                <a:rPr lang="sk-SK" sz="800" b="1" dirty="0">
                  <a:solidFill>
                    <a:schemeClr val="bg1"/>
                  </a:solidFill>
                  <a:latin typeface="Trebuchet MS" charset="0"/>
                  <a:ea typeface="Trebuchet MS" charset="0"/>
                  <a:cs typeface="Trebuchet MS" charset="0"/>
                </a:rPr>
                <a:t>AND </a:t>
              </a:r>
              <a:r>
                <a:rPr lang="sk-SK" sz="800" b="1" dirty="0" smtClean="0">
                  <a:solidFill>
                    <a:schemeClr val="bg1"/>
                  </a:solidFill>
                  <a:latin typeface="Trebuchet MS" charset="0"/>
                  <a:ea typeface="Trebuchet MS" charset="0"/>
                  <a:cs typeface="Trebuchet MS" charset="0"/>
                </a:rPr>
                <a:t>COORDINATION DEPARTMENT</a:t>
              </a:r>
              <a:endParaRPr lang="sk-SK" sz="800" b="1" dirty="0">
                <a:solidFill>
                  <a:schemeClr val="bg1"/>
                </a:solidFill>
                <a:latin typeface="Trebuchet MS" charset="0"/>
                <a:ea typeface="Trebuchet MS" charset="0"/>
                <a:cs typeface="Trebuchet MS" charset="0"/>
              </a:endParaRPr>
            </a:p>
            <a:p>
              <a:pPr algn="ctr">
                <a:lnSpc>
                  <a:spcPct val="115000"/>
                </a:lnSpc>
                <a:spcAft>
                  <a:spcPts val="0"/>
                </a:spcAft>
                <a:defRPr/>
              </a:pPr>
              <a:endParaRPr lang="sk-SK" sz="800" b="1" dirty="0">
                <a:solidFill>
                  <a:schemeClr val="bg1"/>
                </a:solidFill>
                <a:latin typeface="Trebuchet MS" charset="0"/>
                <a:ea typeface="Trebuchet MS" charset="0"/>
                <a:cs typeface="Trebuchet MS" charset="0"/>
              </a:endParaRPr>
            </a:p>
          </p:txBody>
        </p:sp>
        <p:cxnSp>
          <p:nvCxnSpPr>
            <p:cNvPr id="102" name="Rovná spojnica 101"/>
            <p:cNvCxnSpPr/>
            <p:nvPr/>
          </p:nvCxnSpPr>
          <p:spPr bwMode="auto">
            <a:xfrm>
              <a:off x="5405225" y="3572457"/>
              <a:ext cx="144463"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7" name="Vývojový diagram: alternatívny proces 76"/>
            <p:cNvSpPr/>
            <p:nvPr/>
          </p:nvSpPr>
          <p:spPr bwMode="auto">
            <a:xfrm>
              <a:off x="3105150" y="1153524"/>
              <a:ext cx="2553320" cy="774700"/>
            </a:xfrm>
            <a:prstGeom prst="flowChartAlternateProcess">
              <a:avLst/>
            </a:prstGeom>
            <a:ln/>
          </p:spPr>
          <p:style>
            <a:lnRef idx="3">
              <a:schemeClr val="lt1"/>
            </a:lnRef>
            <a:fillRef idx="1">
              <a:schemeClr val="accent3"/>
            </a:fillRef>
            <a:effectRef idx="1">
              <a:schemeClr val="accent3"/>
            </a:effectRef>
            <a:fontRef idx="minor">
              <a:schemeClr val="lt1"/>
            </a:fontRef>
          </p:style>
          <p:txBody>
            <a:bodyPr anchor="ctr"/>
            <a:lstStyle/>
            <a:p>
              <a:pPr algn="ctr">
                <a:lnSpc>
                  <a:spcPct val="115000"/>
                </a:lnSpc>
                <a:spcAft>
                  <a:spcPts val="0"/>
                </a:spcAft>
                <a:defRPr/>
              </a:pPr>
              <a:r>
                <a:rPr lang="en-GB" sz="1200" b="1" cap="all" dirty="0" smtClean="0">
                  <a:solidFill>
                    <a:schemeClr val="accent1">
                      <a:lumMod val="50000"/>
                    </a:schemeClr>
                  </a:solidFill>
                  <a:latin typeface="Trebuchet MS" charset="0"/>
                  <a:ea typeface="Trebuchet MS" charset="0"/>
                  <a:cs typeface="Trebuchet MS" charset="0"/>
                </a:rPr>
                <a:t>Bureau of border and </a:t>
              </a:r>
              <a:r>
                <a:rPr lang="sk-SK" sz="1200" b="1" cap="all" dirty="0" smtClean="0">
                  <a:solidFill>
                    <a:schemeClr val="accent1">
                      <a:lumMod val="50000"/>
                    </a:schemeClr>
                  </a:solidFill>
                  <a:latin typeface="Trebuchet MS" charset="0"/>
                  <a:ea typeface="Trebuchet MS" charset="0"/>
                  <a:cs typeface="Trebuchet MS" charset="0"/>
                </a:rPr>
                <a:t>FOREIGN </a:t>
              </a:r>
              <a:r>
                <a:rPr lang="en-GB" sz="1200" b="1" cap="all" dirty="0" smtClean="0">
                  <a:solidFill>
                    <a:schemeClr val="accent1">
                      <a:lumMod val="50000"/>
                    </a:schemeClr>
                  </a:solidFill>
                  <a:latin typeface="Trebuchet MS" charset="0"/>
                  <a:ea typeface="Trebuchet MS" charset="0"/>
                  <a:cs typeface="Trebuchet MS" charset="0"/>
                </a:rPr>
                <a:t>police</a:t>
              </a:r>
              <a:endParaRPr lang="en-GB" sz="1200" b="1" dirty="0">
                <a:solidFill>
                  <a:schemeClr val="accent1">
                    <a:lumMod val="50000"/>
                  </a:schemeClr>
                </a:solidFill>
                <a:latin typeface="Trebuchet MS" charset="0"/>
                <a:ea typeface="Trebuchet MS" charset="0"/>
                <a:cs typeface="Trebuchet MS" charset="0"/>
              </a:endParaRPr>
            </a:p>
          </p:txBody>
        </p:sp>
        <p:sp>
          <p:nvSpPr>
            <p:cNvPr id="117" name="Vývojový diagram: alternatívny proces 116">
              <a:hlinkClick r:id="" action="ppaction://noaction"/>
            </p:cNvPr>
            <p:cNvSpPr/>
            <p:nvPr/>
          </p:nvSpPr>
          <p:spPr bwMode="auto">
            <a:xfrm>
              <a:off x="457200" y="5313359"/>
              <a:ext cx="846137" cy="590571"/>
            </a:xfrm>
            <a:prstGeom prst="flowChartAlternateProcess">
              <a:avLst/>
            </a:prstGeom>
            <a:ln>
              <a:solidFill>
                <a:srgbClr val="FF0000"/>
              </a:solidFill>
            </a:ln>
          </p:spPr>
          <p:style>
            <a:lnRef idx="3">
              <a:schemeClr val="lt1"/>
            </a:lnRef>
            <a:fillRef idx="1">
              <a:schemeClr val="accent1"/>
            </a:fillRef>
            <a:effectRef idx="1">
              <a:schemeClr val="accent1"/>
            </a:effectRef>
            <a:fontRef idx="minor">
              <a:schemeClr val="lt1"/>
            </a:fontRef>
          </p:style>
          <p:txBody>
            <a:bodyPr anchor="ctr"/>
            <a:lstStyle/>
            <a:p>
              <a:pPr algn="ctr">
                <a:lnSpc>
                  <a:spcPct val="115000"/>
                </a:lnSpc>
                <a:spcAft>
                  <a:spcPts val="0"/>
                </a:spcAft>
                <a:defRPr/>
              </a:pPr>
              <a:r>
                <a:rPr lang="sk-SK" sz="800" b="1" dirty="0" smtClean="0">
                  <a:solidFill>
                    <a:schemeClr val="bg1"/>
                  </a:solidFill>
                  <a:latin typeface="Trebuchet MS" charset="0"/>
                  <a:ea typeface="Trebuchet MS" charset="0"/>
                  <a:cs typeface="Trebuchet MS" charset="0"/>
                </a:rPr>
                <a:t>DBAP</a:t>
              </a:r>
              <a:endParaRPr lang="sk-SK" sz="1100" b="1" dirty="0">
                <a:solidFill>
                  <a:schemeClr val="bg1"/>
                </a:solidFill>
                <a:latin typeface="Trebuchet MS" charset="0"/>
                <a:ea typeface="Trebuchet MS" charset="0"/>
                <a:cs typeface="Trebuchet MS" charset="0"/>
              </a:endParaRPr>
            </a:p>
            <a:p>
              <a:pPr algn="ctr">
                <a:lnSpc>
                  <a:spcPct val="115000"/>
                </a:lnSpc>
                <a:spcAft>
                  <a:spcPts val="0"/>
                </a:spcAft>
                <a:defRPr/>
              </a:pPr>
              <a:r>
                <a:rPr lang="sk-SK" sz="800" b="1" dirty="0" smtClean="0">
                  <a:solidFill>
                    <a:schemeClr val="bg1"/>
                  </a:solidFill>
                  <a:latin typeface="Trebuchet MS" charset="0"/>
                  <a:ea typeface="Trebuchet MS" charset="0"/>
                  <a:cs typeface="Trebuchet MS" charset="0"/>
                </a:rPr>
                <a:t>BRATISLAVA</a:t>
              </a:r>
            </a:p>
            <a:p>
              <a:pPr algn="ctr">
                <a:lnSpc>
                  <a:spcPct val="115000"/>
                </a:lnSpc>
                <a:spcAft>
                  <a:spcPts val="0"/>
                </a:spcAft>
                <a:defRPr/>
              </a:pPr>
              <a:endParaRPr lang="sk-SK" sz="800" b="1" dirty="0">
                <a:solidFill>
                  <a:schemeClr val="bg1"/>
                </a:solidFill>
                <a:latin typeface="Trebuchet MS" charset="0"/>
                <a:ea typeface="Trebuchet MS" charset="0"/>
                <a:cs typeface="Trebuchet MS" charset="0"/>
              </a:endParaRPr>
            </a:p>
          </p:txBody>
        </p:sp>
        <p:sp>
          <p:nvSpPr>
            <p:cNvPr id="118" name="Vývojový diagram: alternatívny proces 117">
              <a:hlinkClick r:id="" action="ppaction://noaction"/>
            </p:cNvPr>
            <p:cNvSpPr/>
            <p:nvPr/>
          </p:nvSpPr>
          <p:spPr bwMode="auto">
            <a:xfrm>
              <a:off x="1403362" y="5313362"/>
              <a:ext cx="846137" cy="615950"/>
            </a:xfrm>
            <a:prstGeom prst="flowChartAlternateProcess">
              <a:avLst/>
            </a:prstGeom>
            <a:ln>
              <a:solidFill>
                <a:srgbClr val="FF0000"/>
              </a:solidFill>
            </a:ln>
          </p:spPr>
          <p:style>
            <a:lnRef idx="3">
              <a:schemeClr val="lt1"/>
            </a:lnRef>
            <a:fillRef idx="1">
              <a:schemeClr val="accent1"/>
            </a:fillRef>
            <a:effectRef idx="1">
              <a:schemeClr val="accent1"/>
            </a:effectRef>
            <a:fontRef idx="minor">
              <a:schemeClr val="lt1"/>
            </a:fontRef>
          </p:style>
          <p:txBody>
            <a:bodyPr anchor="ctr"/>
            <a:lstStyle/>
            <a:p>
              <a:pPr algn="ctr">
                <a:lnSpc>
                  <a:spcPct val="115000"/>
                </a:lnSpc>
                <a:spcAft>
                  <a:spcPts val="0"/>
                </a:spcAft>
                <a:defRPr/>
              </a:pPr>
              <a:r>
                <a:rPr lang="sk-SK" sz="800" b="1" dirty="0" smtClean="0">
                  <a:solidFill>
                    <a:schemeClr val="bg1"/>
                  </a:solidFill>
                  <a:latin typeface="Trebuchet MS" charset="0"/>
                  <a:ea typeface="Trebuchet MS" charset="0"/>
                  <a:cs typeface="Trebuchet MS" charset="0"/>
                </a:rPr>
                <a:t>DAP</a:t>
              </a:r>
              <a:endParaRPr lang="sk-SK" sz="1100" b="1" dirty="0">
                <a:solidFill>
                  <a:schemeClr val="bg1"/>
                </a:solidFill>
                <a:latin typeface="Trebuchet MS" charset="0"/>
                <a:ea typeface="Trebuchet MS" charset="0"/>
                <a:cs typeface="Trebuchet MS" charset="0"/>
              </a:endParaRPr>
            </a:p>
            <a:p>
              <a:pPr algn="ctr">
                <a:lnSpc>
                  <a:spcPct val="115000"/>
                </a:lnSpc>
                <a:spcAft>
                  <a:spcPts val="0"/>
                </a:spcAft>
                <a:defRPr/>
              </a:pPr>
              <a:r>
                <a:rPr lang="sk-SK" sz="800" b="1" dirty="0">
                  <a:solidFill>
                    <a:schemeClr val="bg1"/>
                  </a:solidFill>
                  <a:latin typeface="Trebuchet MS" charset="0"/>
                  <a:ea typeface="Trebuchet MS" charset="0"/>
                  <a:cs typeface="Trebuchet MS" charset="0"/>
                </a:rPr>
                <a:t>BANSKÁ </a:t>
              </a:r>
              <a:r>
                <a:rPr lang="sk-SK" sz="800" b="1" dirty="0" smtClean="0">
                  <a:solidFill>
                    <a:schemeClr val="bg1"/>
                  </a:solidFill>
                  <a:latin typeface="Trebuchet MS" charset="0"/>
                  <a:ea typeface="Trebuchet MS" charset="0"/>
                  <a:cs typeface="Trebuchet MS" charset="0"/>
                </a:rPr>
                <a:t>BYSTRICA</a:t>
              </a:r>
            </a:p>
            <a:p>
              <a:pPr algn="ctr">
                <a:lnSpc>
                  <a:spcPct val="115000"/>
                </a:lnSpc>
                <a:spcAft>
                  <a:spcPts val="0"/>
                </a:spcAft>
                <a:defRPr/>
              </a:pPr>
              <a:r>
                <a:rPr lang="sk-SK" sz="800" b="1" dirty="0" smtClean="0">
                  <a:solidFill>
                    <a:schemeClr val="bg1"/>
                  </a:solidFill>
                  <a:latin typeface="Trebuchet MS" charset="0"/>
                  <a:ea typeface="Trebuchet MS" charset="0"/>
                  <a:cs typeface="Trebuchet MS" charset="0"/>
                </a:rPr>
                <a:t> </a:t>
              </a:r>
              <a:endParaRPr lang="sk-SK" sz="1100" b="1" dirty="0">
                <a:solidFill>
                  <a:schemeClr val="bg1"/>
                </a:solidFill>
                <a:latin typeface="Trebuchet MS" charset="0"/>
                <a:ea typeface="Trebuchet MS" charset="0"/>
                <a:cs typeface="Trebuchet MS" charset="0"/>
              </a:endParaRPr>
            </a:p>
          </p:txBody>
        </p:sp>
        <p:sp>
          <p:nvSpPr>
            <p:cNvPr id="119" name="Vývojový diagram: alternatívny proces 118">
              <a:hlinkClick r:id="" action="ppaction://noaction"/>
            </p:cNvPr>
            <p:cNvSpPr/>
            <p:nvPr/>
          </p:nvSpPr>
          <p:spPr bwMode="auto">
            <a:xfrm>
              <a:off x="2346548" y="5309064"/>
              <a:ext cx="846137" cy="610787"/>
            </a:xfrm>
            <a:prstGeom prst="flowChartAlternateProcess">
              <a:avLst/>
            </a:prstGeom>
            <a:ln>
              <a:solidFill>
                <a:srgbClr val="FF0000"/>
              </a:solidFill>
            </a:ln>
          </p:spPr>
          <p:style>
            <a:lnRef idx="3">
              <a:schemeClr val="lt1"/>
            </a:lnRef>
            <a:fillRef idx="1">
              <a:schemeClr val="accent1"/>
            </a:fillRef>
            <a:effectRef idx="1">
              <a:schemeClr val="accent1"/>
            </a:effectRef>
            <a:fontRef idx="minor">
              <a:schemeClr val="lt1"/>
            </a:fontRef>
          </p:style>
          <p:txBody>
            <a:bodyPr anchor="ctr"/>
            <a:lstStyle/>
            <a:p>
              <a:pPr algn="ctr">
                <a:lnSpc>
                  <a:spcPct val="115000"/>
                </a:lnSpc>
                <a:spcAft>
                  <a:spcPts val="0"/>
                </a:spcAft>
                <a:defRPr/>
              </a:pPr>
              <a:r>
                <a:rPr lang="sk-SK" sz="800" b="1" dirty="0" smtClean="0">
                  <a:solidFill>
                    <a:schemeClr val="bg1"/>
                  </a:solidFill>
                  <a:latin typeface="Trebuchet MS" charset="0"/>
                  <a:ea typeface="Trebuchet MS" charset="0"/>
                  <a:cs typeface="Trebuchet MS" charset="0"/>
                </a:rPr>
                <a:t>DBAP</a:t>
              </a:r>
              <a:endParaRPr lang="sk-SK" sz="1100" b="1" dirty="0">
                <a:solidFill>
                  <a:schemeClr val="bg1"/>
                </a:solidFill>
                <a:latin typeface="Trebuchet MS" charset="0"/>
                <a:ea typeface="Trebuchet MS" charset="0"/>
                <a:cs typeface="Trebuchet MS" charset="0"/>
              </a:endParaRPr>
            </a:p>
            <a:p>
              <a:pPr algn="ctr">
                <a:lnSpc>
                  <a:spcPct val="115000"/>
                </a:lnSpc>
                <a:spcAft>
                  <a:spcPts val="0"/>
                </a:spcAft>
                <a:defRPr/>
              </a:pPr>
              <a:r>
                <a:rPr lang="sk-SK" sz="800" b="1" dirty="0" smtClean="0">
                  <a:solidFill>
                    <a:schemeClr val="bg1"/>
                  </a:solidFill>
                  <a:latin typeface="Trebuchet MS" charset="0"/>
                  <a:ea typeface="Trebuchet MS" charset="0"/>
                  <a:cs typeface="Trebuchet MS" charset="0"/>
                </a:rPr>
                <a:t>PREŠOV</a:t>
              </a:r>
            </a:p>
            <a:p>
              <a:pPr algn="ctr">
                <a:lnSpc>
                  <a:spcPct val="115000"/>
                </a:lnSpc>
                <a:spcAft>
                  <a:spcPts val="0"/>
                </a:spcAft>
                <a:defRPr/>
              </a:pPr>
              <a:endParaRPr lang="sk-SK" sz="800" b="1" dirty="0">
                <a:solidFill>
                  <a:schemeClr val="bg1"/>
                </a:solidFill>
                <a:latin typeface="Trebuchet MS" charset="0"/>
                <a:ea typeface="Trebuchet MS" charset="0"/>
                <a:cs typeface="Trebuchet MS" charset="0"/>
              </a:endParaRPr>
            </a:p>
          </p:txBody>
        </p:sp>
        <p:sp>
          <p:nvSpPr>
            <p:cNvPr id="120" name="Vývojový diagram: alternatívny proces 119">
              <a:hlinkClick r:id="" action="ppaction://noaction"/>
            </p:cNvPr>
            <p:cNvSpPr/>
            <p:nvPr/>
          </p:nvSpPr>
          <p:spPr bwMode="auto">
            <a:xfrm>
              <a:off x="3281586" y="5313414"/>
              <a:ext cx="846137" cy="615898"/>
            </a:xfrm>
            <a:prstGeom prst="flowChartAlternateProcess">
              <a:avLst/>
            </a:prstGeom>
            <a:ln>
              <a:solidFill>
                <a:srgbClr val="FF0000"/>
              </a:solidFill>
            </a:ln>
          </p:spPr>
          <p:style>
            <a:lnRef idx="3">
              <a:schemeClr val="lt1"/>
            </a:lnRef>
            <a:fillRef idx="1">
              <a:schemeClr val="accent1"/>
            </a:fillRef>
            <a:effectRef idx="1">
              <a:schemeClr val="accent1"/>
            </a:effectRef>
            <a:fontRef idx="minor">
              <a:schemeClr val="lt1"/>
            </a:fontRef>
          </p:style>
          <p:txBody>
            <a:bodyPr anchor="ctr"/>
            <a:lstStyle/>
            <a:p>
              <a:pPr algn="ctr">
                <a:lnSpc>
                  <a:spcPct val="115000"/>
                </a:lnSpc>
                <a:spcAft>
                  <a:spcPts val="0"/>
                </a:spcAft>
                <a:defRPr/>
              </a:pPr>
              <a:r>
                <a:rPr lang="sk-SK" sz="800" b="1" dirty="0" smtClean="0">
                  <a:solidFill>
                    <a:schemeClr val="bg1"/>
                  </a:solidFill>
                  <a:latin typeface="Trebuchet MS" charset="0"/>
                  <a:ea typeface="Trebuchet MS" charset="0"/>
                  <a:cs typeface="Trebuchet MS" charset="0"/>
                </a:rPr>
                <a:t>DBP</a:t>
              </a:r>
              <a:endParaRPr lang="sk-SK" sz="1100" b="1" dirty="0">
                <a:solidFill>
                  <a:schemeClr val="bg1"/>
                </a:solidFill>
                <a:latin typeface="Trebuchet MS" charset="0"/>
                <a:ea typeface="Trebuchet MS" charset="0"/>
                <a:cs typeface="Trebuchet MS" charset="0"/>
              </a:endParaRPr>
            </a:p>
            <a:p>
              <a:pPr algn="ctr">
                <a:lnSpc>
                  <a:spcPct val="115000"/>
                </a:lnSpc>
                <a:spcAft>
                  <a:spcPts val="0"/>
                </a:spcAft>
                <a:defRPr/>
              </a:pPr>
              <a:r>
                <a:rPr lang="sk-SK" sz="800" b="1" dirty="0" smtClean="0">
                  <a:solidFill>
                    <a:schemeClr val="bg1"/>
                  </a:solidFill>
                  <a:latin typeface="Trebuchet MS" charset="0"/>
                  <a:ea typeface="Trebuchet MS" charset="0"/>
                  <a:cs typeface="Trebuchet MS" charset="0"/>
                </a:rPr>
                <a:t>SOBRANCE</a:t>
              </a:r>
            </a:p>
            <a:p>
              <a:pPr algn="ctr">
                <a:lnSpc>
                  <a:spcPct val="115000"/>
                </a:lnSpc>
                <a:spcAft>
                  <a:spcPts val="0"/>
                </a:spcAft>
                <a:defRPr/>
              </a:pPr>
              <a:endParaRPr lang="sk-SK" sz="800" b="1" dirty="0">
                <a:solidFill>
                  <a:schemeClr val="bg1"/>
                </a:solidFill>
                <a:latin typeface="Trebuchet MS" charset="0"/>
                <a:ea typeface="Trebuchet MS" charset="0"/>
                <a:cs typeface="Trebuchet MS" charset="0"/>
              </a:endParaRPr>
            </a:p>
          </p:txBody>
        </p:sp>
        <p:sp>
          <p:nvSpPr>
            <p:cNvPr id="121" name="Vývojový diagram: alternatívny proces 120"/>
            <p:cNvSpPr/>
            <p:nvPr/>
          </p:nvSpPr>
          <p:spPr bwMode="auto">
            <a:xfrm>
              <a:off x="4436931" y="5309064"/>
              <a:ext cx="846137" cy="450850"/>
            </a:xfrm>
            <a:prstGeom prst="flowChartAlternateProcess">
              <a:avLst/>
            </a:prstGeom>
            <a:ln/>
          </p:spPr>
          <p:style>
            <a:lnRef idx="3">
              <a:schemeClr val="lt1"/>
            </a:lnRef>
            <a:fillRef idx="1">
              <a:schemeClr val="accent1"/>
            </a:fillRef>
            <a:effectRef idx="1">
              <a:schemeClr val="accent1"/>
            </a:effectRef>
            <a:fontRef idx="minor">
              <a:schemeClr val="lt1"/>
            </a:fontRef>
          </p:style>
          <p:txBody>
            <a:bodyPr anchor="ctr"/>
            <a:lstStyle/>
            <a:p>
              <a:pPr algn="ctr">
                <a:lnSpc>
                  <a:spcPct val="115000"/>
                </a:lnSpc>
                <a:spcAft>
                  <a:spcPts val="0"/>
                </a:spcAft>
                <a:defRPr/>
              </a:pPr>
              <a:r>
                <a:rPr lang="sk-SK" sz="800" b="1" dirty="0" smtClean="0">
                  <a:solidFill>
                    <a:schemeClr val="bg1"/>
                  </a:solidFill>
                  <a:latin typeface="Trebuchet MS" charset="0"/>
                  <a:ea typeface="Trebuchet MS" charset="0"/>
                  <a:cs typeface="Trebuchet MS" charset="0"/>
                </a:rPr>
                <a:t>PDCA</a:t>
              </a:r>
              <a:endParaRPr lang="sk-SK" sz="1100" b="1" dirty="0">
                <a:solidFill>
                  <a:schemeClr val="bg1"/>
                </a:solidFill>
                <a:latin typeface="Trebuchet MS" charset="0"/>
                <a:ea typeface="Trebuchet MS" charset="0"/>
                <a:cs typeface="Trebuchet MS" charset="0"/>
              </a:endParaRPr>
            </a:p>
            <a:p>
              <a:pPr algn="ctr">
                <a:lnSpc>
                  <a:spcPct val="115000"/>
                </a:lnSpc>
                <a:spcAft>
                  <a:spcPts val="0"/>
                </a:spcAft>
                <a:defRPr/>
              </a:pPr>
              <a:r>
                <a:rPr lang="sk-SK" sz="800" b="1" dirty="0" smtClean="0">
                  <a:solidFill>
                    <a:schemeClr val="bg1"/>
                  </a:solidFill>
                  <a:latin typeface="Trebuchet MS" charset="0"/>
                  <a:ea typeface="Trebuchet MS" charset="0"/>
                  <a:cs typeface="Trebuchet MS" charset="0"/>
                </a:rPr>
                <a:t>MEDVEĎOV</a:t>
              </a:r>
            </a:p>
            <a:p>
              <a:pPr algn="ctr">
                <a:lnSpc>
                  <a:spcPct val="115000"/>
                </a:lnSpc>
                <a:spcAft>
                  <a:spcPts val="0"/>
                </a:spcAft>
                <a:defRPr/>
              </a:pPr>
              <a:endParaRPr lang="sk-SK" sz="800" b="1" dirty="0">
                <a:solidFill>
                  <a:schemeClr val="bg1"/>
                </a:solidFill>
                <a:latin typeface="Trebuchet MS" charset="0"/>
                <a:ea typeface="Trebuchet MS" charset="0"/>
                <a:cs typeface="Trebuchet MS" charset="0"/>
              </a:endParaRPr>
            </a:p>
          </p:txBody>
        </p:sp>
        <p:sp>
          <p:nvSpPr>
            <p:cNvPr id="122" name="Vývojový diagram: alternatívny proces 121"/>
            <p:cNvSpPr/>
            <p:nvPr/>
          </p:nvSpPr>
          <p:spPr bwMode="auto">
            <a:xfrm>
              <a:off x="5395168" y="5308270"/>
              <a:ext cx="846137" cy="452437"/>
            </a:xfrm>
            <a:prstGeom prst="flowChartAlternateProcess">
              <a:avLst/>
            </a:prstGeom>
            <a:ln/>
          </p:spPr>
          <p:style>
            <a:lnRef idx="3">
              <a:schemeClr val="lt1"/>
            </a:lnRef>
            <a:fillRef idx="1">
              <a:schemeClr val="accent1"/>
            </a:fillRef>
            <a:effectRef idx="1">
              <a:schemeClr val="accent1"/>
            </a:effectRef>
            <a:fontRef idx="minor">
              <a:schemeClr val="lt1"/>
            </a:fontRef>
          </p:style>
          <p:txBody>
            <a:bodyPr anchor="ctr"/>
            <a:lstStyle/>
            <a:p>
              <a:pPr algn="ctr">
                <a:lnSpc>
                  <a:spcPct val="115000"/>
                </a:lnSpc>
                <a:spcAft>
                  <a:spcPts val="0"/>
                </a:spcAft>
                <a:defRPr/>
              </a:pPr>
              <a:r>
                <a:rPr lang="sk-SK" sz="800" b="1" dirty="0" smtClean="0">
                  <a:solidFill>
                    <a:schemeClr val="bg1"/>
                  </a:solidFill>
                  <a:latin typeface="Trebuchet MS" charset="0"/>
                  <a:ea typeface="Trebuchet MS" charset="0"/>
                  <a:cs typeface="Trebuchet MS" charset="0"/>
                </a:rPr>
                <a:t>PDCA</a:t>
              </a:r>
              <a:endParaRPr lang="sk-SK" sz="1100" b="1" dirty="0">
                <a:solidFill>
                  <a:schemeClr val="bg1"/>
                </a:solidFill>
                <a:latin typeface="Trebuchet MS" charset="0"/>
                <a:ea typeface="Trebuchet MS" charset="0"/>
                <a:cs typeface="Trebuchet MS" charset="0"/>
              </a:endParaRPr>
            </a:p>
            <a:p>
              <a:pPr algn="ctr">
                <a:lnSpc>
                  <a:spcPct val="115000"/>
                </a:lnSpc>
                <a:spcAft>
                  <a:spcPts val="0"/>
                </a:spcAft>
                <a:defRPr/>
              </a:pPr>
              <a:r>
                <a:rPr lang="sk-SK" sz="800" b="1" dirty="0" smtClean="0">
                  <a:solidFill>
                    <a:schemeClr val="bg1"/>
                  </a:solidFill>
                  <a:latin typeface="Trebuchet MS" charset="0"/>
                  <a:ea typeface="Trebuchet MS" charset="0"/>
                  <a:cs typeface="Trebuchet MS" charset="0"/>
                </a:rPr>
                <a:t>SEČOVCE</a:t>
              </a:r>
            </a:p>
            <a:p>
              <a:pPr algn="ctr">
                <a:lnSpc>
                  <a:spcPct val="115000"/>
                </a:lnSpc>
                <a:spcAft>
                  <a:spcPts val="0"/>
                </a:spcAft>
                <a:defRPr/>
              </a:pPr>
              <a:endParaRPr lang="sk-SK" sz="800" b="1" dirty="0">
                <a:solidFill>
                  <a:schemeClr val="bg1"/>
                </a:solidFill>
                <a:latin typeface="Trebuchet MS" charset="0"/>
                <a:ea typeface="Trebuchet MS" charset="0"/>
                <a:cs typeface="Trebuchet MS" charset="0"/>
              </a:endParaRPr>
            </a:p>
          </p:txBody>
        </p:sp>
        <p:cxnSp>
          <p:nvCxnSpPr>
            <p:cNvPr id="116" name="Rovná spojnica 115"/>
            <p:cNvCxnSpPr/>
            <p:nvPr/>
          </p:nvCxnSpPr>
          <p:spPr bwMode="auto">
            <a:xfrm>
              <a:off x="4860000" y="2033588"/>
              <a:ext cx="0" cy="3128366"/>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 name="Rovná spojnica 124"/>
            <p:cNvCxnSpPr/>
            <p:nvPr/>
          </p:nvCxnSpPr>
          <p:spPr bwMode="auto">
            <a:xfrm>
              <a:off x="880268" y="5161954"/>
              <a:ext cx="4941144"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84" name="Rectangle 2"/>
          <p:cNvSpPr txBox="1">
            <a:spLocks noChangeArrowheads="1"/>
          </p:cNvSpPr>
          <p:nvPr/>
        </p:nvSpPr>
        <p:spPr>
          <a:xfrm>
            <a:off x="457200" y="188640"/>
            <a:ext cx="8229600" cy="792087"/>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k-SK" sz="2400" b="1" dirty="0" smtClean="0">
                <a:solidFill>
                  <a:schemeClr val="accent1">
                    <a:lumMod val="50000"/>
                  </a:schemeClr>
                </a:solidFill>
                <a:latin typeface="Trebuchet MS" charset="0"/>
                <a:ea typeface="Trebuchet MS" charset="0"/>
                <a:cs typeface="Trebuchet MS" charset="0"/>
              </a:rPr>
              <a:t>RISK </a:t>
            </a:r>
            <a:r>
              <a:rPr lang="sk-SK" sz="2400" b="1" dirty="0" err="1" smtClean="0">
                <a:solidFill>
                  <a:schemeClr val="accent1">
                    <a:lumMod val="50000"/>
                  </a:schemeClr>
                </a:solidFill>
                <a:latin typeface="Trebuchet MS" charset="0"/>
                <a:ea typeface="Trebuchet MS" charset="0"/>
                <a:cs typeface="Trebuchet MS" charset="0"/>
              </a:rPr>
              <a:t>ANALYSIS</a:t>
            </a:r>
            <a:endParaRPr lang="sk-SK" sz="2400" b="1" dirty="0" smtClean="0">
              <a:solidFill>
                <a:schemeClr val="accent1">
                  <a:lumMod val="50000"/>
                </a:schemeClr>
              </a:solidFill>
              <a:latin typeface="Trebuchet MS" charset="0"/>
              <a:ea typeface="Trebuchet MS" charset="0"/>
              <a:cs typeface="Trebuchet MS" charset="0"/>
            </a:endParaRPr>
          </a:p>
          <a:p>
            <a:r>
              <a:rPr lang="en-US" sz="2400" b="1" dirty="0" smtClean="0">
                <a:solidFill>
                  <a:schemeClr val="accent1">
                    <a:lumMod val="50000"/>
                  </a:schemeClr>
                </a:solidFill>
                <a:latin typeface="Trebuchet MS" charset="0"/>
                <a:ea typeface="Trebuchet MS" charset="0"/>
                <a:cs typeface="Trebuchet MS" charset="0"/>
              </a:rPr>
              <a:t>Organizational chart</a:t>
            </a:r>
            <a:endParaRPr lang="en-US" sz="2400" b="1" dirty="0">
              <a:solidFill>
                <a:schemeClr val="accent1">
                  <a:lumMod val="50000"/>
                </a:schemeClr>
              </a:solidFill>
              <a:latin typeface="Trebuchet MS" charset="0"/>
              <a:ea typeface="Trebuchet MS" charset="0"/>
              <a:cs typeface="Trebuchet MS" charset="0"/>
            </a:endParaRPr>
          </a:p>
        </p:txBody>
      </p:sp>
      <p:sp>
        <p:nvSpPr>
          <p:cNvPr id="2" name="Ovál 1"/>
          <p:cNvSpPr/>
          <p:nvPr/>
        </p:nvSpPr>
        <p:spPr>
          <a:xfrm>
            <a:off x="107504" y="1720300"/>
            <a:ext cx="1575196" cy="15523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atin typeface="Trebuchet MS" charset="0"/>
              <a:ea typeface="Trebuchet MS" charset="0"/>
              <a:cs typeface="Trebuchet MS" charset="0"/>
            </a:endParaRPr>
          </a:p>
        </p:txBody>
      </p:sp>
      <p:sp>
        <p:nvSpPr>
          <p:cNvPr id="5" name="BlokTextu 4"/>
          <p:cNvSpPr txBox="1"/>
          <p:nvPr/>
        </p:nvSpPr>
        <p:spPr>
          <a:xfrm>
            <a:off x="1284342" y="1262053"/>
            <a:ext cx="1224136" cy="646331"/>
          </a:xfrm>
          <a:prstGeom prst="rect">
            <a:avLst/>
          </a:prstGeom>
          <a:noFill/>
        </p:spPr>
        <p:txBody>
          <a:bodyPr wrap="square" rtlCol="0">
            <a:spAutoFit/>
          </a:bodyPr>
          <a:lstStyle/>
          <a:p>
            <a:r>
              <a:rPr lang="sk-SK" dirty="0" err="1" smtClean="0">
                <a:solidFill>
                  <a:srgbClr val="FF0000"/>
                </a:solidFill>
                <a:latin typeface="Trebuchet MS" charset="0"/>
                <a:ea typeface="Trebuchet MS" charset="0"/>
                <a:cs typeface="Trebuchet MS" charset="0"/>
              </a:rPr>
              <a:t>Central</a:t>
            </a:r>
            <a:r>
              <a:rPr lang="sk-SK" dirty="0" smtClean="0">
                <a:solidFill>
                  <a:srgbClr val="FF0000"/>
                </a:solidFill>
                <a:latin typeface="Trebuchet MS" charset="0"/>
                <a:ea typeface="Trebuchet MS" charset="0"/>
                <a:cs typeface="Trebuchet MS" charset="0"/>
              </a:rPr>
              <a:t> </a:t>
            </a:r>
            <a:r>
              <a:rPr lang="sk-SK" dirty="0" err="1" smtClean="0">
                <a:solidFill>
                  <a:srgbClr val="FF0000"/>
                </a:solidFill>
                <a:latin typeface="Trebuchet MS" charset="0"/>
                <a:ea typeface="Trebuchet MS" charset="0"/>
                <a:cs typeface="Trebuchet MS" charset="0"/>
              </a:rPr>
              <a:t>level</a:t>
            </a:r>
            <a:endParaRPr lang="sk-SK" dirty="0">
              <a:solidFill>
                <a:srgbClr val="FF0000"/>
              </a:solidFill>
              <a:latin typeface="Trebuchet MS" charset="0"/>
              <a:ea typeface="Trebuchet MS" charset="0"/>
              <a:cs typeface="Trebuchet MS" charset="0"/>
            </a:endParaRPr>
          </a:p>
        </p:txBody>
      </p:sp>
      <p:sp>
        <p:nvSpPr>
          <p:cNvPr id="6" name="BlokTextu 5"/>
          <p:cNvSpPr txBox="1"/>
          <p:nvPr/>
        </p:nvSpPr>
        <p:spPr>
          <a:xfrm>
            <a:off x="1736185" y="5929915"/>
            <a:ext cx="1627753" cy="369332"/>
          </a:xfrm>
          <a:prstGeom prst="rect">
            <a:avLst/>
          </a:prstGeom>
          <a:noFill/>
          <a:ln w="38100">
            <a:noFill/>
          </a:ln>
        </p:spPr>
        <p:txBody>
          <a:bodyPr wrap="none" rtlCol="0">
            <a:spAutoFit/>
          </a:bodyPr>
          <a:lstStyle/>
          <a:p>
            <a:r>
              <a:rPr lang="sk-SK" dirty="0" err="1" smtClean="0">
                <a:solidFill>
                  <a:srgbClr val="FF0000"/>
                </a:solidFill>
                <a:latin typeface="Trebuchet MS" charset="0"/>
                <a:ea typeface="Trebuchet MS" charset="0"/>
                <a:cs typeface="Trebuchet MS" charset="0"/>
              </a:rPr>
              <a:t>Regional</a:t>
            </a:r>
            <a:r>
              <a:rPr lang="sk-SK" dirty="0" smtClean="0">
                <a:solidFill>
                  <a:srgbClr val="FF0000"/>
                </a:solidFill>
                <a:latin typeface="Trebuchet MS" charset="0"/>
                <a:ea typeface="Trebuchet MS" charset="0"/>
                <a:cs typeface="Trebuchet MS" charset="0"/>
              </a:rPr>
              <a:t> </a:t>
            </a:r>
            <a:r>
              <a:rPr lang="sk-SK" dirty="0" err="1" smtClean="0">
                <a:solidFill>
                  <a:srgbClr val="FF0000"/>
                </a:solidFill>
                <a:latin typeface="Trebuchet MS" charset="0"/>
                <a:ea typeface="Trebuchet MS" charset="0"/>
                <a:cs typeface="Trebuchet MS" charset="0"/>
              </a:rPr>
              <a:t>level</a:t>
            </a:r>
            <a:endParaRPr lang="sk-SK" dirty="0">
              <a:solidFill>
                <a:srgbClr val="FF0000"/>
              </a:solidFill>
              <a:latin typeface="Trebuchet MS" charset="0"/>
              <a:ea typeface="Trebuchet MS" charset="0"/>
              <a:cs typeface="Trebuchet MS" charset="0"/>
            </a:endParaRPr>
          </a:p>
        </p:txBody>
      </p:sp>
    </p:spTree>
    <p:extLst>
      <p:ext uri="{BB962C8B-B14F-4D97-AF65-F5344CB8AC3E}">
        <p14:creationId xmlns:p14="http://schemas.microsoft.com/office/powerpoint/2010/main" val="2185616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sk-SK" b="1" dirty="0" smtClean="0">
                <a:solidFill>
                  <a:schemeClr val="accent1">
                    <a:lumMod val="50000"/>
                  </a:schemeClr>
                </a:solidFill>
                <a:latin typeface="Trebuchet MS" charset="0"/>
                <a:ea typeface="Trebuchet MS" charset="0"/>
                <a:cs typeface="Trebuchet MS" charset="0"/>
              </a:rPr>
              <a:t>RISK </a:t>
            </a:r>
            <a:r>
              <a:rPr lang="sk-SK" b="1" dirty="0" err="1" smtClean="0">
                <a:solidFill>
                  <a:schemeClr val="accent1">
                    <a:lumMod val="50000"/>
                  </a:schemeClr>
                </a:solidFill>
                <a:latin typeface="Trebuchet MS" charset="0"/>
                <a:ea typeface="Trebuchet MS" charset="0"/>
                <a:cs typeface="Trebuchet MS" charset="0"/>
              </a:rPr>
              <a:t>ANALYSIS</a:t>
            </a:r>
            <a:r>
              <a:rPr lang="sk-SK" b="1" dirty="0" smtClean="0">
                <a:solidFill>
                  <a:schemeClr val="accent1">
                    <a:lumMod val="50000"/>
                  </a:schemeClr>
                </a:solidFill>
                <a:latin typeface="Trebuchet MS" charset="0"/>
                <a:ea typeface="Trebuchet MS" charset="0"/>
                <a:cs typeface="Trebuchet MS" charset="0"/>
              </a:rPr>
              <a:t/>
            </a:r>
            <a:br>
              <a:rPr lang="sk-SK" b="1" dirty="0" smtClean="0">
                <a:solidFill>
                  <a:schemeClr val="accent1">
                    <a:lumMod val="50000"/>
                  </a:schemeClr>
                </a:solidFill>
                <a:latin typeface="Trebuchet MS" charset="0"/>
                <a:ea typeface="Trebuchet MS" charset="0"/>
                <a:cs typeface="Trebuchet MS" charset="0"/>
              </a:rPr>
            </a:br>
            <a:r>
              <a:rPr lang="sk-SK" b="1" dirty="0" err="1">
                <a:solidFill>
                  <a:schemeClr val="accent1">
                    <a:lumMod val="50000"/>
                  </a:schemeClr>
                </a:solidFill>
                <a:latin typeface="Trebuchet MS" charset="0"/>
                <a:ea typeface="Trebuchet MS" charset="0"/>
                <a:cs typeface="Trebuchet MS" charset="0"/>
              </a:rPr>
              <a:t>O</a:t>
            </a:r>
            <a:r>
              <a:rPr lang="sk-SK" b="1" dirty="0" err="1" smtClean="0">
                <a:solidFill>
                  <a:schemeClr val="accent1">
                    <a:lumMod val="50000"/>
                  </a:schemeClr>
                </a:solidFill>
                <a:latin typeface="Trebuchet MS" charset="0"/>
                <a:ea typeface="Trebuchet MS" charset="0"/>
                <a:cs typeface="Trebuchet MS" charset="0"/>
              </a:rPr>
              <a:t>rganisation</a:t>
            </a:r>
            <a:r>
              <a:rPr lang="sk-SK" dirty="0" smtClean="0">
                <a:latin typeface="Trebuchet MS" charset="0"/>
                <a:ea typeface="Trebuchet MS" charset="0"/>
                <a:cs typeface="Trebuchet MS" charset="0"/>
              </a:rPr>
              <a:t> </a:t>
            </a:r>
            <a:endParaRPr lang="sk-SK" dirty="0">
              <a:latin typeface="Trebuchet MS" charset="0"/>
              <a:ea typeface="Trebuchet MS" charset="0"/>
              <a:cs typeface="Trebuchet MS" charset="0"/>
            </a:endParaRPr>
          </a:p>
        </p:txBody>
      </p:sp>
      <p:sp>
        <p:nvSpPr>
          <p:cNvPr id="3" name="Zástupný symbol obsahu 2"/>
          <p:cNvSpPr>
            <a:spLocks noGrp="1"/>
          </p:cNvSpPr>
          <p:nvPr>
            <p:ph idx="1"/>
          </p:nvPr>
        </p:nvSpPr>
        <p:spPr>
          <a:xfrm>
            <a:off x="395536" y="1340768"/>
            <a:ext cx="8424936" cy="5184576"/>
          </a:xfrm>
        </p:spPr>
        <p:txBody>
          <a:bodyPr>
            <a:normAutofit/>
          </a:bodyPr>
          <a:lstStyle/>
          <a:p>
            <a:pPr lvl="0"/>
            <a:r>
              <a:rPr lang="sk-SK" sz="2800" b="1" dirty="0" smtClean="0">
                <a:latin typeface="Trebuchet MS" charset="0"/>
                <a:ea typeface="Trebuchet MS" charset="0"/>
                <a:cs typeface="Trebuchet MS" charset="0"/>
              </a:rPr>
              <a:t> </a:t>
            </a:r>
          </a:p>
          <a:p>
            <a:pPr marL="342900" lvl="0" indent="-342900">
              <a:buFont typeface="Arial" panose="020B0604020202020204" pitchFamily="34" charset="0"/>
              <a:buChar char="•"/>
            </a:pPr>
            <a:r>
              <a:rPr lang="sk-SK" b="1" dirty="0" err="1">
                <a:solidFill>
                  <a:schemeClr val="accent1">
                    <a:lumMod val="50000"/>
                  </a:schemeClr>
                </a:solidFill>
                <a:latin typeface="Trebuchet MS" charset="0"/>
                <a:ea typeface="Trebuchet MS" charset="0"/>
                <a:cs typeface="Trebuchet MS" charset="0"/>
              </a:rPr>
              <a:t>Central</a:t>
            </a:r>
            <a:r>
              <a:rPr lang="sk-SK" b="1" dirty="0">
                <a:solidFill>
                  <a:schemeClr val="accent1">
                    <a:lumMod val="50000"/>
                  </a:schemeClr>
                </a:solidFill>
                <a:latin typeface="Trebuchet MS" charset="0"/>
                <a:ea typeface="Trebuchet MS" charset="0"/>
                <a:cs typeface="Trebuchet MS" charset="0"/>
              </a:rPr>
              <a:t> </a:t>
            </a:r>
            <a:r>
              <a:rPr lang="sk-SK" b="1" dirty="0" err="1">
                <a:solidFill>
                  <a:schemeClr val="accent1">
                    <a:lumMod val="50000"/>
                  </a:schemeClr>
                </a:solidFill>
                <a:latin typeface="Trebuchet MS" charset="0"/>
                <a:ea typeface="Trebuchet MS" charset="0"/>
                <a:cs typeface="Trebuchet MS" charset="0"/>
              </a:rPr>
              <a:t>level</a:t>
            </a:r>
            <a:endParaRPr lang="sk-SK" b="1" dirty="0">
              <a:solidFill>
                <a:schemeClr val="accent1">
                  <a:lumMod val="50000"/>
                </a:schemeClr>
              </a:solidFill>
              <a:latin typeface="Trebuchet MS" charset="0"/>
              <a:ea typeface="Trebuchet MS" charset="0"/>
              <a:cs typeface="Trebuchet MS" charset="0"/>
            </a:endParaRPr>
          </a:p>
          <a:p>
            <a:pPr lvl="0"/>
            <a:r>
              <a:rPr lang="sk-SK" dirty="0">
                <a:solidFill>
                  <a:schemeClr val="accent1">
                    <a:lumMod val="50000"/>
                  </a:schemeClr>
                </a:solidFill>
                <a:latin typeface="Trebuchet MS" charset="0"/>
                <a:ea typeface="Trebuchet MS" charset="0"/>
                <a:cs typeface="Trebuchet MS" charset="0"/>
              </a:rPr>
              <a:t>	RISK ANALYSIS AND COORDINATION </a:t>
            </a:r>
            <a:r>
              <a:rPr lang="sk-SK" dirty="0" smtClean="0">
                <a:solidFill>
                  <a:schemeClr val="accent1">
                    <a:lumMod val="50000"/>
                  </a:schemeClr>
                </a:solidFill>
                <a:latin typeface="Trebuchet MS" charset="0"/>
                <a:ea typeface="Trebuchet MS" charset="0"/>
                <a:cs typeface="Trebuchet MS" charset="0"/>
              </a:rPr>
              <a:t>DEPARTMENT of </a:t>
            </a:r>
            <a:r>
              <a:rPr lang="sk-SK" dirty="0" err="1" smtClean="0">
                <a:solidFill>
                  <a:schemeClr val="accent1">
                    <a:lumMod val="50000"/>
                  </a:schemeClr>
                </a:solidFill>
                <a:latin typeface="Trebuchet MS" charset="0"/>
                <a:ea typeface="Trebuchet MS" charset="0"/>
                <a:cs typeface="Trebuchet MS" charset="0"/>
              </a:rPr>
              <a:t>Bureau</a:t>
            </a:r>
            <a:r>
              <a:rPr lang="sk-SK" dirty="0" smtClean="0">
                <a:solidFill>
                  <a:schemeClr val="accent1">
                    <a:lumMod val="50000"/>
                  </a:schemeClr>
                </a:solidFill>
                <a:latin typeface="Trebuchet MS" charset="0"/>
                <a:ea typeface="Trebuchet MS" charset="0"/>
                <a:cs typeface="Trebuchet MS" charset="0"/>
              </a:rPr>
              <a:t> of </a:t>
            </a:r>
            <a:r>
              <a:rPr lang="sk-SK" dirty="0" err="1" smtClean="0">
                <a:solidFill>
                  <a:schemeClr val="accent1">
                    <a:lumMod val="50000"/>
                  </a:schemeClr>
                </a:solidFill>
                <a:latin typeface="Trebuchet MS" charset="0"/>
                <a:ea typeface="Trebuchet MS" charset="0"/>
                <a:cs typeface="Trebuchet MS" charset="0"/>
              </a:rPr>
              <a:t>Border</a:t>
            </a:r>
            <a:r>
              <a:rPr lang="sk-SK" dirty="0" smtClean="0">
                <a:solidFill>
                  <a:schemeClr val="accent1">
                    <a:lumMod val="50000"/>
                  </a:schemeClr>
                </a:solidFill>
                <a:latin typeface="Trebuchet MS" charset="0"/>
                <a:ea typeface="Trebuchet MS" charset="0"/>
                <a:cs typeface="Trebuchet MS" charset="0"/>
              </a:rPr>
              <a:t> and </a:t>
            </a:r>
            <a:r>
              <a:rPr lang="sk-SK" dirty="0" err="1" smtClean="0">
                <a:solidFill>
                  <a:schemeClr val="accent1">
                    <a:lumMod val="50000"/>
                  </a:schemeClr>
                </a:solidFill>
                <a:latin typeface="Trebuchet MS" charset="0"/>
                <a:ea typeface="Trebuchet MS" charset="0"/>
                <a:cs typeface="Trebuchet MS" charset="0"/>
              </a:rPr>
              <a:t>Foreign</a:t>
            </a:r>
            <a:r>
              <a:rPr lang="sk-SK" dirty="0" smtClean="0">
                <a:solidFill>
                  <a:schemeClr val="accent1">
                    <a:lumMod val="50000"/>
                  </a:schemeClr>
                </a:solidFill>
                <a:latin typeface="Trebuchet MS" charset="0"/>
                <a:ea typeface="Trebuchet MS" charset="0"/>
                <a:cs typeface="Trebuchet MS" charset="0"/>
              </a:rPr>
              <a:t> Police</a:t>
            </a:r>
            <a:endParaRPr lang="sk-SK" dirty="0">
              <a:solidFill>
                <a:schemeClr val="accent1">
                  <a:lumMod val="50000"/>
                </a:schemeClr>
              </a:solidFill>
              <a:latin typeface="Trebuchet MS" charset="0"/>
              <a:ea typeface="Trebuchet MS" charset="0"/>
              <a:cs typeface="Trebuchet MS" charset="0"/>
            </a:endParaRPr>
          </a:p>
          <a:p>
            <a:pPr marL="342900" indent="-342900">
              <a:buFont typeface="Arial" pitchFamily="34" charset="0"/>
              <a:buChar char="•"/>
            </a:pPr>
            <a:r>
              <a:rPr lang="sk-SK" b="1" dirty="0" err="1">
                <a:solidFill>
                  <a:schemeClr val="accent1">
                    <a:lumMod val="50000"/>
                  </a:schemeClr>
                </a:solidFill>
                <a:latin typeface="Trebuchet MS" charset="0"/>
                <a:ea typeface="Trebuchet MS" charset="0"/>
                <a:cs typeface="Trebuchet MS" charset="0"/>
              </a:rPr>
              <a:t>Regional</a:t>
            </a:r>
            <a:r>
              <a:rPr lang="sk-SK" b="1" dirty="0">
                <a:solidFill>
                  <a:schemeClr val="accent1">
                    <a:lumMod val="50000"/>
                  </a:schemeClr>
                </a:solidFill>
                <a:latin typeface="Trebuchet MS" charset="0"/>
                <a:ea typeface="Trebuchet MS" charset="0"/>
                <a:cs typeface="Trebuchet MS" charset="0"/>
              </a:rPr>
              <a:t> </a:t>
            </a:r>
            <a:r>
              <a:rPr lang="sk-SK" b="1" dirty="0" err="1">
                <a:solidFill>
                  <a:schemeClr val="accent1">
                    <a:lumMod val="50000"/>
                  </a:schemeClr>
                </a:solidFill>
                <a:latin typeface="Trebuchet MS" charset="0"/>
                <a:ea typeface="Trebuchet MS" charset="0"/>
                <a:cs typeface="Trebuchet MS" charset="0"/>
              </a:rPr>
              <a:t>level</a:t>
            </a:r>
            <a:endParaRPr lang="sk-SK" b="1" dirty="0">
              <a:solidFill>
                <a:schemeClr val="accent1">
                  <a:lumMod val="50000"/>
                </a:schemeClr>
              </a:solidFill>
              <a:latin typeface="Trebuchet MS" charset="0"/>
              <a:ea typeface="Trebuchet MS" charset="0"/>
              <a:cs typeface="Trebuchet MS" charset="0"/>
            </a:endParaRPr>
          </a:p>
          <a:p>
            <a:r>
              <a:rPr lang="sk-SK" dirty="0">
                <a:solidFill>
                  <a:schemeClr val="accent1">
                    <a:lumMod val="50000"/>
                  </a:schemeClr>
                </a:solidFill>
                <a:latin typeface="Trebuchet MS" charset="0"/>
                <a:ea typeface="Trebuchet MS" charset="0"/>
                <a:cs typeface="Trebuchet MS" charset="0"/>
              </a:rPr>
              <a:t>	</a:t>
            </a:r>
            <a:r>
              <a:rPr lang="en-GB" dirty="0">
                <a:solidFill>
                  <a:schemeClr val="accent1">
                    <a:lumMod val="50000"/>
                  </a:schemeClr>
                </a:solidFill>
                <a:latin typeface="Trebuchet MS" charset="0"/>
                <a:ea typeface="Trebuchet MS" charset="0"/>
                <a:cs typeface="Trebuchet MS" charset="0"/>
              </a:rPr>
              <a:t>ANALYSIS AND STATISTICS</a:t>
            </a:r>
            <a:r>
              <a:rPr lang="sk-SK" dirty="0">
                <a:solidFill>
                  <a:schemeClr val="accent1">
                    <a:lumMod val="50000"/>
                  </a:schemeClr>
                </a:solidFill>
                <a:latin typeface="Trebuchet MS" charset="0"/>
                <a:ea typeface="Trebuchet MS" charset="0"/>
                <a:cs typeface="Trebuchet MS" charset="0"/>
              </a:rPr>
              <a:t> </a:t>
            </a:r>
            <a:r>
              <a:rPr lang="en-GB" dirty="0">
                <a:solidFill>
                  <a:schemeClr val="accent1">
                    <a:lumMod val="50000"/>
                  </a:schemeClr>
                </a:solidFill>
                <a:latin typeface="Trebuchet MS" charset="0"/>
                <a:ea typeface="Trebuchet MS" charset="0"/>
                <a:cs typeface="Trebuchet MS" charset="0"/>
              </a:rPr>
              <a:t>UNIT</a:t>
            </a:r>
            <a:r>
              <a:rPr lang="sk-SK" dirty="0">
                <a:solidFill>
                  <a:schemeClr val="accent1">
                    <a:lumMod val="50000"/>
                  </a:schemeClr>
                </a:solidFill>
                <a:latin typeface="Trebuchet MS" charset="0"/>
                <a:ea typeface="Trebuchet MS" charset="0"/>
                <a:cs typeface="Trebuchet MS" charset="0"/>
              </a:rPr>
              <a:t>S of </a:t>
            </a:r>
            <a:r>
              <a:rPr lang="sk-SK" dirty="0" err="1" smtClean="0">
                <a:solidFill>
                  <a:schemeClr val="accent1">
                    <a:lumMod val="50000"/>
                  </a:schemeClr>
                </a:solidFill>
                <a:latin typeface="Trebuchet MS" charset="0"/>
                <a:ea typeface="Trebuchet MS" charset="0"/>
                <a:cs typeface="Trebuchet MS" charset="0"/>
              </a:rPr>
              <a:t>Directorates</a:t>
            </a:r>
            <a:r>
              <a:rPr lang="sk-SK" dirty="0" smtClean="0">
                <a:solidFill>
                  <a:schemeClr val="accent1">
                    <a:lumMod val="50000"/>
                  </a:schemeClr>
                </a:solidFill>
                <a:latin typeface="Trebuchet MS" charset="0"/>
                <a:ea typeface="Trebuchet MS" charset="0"/>
                <a:cs typeface="Trebuchet MS" charset="0"/>
              </a:rPr>
              <a:t> of </a:t>
            </a:r>
            <a:r>
              <a:rPr lang="sk-SK" dirty="0" err="1" smtClean="0">
                <a:solidFill>
                  <a:schemeClr val="accent1">
                    <a:lumMod val="50000"/>
                  </a:schemeClr>
                </a:solidFill>
                <a:latin typeface="Trebuchet MS" charset="0"/>
                <a:ea typeface="Trebuchet MS" charset="0"/>
                <a:cs typeface="Trebuchet MS" charset="0"/>
              </a:rPr>
              <a:t>Border</a:t>
            </a:r>
            <a:r>
              <a:rPr lang="sk-SK" dirty="0" smtClean="0">
                <a:solidFill>
                  <a:schemeClr val="accent1">
                    <a:lumMod val="50000"/>
                  </a:schemeClr>
                </a:solidFill>
                <a:latin typeface="Trebuchet MS" charset="0"/>
                <a:ea typeface="Trebuchet MS" charset="0"/>
                <a:cs typeface="Trebuchet MS" charset="0"/>
              </a:rPr>
              <a:t> and </a:t>
            </a:r>
            <a:r>
              <a:rPr lang="sk-SK" dirty="0" err="1" smtClean="0">
                <a:solidFill>
                  <a:schemeClr val="accent1">
                    <a:lumMod val="50000"/>
                  </a:schemeClr>
                </a:solidFill>
                <a:latin typeface="Trebuchet MS" charset="0"/>
                <a:ea typeface="Trebuchet MS" charset="0"/>
                <a:cs typeface="Trebuchet MS" charset="0"/>
              </a:rPr>
              <a:t>Foreign</a:t>
            </a:r>
            <a:r>
              <a:rPr lang="sk-SK" dirty="0" smtClean="0">
                <a:solidFill>
                  <a:schemeClr val="accent1">
                    <a:lumMod val="50000"/>
                  </a:schemeClr>
                </a:solidFill>
                <a:latin typeface="Trebuchet MS" charset="0"/>
                <a:ea typeface="Trebuchet MS" charset="0"/>
                <a:cs typeface="Trebuchet MS" charset="0"/>
              </a:rPr>
              <a:t> Police</a:t>
            </a:r>
            <a:endParaRPr lang="en-GB" dirty="0">
              <a:solidFill>
                <a:schemeClr val="accent1">
                  <a:lumMod val="50000"/>
                </a:schemeClr>
              </a:solidFill>
              <a:latin typeface="Trebuchet MS" charset="0"/>
              <a:ea typeface="Trebuchet MS" charset="0"/>
              <a:cs typeface="Trebuchet MS" charset="0"/>
            </a:endParaRPr>
          </a:p>
          <a:p>
            <a:pPr marL="342900" indent="-342900">
              <a:buFont typeface="Arial" pitchFamily="34" charset="0"/>
              <a:buChar char="•"/>
            </a:pPr>
            <a:r>
              <a:rPr lang="sk-SK" b="1" dirty="0" err="1">
                <a:solidFill>
                  <a:schemeClr val="accent1">
                    <a:lumMod val="50000"/>
                  </a:schemeClr>
                </a:solidFill>
                <a:latin typeface="Trebuchet MS" charset="0"/>
                <a:ea typeface="Trebuchet MS" charset="0"/>
                <a:cs typeface="Trebuchet MS" charset="0"/>
              </a:rPr>
              <a:t>Local</a:t>
            </a:r>
            <a:r>
              <a:rPr lang="sk-SK" b="1" dirty="0">
                <a:solidFill>
                  <a:schemeClr val="accent1">
                    <a:lumMod val="50000"/>
                  </a:schemeClr>
                </a:solidFill>
                <a:latin typeface="Trebuchet MS" charset="0"/>
                <a:ea typeface="Trebuchet MS" charset="0"/>
                <a:cs typeface="Trebuchet MS" charset="0"/>
              </a:rPr>
              <a:t> </a:t>
            </a:r>
            <a:r>
              <a:rPr lang="sk-SK" b="1" dirty="0" err="1">
                <a:solidFill>
                  <a:schemeClr val="accent1">
                    <a:lumMod val="50000"/>
                  </a:schemeClr>
                </a:solidFill>
                <a:latin typeface="Trebuchet MS" charset="0"/>
                <a:ea typeface="Trebuchet MS" charset="0"/>
                <a:cs typeface="Trebuchet MS" charset="0"/>
              </a:rPr>
              <a:t>level</a:t>
            </a:r>
            <a:endParaRPr lang="sk-SK" b="1" dirty="0">
              <a:solidFill>
                <a:schemeClr val="accent1">
                  <a:lumMod val="50000"/>
                </a:schemeClr>
              </a:solidFill>
              <a:latin typeface="Trebuchet MS" charset="0"/>
              <a:ea typeface="Trebuchet MS" charset="0"/>
              <a:cs typeface="Trebuchet MS" charset="0"/>
            </a:endParaRPr>
          </a:p>
          <a:p>
            <a:r>
              <a:rPr lang="sk-SK" dirty="0">
                <a:solidFill>
                  <a:schemeClr val="accent1">
                    <a:lumMod val="50000"/>
                  </a:schemeClr>
                </a:solidFill>
                <a:latin typeface="Trebuchet MS" charset="0"/>
                <a:ea typeface="Trebuchet MS" charset="0"/>
                <a:cs typeface="Trebuchet MS" charset="0"/>
              </a:rPr>
              <a:t>	</a:t>
            </a:r>
            <a:r>
              <a:rPr lang="sk-SK" dirty="0" smtClean="0">
                <a:solidFill>
                  <a:schemeClr val="accent1">
                    <a:lumMod val="50000"/>
                  </a:schemeClr>
                </a:solidFill>
                <a:latin typeface="Trebuchet MS" charset="0"/>
                <a:ea typeface="Trebuchet MS" charset="0"/>
                <a:cs typeface="Trebuchet MS" charset="0"/>
              </a:rPr>
              <a:t>BASIC UNITS </a:t>
            </a:r>
            <a:r>
              <a:rPr lang="sk-SK" dirty="0">
                <a:solidFill>
                  <a:schemeClr val="accent1">
                    <a:lumMod val="50000"/>
                  </a:schemeClr>
                </a:solidFill>
                <a:latin typeface="Trebuchet MS" charset="0"/>
                <a:ea typeface="Trebuchet MS" charset="0"/>
                <a:cs typeface="Trebuchet MS" charset="0"/>
              </a:rPr>
              <a:t>OF </a:t>
            </a:r>
            <a:r>
              <a:rPr lang="sk-SK" dirty="0" smtClean="0">
                <a:solidFill>
                  <a:schemeClr val="accent1">
                    <a:lumMod val="50000"/>
                  </a:schemeClr>
                </a:solidFill>
                <a:latin typeface="Trebuchet MS" charset="0"/>
                <a:ea typeface="Trebuchet MS" charset="0"/>
                <a:cs typeface="Trebuchet MS" charset="0"/>
              </a:rPr>
              <a:t>BORDER AND FOREIGNPOLICE in </a:t>
            </a:r>
            <a:r>
              <a:rPr lang="sk-SK" dirty="0" err="1" smtClean="0">
                <a:solidFill>
                  <a:schemeClr val="accent1">
                    <a:lumMod val="50000"/>
                  </a:schemeClr>
                </a:solidFill>
                <a:latin typeface="Trebuchet MS" charset="0"/>
                <a:ea typeface="Trebuchet MS" charset="0"/>
                <a:cs typeface="Trebuchet MS" charset="0"/>
              </a:rPr>
              <a:t>field</a:t>
            </a:r>
            <a:endParaRPr lang="sk-SK" dirty="0">
              <a:solidFill>
                <a:schemeClr val="accent1">
                  <a:lumMod val="50000"/>
                </a:schemeClr>
              </a:solidFill>
              <a:latin typeface="Trebuchet MS" charset="0"/>
              <a:ea typeface="Trebuchet MS" charset="0"/>
              <a:cs typeface="Trebuchet MS" charset="0"/>
            </a:endParaRPr>
          </a:p>
          <a:p>
            <a:pPr marL="342900" indent="-342900">
              <a:buFont typeface="Arial" pitchFamily="34" charset="0"/>
              <a:buChar char="•"/>
            </a:pPr>
            <a:endParaRPr lang="sk-SK" dirty="0" smtClean="0">
              <a:latin typeface="Trebuchet MS" charset="0"/>
              <a:ea typeface="Trebuchet MS" charset="0"/>
              <a:cs typeface="Trebuchet MS" charset="0"/>
            </a:endParaRPr>
          </a:p>
          <a:p>
            <a:endParaRPr lang="sk-SK" dirty="0">
              <a:latin typeface="Trebuchet MS" charset="0"/>
              <a:ea typeface="Trebuchet MS" charset="0"/>
              <a:cs typeface="Trebuchet MS" charset="0"/>
            </a:endParaRPr>
          </a:p>
        </p:txBody>
      </p:sp>
    </p:spTree>
    <p:extLst>
      <p:ext uri="{BB962C8B-B14F-4D97-AF65-F5344CB8AC3E}">
        <p14:creationId xmlns:p14="http://schemas.microsoft.com/office/powerpoint/2010/main" val="1776327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BlokTextu 45"/>
          <p:cNvSpPr txBox="1"/>
          <p:nvPr/>
        </p:nvSpPr>
        <p:spPr>
          <a:xfrm>
            <a:off x="5251671" y="4730473"/>
            <a:ext cx="3625614" cy="1579920"/>
          </a:xfrm>
          <a:prstGeom prst="rect">
            <a:avLst/>
          </a:prstGeom>
          <a:noFill/>
        </p:spPr>
        <p:txBody>
          <a:bodyPr wrap="square" rtlCol="0">
            <a:spAutoFit/>
          </a:bodyPr>
          <a:lstStyle/>
          <a:p>
            <a:pPr>
              <a:spcAft>
                <a:spcPts val="800"/>
              </a:spcAft>
            </a:pPr>
            <a:r>
              <a:rPr lang="en-GB" sz="1400" u="sng" dirty="0" smtClean="0">
                <a:solidFill>
                  <a:schemeClr val="accent1">
                    <a:lumMod val="50000"/>
                  </a:schemeClr>
                </a:solidFill>
                <a:latin typeface="Trebuchet MS" charset="0"/>
                <a:ea typeface="Trebuchet MS" charset="0"/>
                <a:cs typeface="Trebuchet MS" charset="0"/>
              </a:rPr>
              <a:t>Alien Police Unit</a:t>
            </a:r>
          </a:p>
          <a:p>
            <a:pPr>
              <a:spcAft>
                <a:spcPts val="800"/>
              </a:spcAft>
            </a:pPr>
            <a:r>
              <a:rPr lang="en-GB" sz="1400" u="sng" dirty="0" smtClean="0">
                <a:solidFill>
                  <a:schemeClr val="accent1">
                    <a:lumMod val="50000"/>
                  </a:schemeClr>
                </a:solidFill>
                <a:latin typeface="Trebuchet MS" charset="0"/>
                <a:ea typeface="Trebuchet MS" charset="0"/>
                <a:cs typeface="Trebuchet MS" charset="0"/>
              </a:rPr>
              <a:t>Border Control Unit (BCU)</a:t>
            </a:r>
          </a:p>
          <a:p>
            <a:pPr>
              <a:spcAft>
                <a:spcPts val="800"/>
              </a:spcAft>
            </a:pPr>
            <a:r>
              <a:rPr lang="en-GB" sz="1400" u="sng" dirty="0" smtClean="0">
                <a:solidFill>
                  <a:schemeClr val="accent1">
                    <a:lumMod val="50000"/>
                  </a:schemeClr>
                </a:solidFill>
                <a:latin typeface="Trebuchet MS" charset="0"/>
                <a:ea typeface="Trebuchet MS" charset="0"/>
                <a:cs typeface="Trebuchet MS" charset="0"/>
              </a:rPr>
              <a:t>Border Control Unit – Airport</a:t>
            </a:r>
          </a:p>
          <a:p>
            <a:pPr>
              <a:spcAft>
                <a:spcPts val="800"/>
              </a:spcAft>
            </a:pPr>
            <a:r>
              <a:rPr lang="en-GB" sz="1400" dirty="0" smtClean="0">
                <a:solidFill>
                  <a:schemeClr val="accent1">
                    <a:lumMod val="50000"/>
                  </a:schemeClr>
                </a:solidFill>
                <a:latin typeface="Trebuchet MS" charset="0"/>
                <a:ea typeface="Trebuchet MS" charset="0"/>
                <a:cs typeface="Trebuchet MS" charset="0"/>
              </a:rPr>
              <a:t>Police Detention Centre for Foreigners</a:t>
            </a:r>
          </a:p>
          <a:p>
            <a:pPr>
              <a:spcAft>
                <a:spcPts val="800"/>
              </a:spcAft>
            </a:pPr>
            <a:r>
              <a:rPr lang="en-GB" sz="1400" dirty="0" smtClean="0">
                <a:solidFill>
                  <a:schemeClr val="accent1">
                    <a:lumMod val="50000"/>
                  </a:schemeClr>
                </a:solidFill>
                <a:latin typeface="Trebuchet MS" charset="0"/>
                <a:ea typeface="Trebuchet MS" charset="0"/>
                <a:cs typeface="Trebuchet MS" charset="0"/>
              </a:rPr>
              <a:t>Asylum Unit</a:t>
            </a:r>
            <a:endParaRPr lang="en-GB" sz="1400" dirty="0">
              <a:solidFill>
                <a:schemeClr val="accent1">
                  <a:lumMod val="50000"/>
                </a:schemeClr>
              </a:solidFill>
              <a:latin typeface="Trebuchet MS" charset="0"/>
              <a:ea typeface="Trebuchet MS" charset="0"/>
              <a:cs typeface="Trebuchet MS" charset="0"/>
            </a:endParaRPr>
          </a:p>
        </p:txBody>
      </p:sp>
      <p:grpSp>
        <p:nvGrpSpPr>
          <p:cNvPr id="6" name="Skupina 5"/>
          <p:cNvGrpSpPr/>
          <p:nvPr/>
        </p:nvGrpSpPr>
        <p:grpSpPr>
          <a:xfrm>
            <a:off x="175129" y="937430"/>
            <a:ext cx="8873619" cy="4923419"/>
            <a:chOff x="175129" y="937430"/>
            <a:chExt cx="8873619" cy="4923419"/>
          </a:xfrm>
        </p:grpSpPr>
        <p:grpSp>
          <p:nvGrpSpPr>
            <p:cNvPr id="3" name="Skupina 2"/>
            <p:cNvGrpSpPr/>
            <p:nvPr/>
          </p:nvGrpSpPr>
          <p:grpSpPr>
            <a:xfrm>
              <a:off x="175129" y="937430"/>
              <a:ext cx="8873619" cy="4923419"/>
              <a:chOff x="175129" y="1231704"/>
              <a:chExt cx="8873619" cy="4923419"/>
            </a:xfrm>
          </p:grpSpPr>
          <p:pic>
            <p:nvPicPr>
              <p:cNvPr id="1026" name="Picture 2" descr="C:\Users\sojka1293008\Desktop\Mapa_Slovenska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129" y="1231704"/>
                <a:ext cx="8873619" cy="4923419"/>
              </a:xfrm>
              <a:prstGeom prst="rect">
                <a:avLst/>
              </a:prstGeom>
              <a:noFill/>
              <a:extLst>
                <a:ext uri="{909E8E84-426E-40DD-AFC4-6F175D3DCCD1}">
                  <a14:hiddenFill xmlns:a14="http://schemas.microsoft.com/office/drawing/2010/main">
                    <a:solidFill>
                      <a:srgbClr val="FFFFFF"/>
                    </a:solidFill>
                  </a14:hiddenFill>
                </a:ext>
              </a:extLst>
            </p:spPr>
          </p:pic>
          <p:sp>
            <p:nvSpPr>
              <p:cNvPr id="15" name="Rovnoramenný trojuholník 14"/>
              <p:cNvSpPr/>
              <p:nvPr/>
            </p:nvSpPr>
            <p:spPr>
              <a:xfrm>
                <a:off x="1104900" y="5119935"/>
                <a:ext cx="215900" cy="233363"/>
              </a:xfrm>
              <a:prstGeom prst="triangle">
                <a:avLst/>
              </a:prstGeom>
              <a:solidFill>
                <a:srgbClr val="FFFF00"/>
              </a:solidFill>
              <a:ln>
                <a:solidFill>
                  <a:schemeClr val="accent6">
                    <a:lumMod val="75000"/>
                  </a:schemeClr>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solidFill>
                    <a:schemeClr val="tx2">
                      <a:lumMod val="50000"/>
                    </a:schemeClr>
                  </a:solidFill>
                  <a:latin typeface="Trebuchet MS" charset="0"/>
                  <a:ea typeface="Trebuchet MS" charset="0"/>
                  <a:cs typeface="Trebuchet MS" charset="0"/>
                </a:endParaRPr>
              </a:p>
            </p:txBody>
          </p:sp>
          <p:sp>
            <p:nvSpPr>
              <p:cNvPr id="25" name="Kríž 24"/>
              <p:cNvSpPr/>
              <p:nvPr/>
            </p:nvSpPr>
            <p:spPr>
              <a:xfrm>
                <a:off x="8804309" y="2722646"/>
                <a:ext cx="215900" cy="155575"/>
              </a:xfrm>
              <a:prstGeom prst="plus">
                <a:avLst/>
              </a:prstGeom>
              <a:solidFill>
                <a:schemeClr val="bg2">
                  <a:lumMod val="75000"/>
                </a:schemeClr>
              </a:solidFill>
              <a:ln>
                <a:solidFill>
                  <a:schemeClr val="accent1">
                    <a:lumMod val="75000"/>
                  </a:schemeClr>
                </a:solid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solidFill>
                    <a:schemeClr val="tx2">
                      <a:lumMod val="50000"/>
                    </a:schemeClr>
                  </a:solidFill>
                  <a:latin typeface="Trebuchet MS" charset="0"/>
                  <a:ea typeface="Trebuchet MS" charset="0"/>
                  <a:cs typeface="Trebuchet MS" charset="0"/>
                </a:endParaRPr>
              </a:p>
            </p:txBody>
          </p:sp>
          <p:sp>
            <p:nvSpPr>
              <p:cNvPr id="26" name="Kríž 25"/>
              <p:cNvSpPr/>
              <p:nvPr/>
            </p:nvSpPr>
            <p:spPr>
              <a:xfrm>
                <a:off x="8443947" y="2722646"/>
                <a:ext cx="215900" cy="155575"/>
              </a:xfrm>
              <a:prstGeom prst="plus">
                <a:avLst/>
              </a:prstGeom>
              <a:solidFill>
                <a:schemeClr val="bg2">
                  <a:lumMod val="75000"/>
                </a:schemeClr>
              </a:solidFill>
              <a:ln>
                <a:solidFill>
                  <a:schemeClr val="accent1">
                    <a:lumMod val="75000"/>
                  </a:schemeClr>
                </a:solid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solidFill>
                    <a:schemeClr val="tx2">
                      <a:lumMod val="50000"/>
                    </a:schemeClr>
                  </a:solidFill>
                  <a:latin typeface="Trebuchet MS" charset="0"/>
                  <a:ea typeface="Trebuchet MS" charset="0"/>
                  <a:cs typeface="Trebuchet MS" charset="0"/>
                </a:endParaRPr>
              </a:p>
            </p:txBody>
          </p:sp>
          <p:sp>
            <p:nvSpPr>
              <p:cNvPr id="27" name="Kríž 26"/>
              <p:cNvSpPr/>
              <p:nvPr/>
            </p:nvSpPr>
            <p:spPr>
              <a:xfrm>
                <a:off x="8696359" y="2911559"/>
                <a:ext cx="215900" cy="155575"/>
              </a:xfrm>
              <a:prstGeom prst="plus">
                <a:avLst/>
              </a:prstGeom>
              <a:solidFill>
                <a:schemeClr val="bg2">
                  <a:lumMod val="75000"/>
                </a:schemeClr>
              </a:solidFill>
              <a:ln>
                <a:solidFill>
                  <a:schemeClr val="accent1">
                    <a:lumMod val="75000"/>
                  </a:schemeClr>
                </a:solid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solidFill>
                    <a:schemeClr val="tx2">
                      <a:lumMod val="50000"/>
                    </a:schemeClr>
                  </a:solidFill>
                  <a:latin typeface="Trebuchet MS" charset="0"/>
                  <a:ea typeface="Trebuchet MS" charset="0"/>
                  <a:cs typeface="Trebuchet MS" charset="0"/>
                </a:endParaRPr>
              </a:p>
            </p:txBody>
          </p:sp>
          <p:sp>
            <p:nvSpPr>
              <p:cNvPr id="32" name="Kríž 31"/>
              <p:cNvSpPr/>
              <p:nvPr/>
            </p:nvSpPr>
            <p:spPr>
              <a:xfrm>
                <a:off x="8542372" y="3429084"/>
                <a:ext cx="215900" cy="155575"/>
              </a:xfrm>
              <a:prstGeom prst="plus">
                <a:avLst/>
              </a:prstGeom>
              <a:solidFill>
                <a:schemeClr val="bg2">
                  <a:lumMod val="75000"/>
                </a:schemeClr>
              </a:solidFill>
              <a:ln>
                <a:solidFill>
                  <a:schemeClr val="accent1">
                    <a:lumMod val="75000"/>
                  </a:schemeClr>
                </a:solid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solidFill>
                    <a:schemeClr val="tx2">
                      <a:lumMod val="50000"/>
                    </a:schemeClr>
                  </a:solidFill>
                  <a:latin typeface="Trebuchet MS" charset="0"/>
                  <a:ea typeface="Trebuchet MS" charset="0"/>
                  <a:cs typeface="Trebuchet MS" charset="0"/>
                </a:endParaRPr>
              </a:p>
            </p:txBody>
          </p:sp>
          <p:sp>
            <p:nvSpPr>
              <p:cNvPr id="33" name="Kríž 32"/>
              <p:cNvSpPr/>
              <p:nvPr/>
            </p:nvSpPr>
            <p:spPr>
              <a:xfrm>
                <a:off x="8650322" y="3243346"/>
                <a:ext cx="215900" cy="155575"/>
              </a:xfrm>
              <a:prstGeom prst="plus">
                <a:avLst/>
              </a:prstGeom>
              <a:solidFill>
                <a:schemeClr val="bg2">
                  <a:lumMod val="75000"/>
                </a:schemeClr>
              </a:solidFill>
              <a:ln>
                <a:solidFill>
                  <a:schemeClr val="accent1">
                    <a:lumMod val="75000"/>
                  </a:schemeClr>
                </a:solid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solidFill>
                    <a:schemeClr val="tx2">
                      <a:lumMod val="50000"/>
                    </a:schemeClr>
                  </a:solidFill>
                  <a:latin typeface="Trebuchet MS" charset="0"/>
                  <a:ea typeface="Trebuchet MS" charset="0"/>
                  <a:cs typeface="Trebuchet MS" charset="0"/>
                </a:endParaRPr>
              </a:p>
            </p:txBody>
          </p:sp>
          <p:sp>
            <p:nvSpPr>
              <p:cNvPr id="66" name="Prstenec 65"/>
              <p:cNvSpPr/>
              <p:nvPr/>
            </p:nvSpPr>
            <p:spPr>
              <a:xfrm>
                <a:off x="7814467" y="2955153"/>
                <a:ext cx="214313" cy="217487"/>
              </a:xfrm>
              <a:prstGeom prst="donut">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sk-SK">
                  <a:solidFill>
                    <a:schemeClr val="tx2">
                      <a:lumMod val="50000"/>
                    </a:schemeClr>
                  </a:solidFill>
                  <a:latin typeface="Trebuchet MS" charset="0"/>
                  <a:ea typeface="Trebuchet MS" charset="0"/>
                  <a:cs typeface="Trebuchet MS" charset="0"/>
                </a:endParaRPr>
              </a:p>
            </p:txBody>
          </p:sp>
          <p:sp>
            <p:nvSpPr>
              <p:cNvPr id="92" name="Kríž 91"/>
              <p:cNvSpPr/>
              <p:nvPr/>
            </p:nvSpPr>
            <p:spPr>
              <a:xfrm>
                <a:off x="8647123" y="3067134"/>
                <a:ext cx="215900" cy="155575"/>
              </a:xfrm>
              <a:prstGeom prst="plus">
                <a:avLst/>
              </a:prstGeom>
              <a:solidFill>
                <a:schemeClr val="bg2">
                  <a:lumMod val="75000"/>
                </a:schemeClr>
              </a:solidFill>
              <a:ln>
                <a:solidFill>
                  <a:schemeClr val="accent1">
                    <a:lumMod val="75000"/>
                  </a:schemeClr>
                </a:solid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solidFill>
                    <a:schemeClr val="tx2">
                      <a:lumMod val="50000"/>
                    </a:schemeClr>
                  </a:solidFill>
                  <a:latin typeface="Trebuchet MS" charset="0"/>
                  <a:ea typeface="Trebuchet MS" charset="0"/>
                  <a:cs typeface="Trebuchet MS" charset="0"/>
                </a:endParaRPr>
              </a:p>
            </p:txBody>
          </p:sp>
          <p:sp>
            <p:nvSpPr>
              <p:cNvPr id="95" name="Kríž 94"/>
              <p:cNvSpPr/>
              <p:nvPr/>
            </p:nvSpPr>
            <p:spPr>
              <a:xfrm>
                <a:off x="8213794" y="3988645"/>
                <a:ext cx="215900" cy="155575"/>
              </a:xfrm>
              <a:prstGeom prst="plus">
                <a:avLst/>
              </a:prstGeom>
              <a:solidFill>
                <a:schemeClr val="bg2">
                  <a:lumMod val="75000"/>
                </a:schemeClr>
              </a:solidFill>
              <a:ln>
                <a:solidFill>
                  <a:schemeClr val="accent1">
                    <a:lumMod val="75000"/>
                  </a:schemeClr>
                </a:solid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solidFill>
                    <a:schemeClr val="tx2">
                      <a:lumMod val="50000"/>
                    </a:schemeClr>
                  </a:solidFill>
                  <a:latin typeface="Trebuchet MS" charset="0"/>
                  <a:ea typeface="Trebuchet MS" charset="0"/>
                  <a:cs typeface="Trebuchet MS" charset="0"/>
                </a:endParaRPr>
              </a:p>
            </p:txBody>
          </p:sp>
          <p:sp>
            <p:nvSpPr>
              <p:cNvPr id="96" name="Kríž 95"/>
              <p:cNvSpPr/>
              <p:nvPr/>
            </p:nvSpPr>
            <p:spPr>
              <a:xfrm>
                <a:off x="8178993" y="4184733"/>
                <a:ext cx="215900" cy="155575"/>
              </a:xfrm>
              <a:prstGeom prst="plus">
                <a:avLst/>
              </a:prstGeom>
              <a:solidFill>
                <a:schemeClr val="bg2">
                  <a:lumMod val="75000"/>
                </a:schemeClr>
              </a:solidFill>
              <a:ln>
                <a:solidFill>
                  <a:schemeClr val="accent1">
                    <a:lumMod val="75000"/>
                  </a:schemeClr>
                </a:solid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solidFill>
                    <a:schemeClr val="tx2">
                      <a:lumMod val="50000"/>
                    </a:schemeClr>
                  </a:solidFill>
                  <a:latin typeface="Trebuchet MS" charset="0"/>
                  <a:ea typeface="Trebuchet MS" charset="0"/>
                  <a:cs typeface="Trebuchet MS" charset="0"/>
                </a:endParaRPr>
              </a:p>
            </p:txBody>
          </p:sp>
          <p:sp>
            <p:nvSpPr>
              <p:cNvPr id="16" name="Rovnoramenný trojuholník 15"/>
              <p:cNvSpPr/>
              <p:nvPr/>
            </p:nvSpPr>
            <p:spPr>
              <a:xfrm>
                <a:off x="7498430" y="3584659"/>
                <a:ext cx="215900" cy="233363"/>
              </a:xfrm>
              <a:prstGeom prst="triangle">
                <a:avLst/>
              </a:prstGeom>
              <a:solidFill>
                <a:srgbClr val="FFFF00"/>
              </a:solidFill>
              <a:ln>
                <a:solidFill>
                  <a:schemeClr val="accent6">
                    <a:lumMod val="75000"/>
                  </a:schemeClr>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solidFill>
                    <a:schemeClr val="tx2">
                      <a:lumMod val="50000"/>
                    </a:schemeClr>
                  </a:solidFill>
                  <a:latin typeface="Trebuchet MS" charset="0"/>
                  <a:ea typeface="Trebuchet MS" charset="0"/>
                  <a:cs typeface="Trebuchet MS" charset="0"/>
                </a:endParaRPr>
              </a:p>
            </p:txBody>
          </p:sp>
          <p:sp>
            <p:nvSpPr>
              <p:cNvPr id="93" name="Kríž 92"/>
              <p:cNvSpPr/>
              <p:nvPr/>
            </p:nvSpPr>
            <p:spPr>
              <a:xfrm>
                <a:off x="8377248" y="3584659"/>
                <a:ext cx="215900" cy="155575"/>
              </a:xfrm>
              <a:prstGeom prst="plus">
                <a:avLst/>
              </a:prstGeom>
              <a:solidFill>
                <a:schemeClr val="bg2">
                  <a:lumMod val="75000"/>
                </a:schemeClr>
              </a:solidFill>
              <a:ln>
                <a:solidFill>
                  <a:schemeClr val="accent1">
                    <a:lumMod val="75000"/>
                  </a:schemeClr>
                </a:solid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solidFill>
                    <a:schemeClr val="tx2">
                      <a:lumMod val="50000"/>
                    </a:schemeClr>
                  </a:solidFill>
                  <a:latin typeface="Trebuchet MS" charset="0"/>
                  <a:ea typeface="Trebuchet MS" charset="0"/>
                  <a:cs typeface="Trebuchet MS" charset="0"/>
                </a:endParaRPr>
              </a:p>
            </p:txBody>
          </p:sp>
          <p:sp>
            <p:nvSpPr>
              <p:cNvPr id="94" name="Kríž 93"/>
              <p:cNvSpPr/>
              <p:nvPr/>
            </p:nvSpPr>
            <p:spPr>
              <a:xfrm>
                <a:off x="8321744" y="3763220"/>
                <a:ext cx="215900" cy="155575"/>
              </a:xfrm>
              <a:prstGeom prst="plus">
                <a:avLst/>
              </a:prstGeom>
              <a:solidFill>
                <a:schemeClr val="bg2">
                  <a:lumMod val="75000"/>
                </a:schemeClr>
              </a:solidFill>
              <a:ln>
                <a:solidFill>
                  <a:schemeClr val="accent1">
                    <a:lumMod val="75000"/>
                  </a:schemeClr>
                </a:solid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solidFill>
                    <a:schemeClr val="tx2">
                      <a:lumMod val="50000"/>
                    </a:schemeClr>
                  </a:solidFill>
                  <a:latin typeface="Trebuchet MS" charset="0"/>
                  <a:ea typeface="Trebuchet MS" charset="0"/>
                  <a:cs typeface="Trebuchet MS" charset="0"/>
                </a:endParaRPr>
              </a:p>
            </p:txBody>
          </p:sp>
          <p:sp>
            <p:nvSpPr>
              <p:cNvPr id="58" name="Pravidelný päťuholník 57"/>
              <p:cNvSpPr/>
              <p:nvPr/>
            </p:nvSpPr>
            <p:spPr>
              <a:xfrm>
                <a:off x="2073651" y="5090421"/>
                <a:ext cx="219868" cy="196922"/>
              </a:xfrm>
              <a:prstGeom prst="pentag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sk-SK">
                  <a:solidFill>
                    <a:schemeClr val="tx2">
                      <a:lumMod val="50000"/>
                    </a:schemeClr>
                  </a:solidFill>
                  <a:latin typeface="Trebuchet MS" charset="0"/>
                  <a:ea typeface="Trebuchet MS" charset="0"/>
                  <a:cs typeface="Trebuchet MS" charset="0"/>
                </a:endParaRPr>
              </a:p>
            </p:txBody>
          </p:sp>
          <p:sp>
            <p:nvSpPr>
              <p:cNvPr id="59" name="Pravidelný päťuholník 58"/>
              <p:cNvSpPr/>
              <p:nvPr/>
            </p:nvSpPr>
            <p:spPr>
              <a:xfrm>
                <a:off x="5207174" y="4296381"/>
                <a:ext cx="219868" cy="196922"/>
              </a:xfrm>
              <a:prstGeom prst="pentag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sk-SK">
                  <a:solidFill>
                    <a:schemeClr val="tx2">
                      <a:lumMod val="50000"/>
                    </a:schemeClr>
                  </a:solidFill>
                  <a:latin typeface="Trebuchet MS" charset="0"/>
                  <a:ea typeface="Trebuchet MS" charset="0"/>
                  <a:cs typeface="Trebuchet MS" charset="0"/>
                </a:endParaRPr>
              </a:p>
            </p:txBody>
          </p:sp>
          <p:sp>
            <p:nvSpPr>
              <p:cNvPr id="60" name="Pravidelný päťuholník 59"/>
              <p:cNvSpPr/>
              <p:nvPr/>
            </p:nvSpPr>
            <p:spPr>
              <a:xfrm>
                <a:off x="3700464" y="3428964"/>
                <a:ext cx="219868" cy="196922"/>
              </a:xfrm>
              <a:prstGeom prst="pentag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sk-SK">
                  <a:solidFill>
                    <a:schemeClr val="tx2">
                      <a:lumMod val="50000"/>
                    </a:schemeClr>
                  </a:solidFill>
                  <a:latin typeface="Trebuchet MS" charset="0"/>
                  <a:ea typeface="Trebuchet MS" charset="0"/>
                  <a:cs typeface="Trebuchet MS" charset="0"/>
                </a:endParaRPr>
              </a:p>
            </p:txBody>
          </p:sp>
          <p:sp>
            <p:nvSpPr>
              <p:cNvPr id="61" name="Pravidelný päťuholník 60"/>
              <p:cNvSpPr/>
              <p:nvPr/>
            </p:nvSpPr>
            <p:spPr>
              <a:xfrm>
                <a:off x="3036453" y="2227144"/>
                <a:ext cx="219868" cy="196922"/>
              </a:xfrm>
              <a:prstGeom prst="pentag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sk-SK">
                  <a:solidFill>
                    <a:schemeClr val="tx2">
                      <a:lumMod val="50000"/>
                    </a:schemeClr>
                  </a:solidFill>
                  <a:latin typeface="Trebuchet MS" charset="0"/>
                  <a:ea typeface="Trebuchet MS" charset="0"/>
                  <a:cs typeface="Trebuchet MS" charset="0"/>
                </a:endParaRPr>
              </a:p>
            </p:txBody>
          </p:sp>
          <p:sp>
            <p:nvSpPr>
              <p:cNvPr id="62" name="Pravidelný päťuholník 61"/>
              <p:cNvSpPr/>
              <p:nvPr/>
            </p:nvSpPr>
            <p:spPr>
              <a:xfrm>
                <a:off x="2052843" y="2965436"/>
                <a:ext cx="219868" cy="196922"/>
              </a:xfrm>
              <a:prstGeom prst="pentag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sk-SK">
                  <a:solidFill>
                    <a:schemeClr val="tx2">
                      <a:lumMod val="50000"/>
                    </a:schemeClr>
                  </a:solidFill>
                  <a:latin typeface="Trebuchet MS" charset="0"/>
                  <a:ea typeface="Trebuchet MS" charset="0"/>
                  <a:cs typeface="Trebuchet MS" charset="0"/>
                </a:endParaRPr>
              </a:p>
            </p:txBody>
          </p:sp>
          <p:sp>
            <p:nvSpPr>
              <p:cNvPr id="63" name="Pravidelný päťuholník 62"/>
              <p:cNvSpPr/>
              <p:nvPr/>
            </p:nvSpPr>
            <p:spPr>
              <a:xfrm>
                <a:off x="2080420" y="4195727"/>
                <a:ext cx="219868" cy="196922"/>
              </a:xfrm>
              <a:prstGeom prst="pentag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sk-SK">
                  <a:solidFill>
                    <a:schemeClr val="tx2">
                      <a:lumMod val="50000"/>
                    </a:schemeClr>
                  </a:solidFill>
                  <a:latin typeface="Trebuchet MS" charset="0"/>
                  <a:ea typeface="Trebuchet MS" charset="0"/>
                  <a:cs typeface="Trebuchet MS" charset="0"/>
                </a:endParaRPr>
              </a:p>
            </p:txBody>
          </p:sp>
          <p:sp>
            <p:nvSpPr>
              <p:cNvPr id="64" name="Pravidelný päťuholník 63"/>
              <p:cNvSpPr/>
              <p:nvPr/>
            </p:nvSpPr>
            <p:spPr>
              <a:xfrm>
                <a:off x="1246373" y="4171914"/>
                <a:ext cx="219868" cy="196922"/>
              </a:xfrm>
              <a:prstGeom prst="pentag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sk-SK">
                  <a:solidFill>
                    <a:schemeClr val="tx2">
                      <a:lumMod val="50000"/>
                    </a:schemeClr>
                  </a:solidFill>
                  <a:latin typeface="Trebuchet MS" charset="0"/>
                  <a:ea typeface="Trebuchet MS" charset="0"/>
                  <a:cs typeface="Trebuchet MS" charset="0"/>
                </a:endParaRPr>
              </a:p>
            </p:txBody>
          </p:sp>
          <p:sp>
            <p:nvSpPr>
              <p:cNvPr id="68" name="Pravidelný päťuholník 67"/>
              <p:cNvSpPr/>
              <p:nvPr/>
            </p:nvSpPr>
            <p:spPr>
              <a:xfrm>
                <a:off x="1327150" y="5066468"/>
                <a:ext cx="219868" cy="196922"/>
              </a:xfrm>
              <a:prstGeom prst="pentag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sk-SK">
                  <a:solidFill>
                    <a:schemeClr val="tx2">
                      <a:lumMod val="50000"/>
                    </a:schemeClr>
                  </a:solidFill>
                  <a:latin typeface="Trebuchet MS" charset="0"/>
                  <a:ea typeface="Trebuchet MS" charset="0"/>
                  <a:cs typeface="Trebuchet MS" charset="0"/>
                </a:endParaRPr>
              </a:p>
            </p:txBody>
          </p:sp>
          <p:sp>
            <p:nvSpPr>
              <p:cNvPr id="69" name="Pravidelný päťuholník 68"/>
              <p:cNvSpPr/>
              <p:nvPr/>
            </p:nvSpPr>
            <p:spPr>
              <a:xfrm>
                <a:off x="403670" y="4721117"/>
                <a:ext cx="219868" cy="196922"/>
              </a:xfrm>
              <a:prstGeom prst="pentag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sk-SK">
                  <a:solidFill>
                    <a:schemeClr val="tx2">
                      <a:lumMod val="50000"/>
                    </a:schemeClr>
                  </a:solidFill>
                  <a:latin typeface="Trebuchet MS" charset="0"/>
                  <a:ea typeface="Trebuchet MS" charset="0"/>
                  <a:cs typeface="Trebuchet MS" charset="0"/>
                </a:endParaRPr>
              </a:p>
            </p:txBody>
          </p:sp>
          <p:sp>
            <p:nvSpPr>
              <p:cNvPr id="70" name="Pravidelný päťuholník 69"/>
              <p:cNvSpPr/>
              <p:nvPr/>
            </p:nvSpPr>
            <p:spPr>
              <a:xfrm>
                <a:off x="6824356" y="2827265"/>
                <a:ext cx="219868" cy="196922"/>
              </a:xfrm>
              <a:prstGeom prst="pentag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sk-SK">
                  <a:solidFill>
                    <a:schemeClr val="tx2">
                      <a:lumMod val="50000"/>
                    </a:schemeClr>
                  </a:solidFill>
                  <a:latin typeface="Trebuchet MS" charset="0"/>
                  <a:ea typeface="Trebuchet MS" charset="0"/>
                  <a:cs typeface="Trebuchet MS" charset="0"/>
                </a:endParaRPr>
              </a:p>
            </p:txBody>
          </p:sp>
          <p:sp>
            <p:nvSpPr>
              <p:cNvPr id="71" name="Pravidelný päťuholník 70"/>
              <p:cNvSpPr/>
              <p:nvPr/>
            </p:nvSpPr>
            <p:spPr>
              <a:xfrm>
                <a:off x="6824356" y="3457079"/>
                <a:ext cx="219868" cy="196922"/>
              </a:xfrm>
              <a:prstGeom prst="pentag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sk-SK">
                  <a:solidFill>
                    <a:schemeClr val="tx2">
                      <a:lumMod val="50000"/>
                    </a:schemeClr>
                  </a:solidFill>
                  <a:latin typeface="Trebuchet MS" charset="0"/>
                  <a:ea typeface="Trebuchet MS" charset="0"/>
                  <a:cs typeface="Trebuchet MS" charset="0"/>
                </a:endParaRPr>
              </a:p>
            </p:txBody>
          </p:sp>
          <p:sp>
            <p:nvSpPr>
              <p:cNvPr id="72" name="Pravidelný päťuholník 71"/>
              <p:cNvSpPr/>
              <p:nvPr/>
            </p:nvSpPr>
            <p:spPr>
              <a:xfrm>
                <a:off x="7898143" y="3554377"/>
                <a:ext cx="219868" cy="196922"/>
              </a:xfrm>
              <a:prstGeom prst="pentagon">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sk-SK">
                  <a:solidFill>
                    <a:schemeClr val="tx2">
                      <a:lumMod val="50000"/>
                    </a:schemeClr>
                  </a:solidFill>
                  <a:latin typeface="Trebuchet MS" charset="0"/>
                  <a:ea typeface="Trebuchet MS" charset="0"/>
                  <a:cs typeface="Trebuchet MS" charset="0"/>
                </a:endParaRPr>
              </a:p>
            </p:txBody>
          </p:sp>
        </p:gr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0292" y="2340347"/>
              <a:ext cx="381000" cy="228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90" y="3176085"/>
              <a:ext cx="381000" cy="228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604" y="4509465"/>
              <a:ext cx="381000" cy="228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4" name="Rovnoramenný trojuholník 13"/>
          <p:cNvSpPr/>
          <p:nvPr/>
        </p:nvSpPr>
        <p:spPr>
          <a:xfrm>
            <a:off x="5063834" y="5710223"/>
            <a:ext cx="215900" cy="233363"/>
          </a:xfrm>
          <a:prstGeom prst="triangle">
            <a:avLst/>
          </a:prstGeom>
          <a:solidFill>
            <a:srgbClr val="FFFF00"/>
          </a:solidFill>
          <a:ln>
            <a:solidFill>
              <a:schemeClr val="accent6">
                <a:lumMod val="75000"/>
              </a:schemeClr>
            </a:solidFill>
          </a:ln>
          <a:effectLst>
            <a:outerShdw blurRad="63500" sx="102000" sy="102000" algn="ctr"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solidFill>
                <a:schemeClr val="tx2">
                  <a:lumMod val="50000"/>
                </a:schemeClr>
              </a:solidFill>
              <a:latin typeface="Trebuchet MS" charset="0"/>
              <a:ea typeface="Trebuchet MS" charset="0"/>
              <a:cs typeface="Trebuchet MS" charset="0"/>
            </a:endParaRPr>
          </a:p>
        </p:txBody>
      </p:sp>
      <p:sp>
        <p:nvSpPr>
          <p:cNvPr id="24" name="Kríž 23"/>
          <p:cNvSpPr/>
          <p:nvPr/>
        </p:nvSpPr>
        <p:spPr>
          <a:xfrm>
            <a:off x="5062035" y="5147252"/>
            <a:ext cx="217488" cy="155575"/>
          </a:xfrm>
          <a:prstGeom prst="plus">
            <a:avLst/>
          </a:prstGeom>
          <a:solidFill>
            <a:schemeClr val="bg2">
              <a:lumMod val="75000"/>
            </a:schemeClr>
          </a:solidFill>
          <a:ln>
            <a:solidFill>
              <a:schemeClr val="accent1">
                <a:lumMod val="75000"/>
              </a:schemeClr>
            </a:solid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k-SK">
              <a:solidFill>
                <a:schemeClr val="tx2">
                  <a:lumMod val="50000"/>
                </a:schemeClr>
              </a:solidFill>
              <a:latin typeface="Trebuchet MS" charset="0"/>
              <a:ea typeface="Trebuchet MS" charset="0"/>
              <a:cs typeface="Trebuchet MS" charset="0"/>
            </a:endParaRPr>
          </a:p>
        </p:txBody>
      </p:sp>
      <p:sp>
        <p:nvSpPr>
          <p:cNvPr id="67" name="Prstenec 66"/>
          <p:cNvSpPr/>
          <p:nvPr/>
        </p:nvSpPr>
        <p:spPr>
          <a:xfrm>
            <a:off x="5078912" y="6118282"/>
            <a:ext cx="170691" cy="173990"/>
          </a:xfrm>
          <a:prstGeom prst="donut">
            <a:avLst/>
          </a:prstGeom>
          <a:ln/>
          <a:effectLst>
            <a:outerShdw blurRad="63500" sx="102000" sy="102000" algn="ctr"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sk-SK">
              <a:solidFill>
                <a:schemeClr val="tx2">
                  <a:lumMod val="50000"/>
                </a:schemeClr>
              </a:solidFill>
              <a:latin typeface="Trebuchet MS" charset="0"/>
              <a:ea typeface="Trebuchet MS" charset="0"/>
              <a:cs typeface="Trebuchet MS" charset="0"/>
            </a:endParaRPr>
          </a:p>
        </p:txBody>
      </p:sp>
      <p:sp>
        <p:nvSpPr>
          <p:cNvPr id="4" name="Pravidelný päťuholník 3"/>
          <p:cNvSpPr/>
          <p:nvPr/>
        </p:nvSpPr>
        <p:spPr>
          <a:xfrm>
            <a:off x="5050352" y="4810050"/>
            <a:ext cx="219868" cy="196922"/>
          </a:xfrm>
          <a:prstGeom prst="pentagon">
            <a:avLst/>
          </a:prstGeom>
          <a:effectLst>
            <a:outerShdw blurRad="63500" sx="102000" sy="102000" algn="c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rtlCol="0" anchor="ctr"/>
          <a:lstStyle/>
          <a:p>
            <a:pPr algn="ctr"/>
            <a:endParaRPr lang="sk-SK">
              <a:solidFill>
                <a:schemeClr val="tx2">
                  <a:lumMod val="50000"/>
                </a:schemeClr>
              </a:solidFill>
              <a:latin typeface="Trebuchet MS" charset="0"/>
              <a:ea typeface="Trebuchet MS" charset="0"/>
              <a:cs typeface="Trebuchet MS" charset="0"/>
            </a:endParaRPr>
          </a:p>
        </p:txBody>
      </p:sp>
      <p:pic>
        <p:nvPicPr>
          <p:cNvPr id="10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0083" y="5435152"/>
            <a:ext cx="381000" cy="228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Obdĺžnik 46"/>
          <p:cNvSpPr/>
          <p:nvPr/>
        </p:nvSpPr>
        <p:spPr>
          <a:xfrm>
            <a:off x="729754" y="4210943"/>
            <a:ext cx="1194792" cy="215900"/>
          </a:xfrm>
          <a:prstGeom prst="rect">
            <a:avLst/>
          </a:prstGeom>
          <a:ln w="38100">
            <a:solidFill>
              <a:srgbClr val="FF0000"/>
            </a:solidFill>
          </a:ln>
          <a:effectLst>
            <a:outerShdw blurRad="50800" dist="38100" dir="13500000" algn="b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r>
              <a:rPr lang="sk-SK" sz="1200" b="1" dirty="0" smtClean="0">
                <a:solidFill>
                  <a:schemeClr val="bg1"/>
                </a:solidFill>
                <a:latin typeface="Trebuchet MS" charset="0"/>
                <a:ea typeface="Trebuchet MS" charset="0"/>
                <a:cs typeface="Trebuchet MS" charset="0"/>
              </a:rPr>
              <a:t>DBAP Bratislava</a:t>
            </a:r>
            <a:endParaRPr lang="sk-SK" sz="1200" b="1" dirty="0">
              <a:solidFill>
                <a:schemeClr val="bg1"/>
              </a:solidFill>
              <a:latin typeface="Trebuchet MS" charset="0"/>
              <a:ea typeface="Trebuchet MS" charset="0"/>
              <a:cs typeface="Trebuchet MS" charset="0"/>
            </a:endParaRPr>
          </a:p>
        </p:txBody>
      </p:sp>
      <p:sp>
        <p:nvSpPr>
          <p:cNvPr id="48" name="Obdĺžnik 47"/>
          <p:cNvSpPr/>
          <p:nvPr/>
        </p:nvSpPr>
        <p:spPr>
          <a:xfrm>
            <a:off x="3341065" y="2820485"/>
            <a:ext cx="1512168" cy="215900"/>
          </a:xfrm>
          <a:prstGeom prst="rect">
            <a:avLst/>
          </a:prstGeom>
          <a:ln w="38100">
            <a:solidFill>
              <a:srgbClr val="FF0000"/>
            </a:solidFill>
          </a:ln>
          <a:effectLst>
            <a:outerShdw blurRad="50800" dist="38100" dir="13500000" algn="b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r>
              <a:rPr lang="sk-SK" sz="1200" b="1" dirty="0" smtClean="0">
                <a:solidFill>
                  <a:schemeClr val="bg1"/>
                </a:solidFill>
                <a:latin typeface="Trebuchet MS" charset="0"/>
                <a:ea typeface="Trebuchet MS" charset="0"/>
                <a:cs typeface="Trebuchet MS" charset="0"/>
              </a:rPr>
              <a:t>DAP Banská Bystrica</a:t>
            </a:r>
            <a:endParaRPr lang="sk-SK" sz="1200" b="1" dirty="0">
              <a:solidFill>
                <a:schemeClr val="bg1"/>
              </a:solidFill>
              <a:latin typeface="Trebuchet MS" charset="0"/>
              <a:ea typeface="Trebuchet MS" charset="0"/>
              <a:cs typeface="Trebuchet MS" charset="0"/>
            </a:endParaRPr>
          </a:p>
        </p:txBody>
      </p:sp>
      <p:sp>
        <p:nvSpPr>
          <p:cNvPr id="49" name="Obdĺžnik 48"/>
          <p:cNvSpPr/>
          <p:nvPr/>
        </p:nvSpPr>
        <p:spPr>
          <a:xfrm>
            <a:off x="5720937" y="2733172"/>
            <a:ext cx="1036059" cy="215900"/>
          </a:xfrm>
          <a:prstGeom prst="rect">
            <a:avLst/>
          </a:prstGeom>
          <a:ln w="38100">
            <a:solidFill>
              <a:srgbClr val="FF0000"/>
            </a:solidFill>
          </a:ln>
          <a:effectLst>
            <a:outerShdw blurRad="50800" dist="38100" dir="13500000" algn="b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r>
              <a:rPr lang="sk-SK" sz="1200" b="1" dirty="0" smtClean="0">
                <a:solidFill>
                  <a:schemeClr val="bg1"/>
                </a:solidFill>
                <a:latin typeface="Trebuchet MS" charset="0"/>
                <a:ea typeface="Trebuchet MS" charset="0"/>
                <a:cs typeface="Trebuchet MS" charset="0"/>
              </a:rPr>
              <a:t>DBAP Prešov</a:t>
            </a:r>
            <a:endParaRPr lang="sk-SK" sz="1200" b="1" dirty="0">
              <a:solidFill>
                <a:schemeClr val="bg1"/>
              </a:solidFill>
              <a:latin typeface="Trebuchet MS" charset="0"/>
              <a:ea typeface="Trebuchet MS" charset="0"/>
              <a:cs typeface="Trebuchet MS" charset="0"/>
            </a:endParaRPr>
          </a:p>
        </p:txBody>
      </p:sp>
      <p:sp>
        <p:nvSpPr>
          <p:cNvPr id="50" name="Obdĺžnik 49"/>
          <p:cNvSpPr/>
          <p:nvPr/>
        </p:nvSpPr>
        <p:spPr>
          <a:xfrm>
            <a:off x="7410992" y="2960185"/>
            <a:ext cx="1066700" cy="215900"/>
          </a:xfrm>
          <a:prstGeom prst="rect">
            <a:avLst/>
          </a:prstGeom>
          <a:ln w="38100">
            <a:solidFill>
              <a:srgbClr val="FF0000"/>
            </a:solidFill>
          </a:ln>
          <a:effectLst>
            <a:outerShdw blurRad="50800" dist="38100" dir="13500000" algn="br"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r>
              <a:rPr lang="sk-SK" sz="1200" b="1" dirty="0" smtClean="0">
                <a:solidFill>
                  <a:schemeClr val="bg1"/>
                </a:solidFill>
                <a:latin typeface="Trebuchet MS" charset="0"/>
                <a:ea typeface="Trebuchet MS" charset="0"/>
                <a:cs typeface="Trebuchet MS" charset="0"/>
              </a:rPr>
              <a:t>DBP Sobrance</a:t>
            </a:r>
            <a:endParaRPr lang="sk-SK" sz="1200" b="1" dirty="0">
              <a:solidFill>
                <a:schemeClr val="bg1"/>
              </a:solidFill>
              <a:latin typeface="Trebuchet MS" charset="0"/>
              <a:ea typeface="Trebuchet MS" charset="0"/>
              <a:cs typeface="Trebuchet MS" charset="0"/>
            </a:endParaRPr>
          </a:p>
        </p:txBody>
      </p:sp>
      <p:sp>
        <p:nvSpPr>
          <p:cNvPr id="51" name="Rectangle 2"/>
          <p:cNvSpPr txBox="1">
            <a:spLocks noChangeArrowheads="1"/>
          </p:cNvSpPr>
          <p:nvPr/>
        </p:nvSpPr>
        <p:spPr bwMode="auto">
          <a:xfrm>
            <a:off x="457200" y="188639"/>
            <a:ext cx="8229600" cy="792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r>
              <a:rPr lang="sk-SK" sz="2400" b="1" dirty="0" smtClean="0">
                <a:solidFill>
                  <a:schemeClr val="accent1">
                    <a:lumMod val="50000"/>
                  </a:schemeClr>
                </a:solidFill>
                <a:latin typeface="Trebuchet MS" charset="0"/>
                <a:ea typeface="Trebuchet MS" charset="0"/>
                <a:cs typeface="Trebuchet MS" charset="0"/>
              </a:rPr>
              <a:t>REGIONAL UNITS</a:t>
            </a:r>
            <a:endParaRPr lang="en-GB" sz="2400" b="1" dirty="0">
              <a:solidFill>
                <a:schemeClr val="accent1">
                  <a:lumMod val="50000"/>
                </a:schemeClr>
              </a:solidFill>
              <a:latin typeface="Trebuchet MS" charset="0"/>
              <a:ea typeface="Trebuchet MS" charset="0"/>
              <a:cs typeface="Trebuchet MS" charset="0"/>
            </a:endParaRPr>
          </a:p>
        </p:txBody>
      </p:sp>
      <p:sp>
        <p:nvSpPr>
          <p:cNvPr id="2" name="BlokTextu 1"/>
          <p:cNvSpPr txBox="1"/>
          <p:nvPr/>
        </p:nvSpPr>
        <p:spPr>
          <a:xfrm>
            <a:off x="7650939" y="4938534"/>
            <a:ext cx="1125710" cy="307777"/>
          </a:xfrm>
          <a:prstGeom prst="rect">
            <a:avLst/>
          </a:prstGeom>
          <a:noFill/>
          <a:ln w="38100">
            <a:solidFill>
              <a:srgbClr val="FF0000"/>
            </a:solidFill>
          </a:ln>
        </p:spPr>
        <p:txBody>
          <a:bodyPr wrap="square" rtlCol="0">
            <a:spAutoFit/>
          </a:bodyPr>
          <a:lstStyle/>
          <a:p>
            <a:r>
              <a:rPr lang="sk-SK" sz="1400" u="sng" dirty="0" err="1">
                <a:solidFill>
                  <a:srgbClr val="FF0000"/>
                </a:solidFill>
                <a:latin typeface="Trebuchet MS" charset="0"/>
                <a:ea typeface="Trebuchet MS" charset="0"/>
                <a:cs typeface="Trebuchet MS" charset="0"/>
              </a:rPr>
              <a:t>Local</a:t>
            </a:r>
            <a:r>
              <a:rPr lang="sk-SK" sz="1400" u="sng" dirty="0">
                <a:solidFill>
                  <a:srgbClr val="FF0000"/>
                </a:solidFill>
                <a:latin typeface="Trebuchet MS" charset="0"/>
                <a:ea typeface="Trebuchet MS" charset="0"/>
                <a:cs typeface="Trebuchet MS" charset="0"/>
              </a:rPr>
              <a:t> </a:t>
            </a:r>
            <a:r>
              <a:rPr lang="sk-SK" sz="1400" u="sng" dirty="0" err="1">
                <a:solidFill>
                  <a:srgbClr val="FF0000"/>
                </a:solidFill>
                <a:latin typeface="Trebuchet MS" charset="0"/>
                <a:ea typeface="Trebuchet MS" charset="0"/>
                <a:cs typeface="Trebuchet MS" charset="0"/>
              </a:rPr>
              <a:t>level</a:t>
            </a:r>
            <a:endParaRPr lang="sk-SK" sz="1400" u="sng" dirty="0">
              <a:solidFill>
                <a:srgbClr val="FF0000"/>
              </a:solidFill>
              <a:latin typeface="Trebuchet MS" charset="0"/>
              <a:ea typeface="Trebuchet MS" charset="0"/>
              <a:cs typeface="Trebuchet MS" charset="0"/>
            </a:endParaRPr>
          </a:p>
        </p:txBody>
      </p:sp>
      <p:sp>
        <p:nvSpPr>
          <p:cNvPr id="5" name="BlokTextu 4"/>
          <p:cNvSpPr txBox="1"/>
          <p:nvPr/>
        </p:nvSpPr>
        <p:spPr>
          <a:xfrm>
            <a:off x="704104" y="1772816"/>
            <a:ext cx="1627753" cy="369332"/>
          </a:xfrm>
          <a:prstGeom prst="rect">
            <a:avLst/>
          </a:prstGeom>
          <a:noFill/>
        </p:spPr>
        <p:txBody>
          <a:bodyPr wrap="none" rtlCol="0">
            <a:spAutoFit/>
          </a:bodyPr>
          <a:lstStyle/>
          <a:p>
            <a:r>
              <a:rPr lang="sk-SK" u="sng" dirty="0" err="1" smtClean="0">
                <a:solidFill>
                  <a:srgbClr val="FF0000"/>
                </a:solidFill>
                <a:latin typeface="Trebuchet MS" charset="0"/>
                <a:ea typeface="Trebuchet MS" charset="0"/>
                <a:cs typeface="Trebuchet MS" charset="0"/>
              </a:rPr>
              <a:t>Regional</a:t>
            </a:r>
            <a:r>
              <a:rPr lang="sk-SK" u="sng" dirty="0" smtClean="0">
                <a:solidFill>
                  <a:srgbClr val="FF0000"/>
                </a:solidFill>
                <a:latin typeface="Trebuchet MS" charset="0"/>
                <a:ea typeface="Trebuchet MS" charset="0"/>
                <a:cs typeface="Trebuchet MS" charset="0"/>
              </a:rPr>
              <a:t> </a:t>
            </a:r>
            <a:r>
              <a:rPr lang="sk-SK" u="sng" dirty="0" err="1" smtClean="0">
                <a:solidFill>
                  <a:srgbClr val="FF0000"/>
                </a:solidFill>
                <a:latin typeface="Trebuchet MS" charset="0"/>
                <a:ea typeface="Trebuchet MS" charset="0"/>
                <a:cs typeface="Trebuchet MS" charset="0"/>
              </a:rPr>
              <a:t>level</a:t>
            </a:r>
            <a:endParaRPr lang="sk-SK" u="sng" dirty="0">
              <a:solidFill>
                <a:srgbClr val="FF0000"/>
              </a:solidFill>
              <a:latin typeface="Trebuchet MS" charset="0"/>
              <a:ea typeface="Trebuchet MS" charset="0"/>
              <a:cs typeface="Trebuchet MS" charset="0"/>
            </a:endParaRPr>
          </a:p>
        </p:txBody>
      </p:sp>
      <p:cxnSp>
        <p:nvCxnSpPr>
          <p:cNvPr id="8" name="Rovná spojnica 7"/>
          <p:cNvCxnSpPr/>
          <p:nvPr/>
        </p:nvCxnSpPr>
        <p:spPr>
          <a:xfrm flipH="1">
            <a:off x="971600" y="2142148"/>
            <a:ext cx="133300" cy="205688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Rovná spojnica 51"/>
          <p:cNvCxnSpPr>
            <a:endCxn id="48" idx="1"/>
          </p:cNvCxnSpPr>
          <p:nvPr/>
        </p:nvCxnSpPr>
        <p:spPr>
          <a:xfrm>
            <a:off x="1334658" y="2106249"/>
            <a:ext cx="2006407" cy="82218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Rovná spojnica 52"/>
          <p:cNvCxnSpPr/>
          <p:nvPr/>
        </p:nvCxnSpPr>
        <p:spPr>
          <a:xfrm>
            <a:off x="1695400" y="2106249"/>
            <a:ext cx="4025537" cy="62366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Rovná spojnica 53"/>
          <p:cNvCxnSpPr/>
          <p:nvPr/>
        </p:nvCxnSpPr>
        <p:spPr>
          <a:xfrm>
            <a:off x="1553215" y="2106369"/>
            <a:ext cx="5857777" cy="110622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622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71600" y="274638"/>
            <a:ext cx="7715200" cy="706090"/>
          </a:xfrm>
        </p:spPr>
        <p:txBody>
          <a:bodyPr>
            <a:noAutofit/>
          </a:bodyPr>
          <a:lstStyle/>
          <a:p>
            <a:pPr algn="ctr"/>
            <a:r>
              <a:rPr lang="en-US" sz="2400" b="1" dirty="0">
                <a:solidFill>
                  <a:schemeClr val="accent1">
                    <a:lumMod val="50000"/>
                  </a:schemeClr>
                </a:solidFill>
                <a:latin typeface="Trebuchet MS" charset="0"/>
                <a:ea typeface="Trebuchet MS" charset="0"/>
                <a:cs typeface="Trebuchet MS" charset="0"/>
              </a:rPr>
              <a:t>LEGAL BASIS </a:t>
            </a:r>
          </a:p>
        </p:txBody>
      </p:sp>
      <p:sp>
        <p:nvSpPr>
          <p:cNvPr id="3" name="Zástupný symbol obsahu 2"/>
          <p:cNvSpPr>
            <a:spLocks noGrp="1"/>
          </p:cNvSpPr>
          <p:nvPr>
            <p:ph idx="1"/>
          </p:nvPr>
        </p:nvSpPr>
        <p:spPr>
          <a:xfrm>
            <a:off x="323528" y="1268760"/>
            <a:ext cx="8640960" cy="5256584"/>
          </a:xfrm>
        </p:spPr>
        <p:txBody>
          <a:bodyPr>
            <a:normAutofit/>
          </a:bodyPr>
          <a:lstStyle/>
          <a:p>
            <a:pPr algn="ctr">
              <a:spcBef>
                <a:spcPts val="0"/>
              </a:spcBef>
            </a:pPr>
            <a:r>
              <a:rPr lang="en-US" sz="3000" b="1" dirty="0">
                <a:solidFill>
                  <a:schemeClr val="tx2">
                    <a:lumMod val="75000"/>
                  </a:schemeClr>
                </a:solidFill>
                <a:latin typeface="Trebuchet MS" charset="0"/>
                <a:ea typeface="Trebuchet MS" charset="0"/>
                <a:cs typeface="Trebuchet MS" charset="0"/>
              </a:rPr>
              <a:t>Instruction </a:t>
            </a:r>
            <a:endParaRPr lang="sk-SK" sz="3000" b="1" dirty="0" smtClean="0">
              <a:solidFill>
                <a:schemeClr val="tx2">
                  <a:lumMod val="75000"/>
                </a:schemeClr>
              </a:solidFill>
              <a:latin typeface="Trebuchet MS" charset="0"/>
              <a:ea typeface="Trebuchet MS" charset="0"/>
              <a:cs typeface="Trebuchet MS" charset="0"/>
            </a:endParaRPr>
          </a:p>
          <a:p>
            <a:pPr algn="ctr">
              <a:spcBef>
                <a:spcPts val="0"/>
              </a:spcBef>
            </a:pPr>
            <a:r>
              <a:rPr lang="en-US" sz="2600" b="1" dirty="0" smtClean="0">
                <a:solidFill>
                  <a:schemeClr val="tx2">
                    <a:lumMod val="75000"/>
                  </a:schemeClr>
                </a:solidFill>
                <a:latin typeface="Trebuchet MS" charset="0"/>
                <a:ea typeface="Trebuchet MS" charset="0"/>
                <a:cs typeface="Trebuchet MS" charset="0"/>
              </a:rPr>
              <a:t>of </a:t>
            </a:r>
            <a:r>
              <a:rPr lang="en-US" sz="2600" b="1" dirty="0">
                <a:solidFill>
                  <a:schemeClr val="tx2">
                    <a:lumMod val="75000"/>
                  </a:schemeClr>
                </a:solidFill>
                <a:latin typeface="Trebuchet MS" charset="0"/>
                <a:ea typeface="Trebuchet MS" charset="0"/>
                <a:cs typeface="Trebuchet MS" charset="0"/>
              </a:rPr>
              <a:t>the </a:t>
            </a:r>
            <a:r>
              <a:rPr lang="sk-SK" sz="2600" b="1" dirty="0" err="1" smtClean="0">
                <a:solidFill>
                  <a:schemeClr val="tx2">
                    <a:lumMod val="75000"/>
                  </a:schemeClr>
                </a:solidFill>
                <a:latin typeface="Trebuchet MS" charset="0"/>
                <a:ea typeface="Trebuchet MS" charset="0"/>
                <a:cs typeface="Trebuchet MS" charset="0"/>
              </a:rPr>
              <a:t>Bureau</a:t>
            </a:r>
            <a:r>
              <a:rPr lang="sk-SK" sz="2600" b="1" dirty="0" smtClean="0">
                <a:solidFill>
                  <a:schemeClr val="tx2">
                    <a:lumMod val="75000"/>
                  </a:schemeClr>
                </a:solidFill>
                <a:latin typeface="Trebuchet MS" charset="0"/>
                <a:ea typeface="Trebuchet MS" charset="0"/>
                <a:cs typeface="Trebuchet MS" charset="0"/>
              </a:rPr>
              <a:t> </a:t>
            </a:r>
            <a:r>
              <a:rPr lang="sk-SK" sz="2600" b="1" dirty="0" err="1" smtClean="0">
                <a:solidFill>
                  <a:schemeClr val="tx2">
                    <a:lumMod val="75000"/>
                  </a:schemeClr>
                </a:solidFill>
                <a:latin typeface="Trebuchet MS" charset="0"/>
                <a:ea typeface="Trebuchet MS" charset="0"/>
                <a:cs typeface="Trebuchet MS" charset="0"/>
              </a:rPr>
              <a:t>of</a:t>
            </a:r>
            <a:r>
              <a:rPr lang="sk-SK" sz="2600" b="1" dirty="0" smtClean="0">
                <a:solidFill>
                  <a:schemeClr val="tx2">
                    <a:lumMod val="75000"/>
                  </a:schemeClr>
                </a:solidFill>
                <a:latin typeface="Trebuchet MS" charset="0"/>
                <a:ea typeface="Trebuchet MS" charset="0"/>
                <a:cs typeface="Trebuchet MS" charset="0"/>
              </a:rPr>
              <a:t> </a:t>
            </a:r>
            <a:r>
              <a:rPr lang="en-US" sz="2600" b="1" dirty="0" smtClean="0">
                <a:solidFill>
                  <a:schemeClr val="tx2">
                    <a:lumMod val="75000"/>
                  </a:schemeClr>
                </a:solidFill>
                <a:latin typeface="Trebuchet MS" charset="0"/>
                <a:ea typeface="Trebuchet MS" charset="0"/>
                <a:cs typeface="Trebuchet MS" charset="0"/>
              </a:rPr>
              <a:t>Border </a:t>
            </a:r>
            <a:r>
              <a:rPr lang="en-US" sz="2600" b="1" dirty="0">
                <a:solidFill>
                  <a:schemeClr val="tx2">
                    <a:lumMod val="75000"/>
                  </a:schemeClr>
                </a:solidFill>
                <a:latin typeface="Trebuchet MS" charset="0"/>
                <a:ea typeface="Trebuchet MS" charset="0"/>
                <a:cs typeface="Trebuchet MS" charset="0"/>
              </a:rPr>
              <a:t>and </a:t>
            </a:r>
            <a:r>
              <a:rPr lang="en-US" sz="2600" b="1" dirty="0" smtClean="0">
                <a:solidFill>
                  <a:schemeClr val="tx2">
                    <a:lumMod val="75000"/>
                  </a:schemeClr>
                </a:solidFill>
                <a:latin typeface="Trebuchet MS" charset="0"/>
                <a:ea typeface="Trebuchet MS" charset="0"/>
                <a:cs typeface="Trebuchet MS" charset="0"/>
              </a:rPr>
              <a:t>Foreign Police</a:t>
            </a:r>
            <a:endParaRPr lang="en-US" sz="2600" b="1" dirty="0">
              <a:solidFill>
                <a:schemeClr val="tx2">
                  <a:lumMod val="75000"/>
                </a:schemeClr>
              </a:solidFill>
              <a:latin typeface="Trebuchet MS" charset="0"/>
              <a:ea typeface="Trebuchet MS" charset="0"/>
              <a:cs typeface="Trebuchet MS" charset="0"/>
            </a:endParaRPr>
          </a:p>
          <a:p>
            <a:pPr algn="ctr">
              <a:spcBef>
                <a:spcPts val="0"/>
              </a:spcBef>
            </a:pPr>
            <a:r>
              <a:rPr lang="en-US" sz="3000" b="1" dirty="0">
                <a:solidFill>
                  <a:schemeClr val="tx2">
                    <a:lumMod val="75000"/>
                  </a:schemeClr>
                </a:solidFill>
                <a:latin typeface="Trebuchet MS" charset="0"/>
                <a:ea typeface="Trebuchet MS" charset="0"/>
                <a:cs typeface="Trebuchet MS" charset="0"/>
              </a:rPr>
              <a:t>  </a:t>
            </a:r>
            <a:r>
              <a:rPr lang="en-US" b="1" dirty="0">
                <a:solidFill>
                  <a:schemeClr val="tx2">
                    <a:lumMod val="75000"/>
                  </a:schemeClr>
                </a:solidFill>
                <a:latin typeface="Trebuchet MS" charset="0"/>
                <a:ea typeface="Trebuchet MS" charset="0"/>
                <a:cs typeface="Trebuchet MS" charset="0"/>
              </a:rPr>
              <a:t>no. 3 of 9 January </a:t>
            </a:r>
            <a:r>
              <a:rPr lang="en-US" b="1" dirty="0" smtClean="0">
                <a:solidFill>
                  <a:schemeClr val="tx2">
                    <a:lumMod val="75000"/>
                  </a:schemeClr>
                </a:solidFill>
                <a:latin typeface="Trebuchet MS" charset="0"/>
                <a:ea typeface="Trebuchet MS" charset="0"/>
                <a:cs typeface="Trebuchet MS" charset="0"/>
              </a:rPr>
              <a:t>2018</a:t>
            </a:r>
            <a:r>
              <a:rPr lang="sk-SK" b="1" dirty="0" smtClean="0">
                <a:solidFill>
                  <a:schemeClr val="tx2">
                    <a:lumMod val="75000"/>
                  </a:schemeClr>
                </a:solidFill>
                <a:latin typeface="Trebuchet MS" charset="0"/>
                <a:ea typeface="Trebuchet MS" charset="0"/>
                <a:cs typeface="Trebuchet MS" charset="0"/>
              </a:rPr>
              <a:t>,</a:t>
            </a:r>
            <a:endParaRPr lang="en-US" b="1" dirty="0">
              <a:solidFill>
                <a:schemeClr val="tx2">
                  <a:lumMod val="75000"/>
                </a:schemeClr>
              </a:solidFill>
              <a:latin typeface="Trebuchet MS" charset="0"/>
              <a:ea typeface="Trebuchet MS" charset="0"/>
              <a:cs typeface="Trebuchet MS" charset="0"/>
            </a:endParaRPr>
          </a:p>
          <a:p>
            <a:pPr algn="ctr">
              <a:spcBef>
                <a:spcPts val="0"/>
              </a:spcBef>
            </a:pPr>
            <a:r>
              <a:rPr lang="en-US" b="1" dirty="0">
                <a:solidFill>
                  <a:schemeClr val="tx2">
                    <a:lumMod val="75000"/>
                  </a:schemeClr>
                </a:solidFill>
                <a:latin typeface="Trebuchet MS" charset="0"/>
                <a:ea typeface="Trebuchet MS" charset="0"/>
                <a:cs typeface="Trebuchet MS" charset="0"/>
              </a:rPr>
              <a:t>to ensure a </a:t>
            </a:r>
            <a:r>
              <a:rPr lang="sk-SK" b="1" dirty="0" err="1" smtClean="0">
                <a:solidFill>
                  <a:schemeClr val="tx2">
                    <a:lumMod val="75000"/>
                  </a:schemeClr>
                </a:solidFill>
                <a:latin typeface="Trebuchet MS" charset="0"/>
                <a:ea typeface="Trebuchet MS" charset="0"/>
                <a:cs typeface="Trebuchet MS" charset="0"/>
              </a:rPr>
              <a:t>common</a:t>
            </a:r>
            <a:r>
              <a:rPr lang="en-US" b="1" dirty="0" smtClean="0">
                <a:solidFill>
                  <a:schemeClr val="tx2">
                    <a:lumMod val="75000"/>
                  </a:schemeClr>
                </a:solidFill>
                <a:latin typeface="Trebuchet MS" charset="0"/>
                <a:ea typeface="Trebuchet MS" charset="0"/>
                <a:cs typeface="Trebuchet MS" charset="0"/>
              </a:rPr>
              <a:t> </a:t>
            </a:r>
            <a:r>
              <a:rPr lang="en-US" b="1" dirty="0">
                <a:solidFill>
                  <a:schemeClr val="tx2">
                    <a:lumMod val="75000"/>
                  </a:schemeClr>
                </a:solidFill>
                <a:latin typeface="Trebuchet MS" charset="0"/>
                <a:ea typeface="Trebuchet MS" charset="0"/>
                <a:cs typeface="Trebuchet MS" charset="0"/>
              </a:rPr>
              <a:t>procedure for risk analysis within the competence of the </a:t>
            </a:r>
            <a:r>
              <a:rPr lang="sk-SK" b="1" dirty="0" err="1" smtClean="0">
                <a:solidFill>
                  <a:schemeClr val="tx2">
                    <a:lumMod val="75000"/>
                  </a:schemeClr>
                </a:solidFill>
                <a:latin typeface="Trebuchet MS" charset="0"/>
                <a:ea typeface="Trebuchet MS" charset="0"/>
                <a:cs typeface="Trebuchet MS" charset="0"/>
              </a:rPr>
              <a:t>Bureau</a:t>
            </a:r>
            <a:r>
              <a:rPr lang="sk-SK" b="1" dirty="0" smtClean="0">
                <a:solidFill>
                  <a:schemeClr val="tx2">
                    <a:lumMod val="75000"/>
                  </a:schemeClr>
                </a:solidFill>
                <a:latin typeface="Trebuchet MS" charset="0"/>
                <a:ea typeface="Trebuchet MS" charset="0"/>
                <a:cs typeface="Trebuchet MS" charset="0"/>
              </a:rPr>
              <a:t> </a:t>
            </a:r>
            <a:r>
              <a:rPr lang="sk-SK" b="1" dirty="0" err="1" smtClean="0">
                <a:solidFill>
                  <a:schemeClr val="tx2">
                    <a:lumMod val="75000"/>
                  </a:schemeClr>
                </a:solidFill>
                <a:latin typeface="Trebuchet MS" charset="0"/>
                <a:ea typeface="Trebuchet MS" charset="0"/>
                <a:cs typeface="Trebuchet MS" charset="0"/>
              </a:rPr>
              <a:t>of</a:t>
            </a:r>
            <a:r>
              <a:rPr lang="sk-SK" b="1" dirty="0" smtClean="0">
                <a:solidFill>
                  <a:schemeClr val="tx2">
                    <a:lumMod val="75000"/>
                  </a:schemeClr>
                </a:solidFill>
                <a:latin typeface="Trebuchet MS" charset="0"/>
                <a:ea typeface="Trebuchet MS" charset="0"/>
                <a:cs typeface="Trebuchet MS" charset="0"/>
              </a:rPr>
              <a:t> </a:t>
            </a:r>
            <a:r>
              <a:rPr lang="en-US" b="1" dirty="0" smtClean="0">
                <a:solidFill>
                  <a:schemeClr val="tx2">
                    <a:lumMod val="75000"/>
                  </a:schemeClr>
                </a:solidFill>
                <a:latin typeface="Trebuchet MS" charset="0"/>
                <a:ea typeface="Trebuchet MS" charset="0"/>
                <a:cs typeface="Trebuchet MS" charset="0"/>
              </a:rPr>
              <a:t>Border </a:t>
            </a:r>
            <a:r>
              <a:rPr lang="en-US" b="1" dirty="0">
                <a:solidFill>
                  <a:schemeClr val="tx2">
                    <a:lumMod val="75000"/>
                  </a:schemeClr>
                </a:solidFill>
                <a:latin typeface="Trebuchet MS" charset="0"/>
                <a:ea typeface="Trebuchet MS" charset="0"/>
                <a:cs typeface="Trebuchet MS" charset="0"/>
              </a:rPr>
              <a:t>and </a:t>
            </a:r>
            <a:r>
              <a:rPr lang="en-US" b="1" dirty="0" smtClean="0">
                <a:solidFill>
                  <a:schemeClr val="tx2">
                    <a:lumMod val="75000"/>
                  </a:schemeClr>
                </a:solidFill>
                <a:latin typeface="Trebuchet MS" charset="0"/>
                <a:ea typeface="Trebuchet MS" charset="0"/>
                <a:cs typeface="Trebuchet MS" charset="0"/>
              </a:rPr>
              <a:t>Foreign Police </a:t>
            </a:r>
            <a:r>
              <a:rPr lang="sk-SK" b="1" dirty="0" err="1" smtClean="0">
                <a:solidFill>
                  <a:schemeClr val="tx2">
                    <a:lumMod val="75000"/>
                  </a:schemeClr>
                </a:solidFill>
                <a:latin typeface="Trebuchet MS" charset="0"/>
                <a:ea typeface="Trebuchet MS" charset="0"/>
                <a:cs typeface="Trebuchet MS" charset="0"/>
              </a:rPr>
              <a:t>of</a:t>
            </a:r>
            <a:r>
              <a:rPr lang="sk-SK" b="1" dirty="0" smtClean="0">
                <a:solidFill>
                  <a:schemeClr val="tx2">
                    <a:lumMod val="75000"/>
                  </a:schemeClr>
                </a:solidFill>
                <a:latin typeface="Trebuchet MS" charset="0"/>
                <a:ea typeface="Trebuchet MS" charset="0"/>
                <a:cs typeface="Trebuchet MS" charset="0"/>
              </a:rPr>
              <a:t> </a:t>
            </a:r>
            <a:r>
              <a:rPr lang="sk-SK" b="1" dirty="0" err="1" smtClean="0">
                <a:solidFill>
                  <a:schemeClr val="tx2">
                    <a:lumMod val="75000"/>
                  </a:schemeClr>
                </a:solidFill>
                <a:latin typeface="Trebuchet MS" charset="0"/>
                <a:ea typeface="Trebuchet MS" charset="0"/>
                <a:cs typeface="Trebuchet MS" charset="0"/>
              </a:rPr>
              <a:t>the</a:t>
            </a:r>
            <a:r>
              <a:rPr lang="en-US" b="1" dirty="0" smtClean="0">
                <a:solidFill>
                  <a:schemeClr val="tx2">
                    <a:lumMod val="75000"/>
                  </a:schemeClr>
                </a:solidFill>
                <a:latin typeface="Trebuchet MS" charset="0"/>
                <a:ea typeface="Trebuchet MS" charset="0"/>
                <a:cs typeface="Trebuchet MS" charset="0"/>
              </a:rPr>
              <a:t> </a:t>
            </a:r>
            <a:r>
              <a:rPr lang="en-US" b="1" dirty="0">
                <a:solidFill>
                  <a:schemeClr val="tx2">
                    <a:lumMod val="75000"/>
                  </a:schemeClr>
                </a:solidFill>
                <a:latin typeface="Trebuchet MS" charset="0"/>
                <a:ea typeface="Trebuchet MS" charset="0"/>
                <a:cs typeface="Trebuchet MS" charset="0"/>
              </a:rPr>
              <a:t>Presidium of the Police </a:t>
            </a:r>
            <a:r>
              <a:rPr lang="sk-SK" b="1" dirty="0" err="1" smtClean="0">
                <a:solidFill>
                  <a:schemeClr val="tx2">
                    <a:lumMod val="75000"/>
                  </a:schemeClr>
                </a:solidFill>
                <a:latin typeface="Trebuchet MS" charset="0"/>
                <a:ea typeface="Trebuchet MS" charset="0"/>
                <a:cs typeface="Trebuchet MS" charset="0"/>
              </a:rPr>
              <a:t>Force</a:t>
            </a:r>
            <a:r>
              <a:rPr lang="sk-SK" sz="2200" dirty="0" smtClean="0">
                <a:solidFill>
                  <a:schemeClr val="tx2">
                    <a:lumMod val="75000"/>
                  </a:schemeClr>
                </a:solidFill>
                <a:latin typeface="Trebuchet MS" charset="0"/>
                <a:ea typeface="Trebuchet MS" charset="0"/>
                <a:cs typeface="Trebuchet MS" charset="0"/>
              </a:rPr>
              <a:t> </a:t>
            </a:r>
          </a:p>
          <a:p>
            <a:pPr algn="ctr">
              <a:spcBef>
                <a:spcPts val="0"/>
              </a:spcBef>
            </a:pPr>
            <a:endParaRPr lang="sk-SK" sz="3200" dirty="0">
              <a:solidFill>
                <a:schemeClr val="tx2">
                  <a:lumMod val="75000"/>
                </a:schemeClr>
              </a:solidFill>
              <a:latin typeface="Trebuchet MS" charset="0"/>
              <a:ea typeface="Trebuchet MS" charset="0"/>
              <a:cs typeface="Trebuchet MS" charset="0"/>
            </a:endParaRPr>
          </a:p>
          <a:p>
            <a:pPr algn="ctr">
              <a:spcBef>
                <a:spcPts val="0"/>
              </a:spcBef>
            </a:pPr>
            <a:r>
              <a:rPr lang="en-US" sz="3000" b="1" dirty="0">
                <a:solidFill>
                  <a:schemeClr val="tx2">
                    <a:lumMod val="75000"/>
                  </a:schemeClr>
                </a:solidFill>
                <a:latin typeface="Trebuchet MS" charset="0"/>
                <a:ea typeface="Trebuchet MS" charset="0"/>
                <a:cs typeface="Trebuchet MS" charset="0"/>
              </a:rPr>
              <a:t>Order </a:t>
            </a:r>
            <a:endParaRPr lang="sk-SK" sz="3000" b="1" dirty="0" smtClean="0">
              <a:solidFill>
                <a:schemeClr val="tx2">
                  <a:lumMod val="75000"/>
                </a:schemeClr>
              </a:solidFill>
              <a:latin typeface="Trebuchet MS" charset="0"/>
              <a:ea typeface="Trebuchet MS" charset="0"/>
              <a:cs typeface="Trebuchet MS" charset="0"/>
            </a:endParaRPr>
          </a:p>
          <a:p>
            <a:pPr algn="ctr">
              <a:spcBef>
                <a:spcPts val="0"/>
              </a:spcBef>
            </a:pPr>
            <a:r>
              <a:rPr lang="en-US" sz="2600" b="1" dirty="0" smtClean="0">
                <a:solidFill>
                  <a:schemeClr val="tx2">
                    <a:lumMod val="75000"/>
                  </a:schemeClr>
                </a:solidFill>
                <a:latin typeface="Trebuchet MS" charset="0"/>
                <a:ea typeface="Trebuchet MS" charset="0"/>
                <a:cs typeface="Trebuchet MS" charset="0"/>
              </a:rPr>
              <a:t>of the Director of the </a:t>
            </a:r>
            <a:r>
              <a:rPr lang="sk-SK" sz="2600" b="1" dirty="0" err="1">
                <a:solidFill>
                  <a:schemeClr val="tx2">
                    <a:lumMod val="75000"/>
                  </a:schemeClr>
                </a:solidFill>
                <a:latin typeface="Trebuchet MS" charset="0"/>
                <a:ea typeface="Trebuchet MS" charset="0"/>
                <a:cs typeface="Trebuchet MS" charset="0"/>
              </a:rPr>
              <a:t>Bureau</a:t>
            </a:r>
            <a:r>
              <a:rPr lang="sk-SK" sz="2600" b="1" dirty="0">
                <a:solidFill>
                  <a:schemeClr val="tx2">
                    <a:lumMod val="75000"/>
                  </a:schemeClr>
                </a:solidFill>
                <a:latin typeface="Trebuchet MS" charset="0"/>
                <a:ea typeface="Trebuchet MS" charset="0"/>
                <a:cs typeface="Trebuchet MS" charset="0"/>
              </a:rPr>
              <a:t> </a:t>
            </a:r>
            <a:r>
              <a:rPr lang="sk-SK" sz="2600" b="1" dirty="0" err="1">
                <a:solidFill>
                  <a:schemeClr val="tx2">
                    <a:lumMod val="75000"/>
                  </a:schemeClr>
                </a:solidFill>
                <a:latin typeface="Trebuchet MS" charset="0"/>
                <a:ea typeface="Trebuchet MS" charset="0"/>
                <a:cs typeface="Trebuchet MS" charset="0"/>
              </a:rPr>
              <a:t>of</a:t>
            </a:r>
            <a:r>
              <a:rPr lang="sk-SK" sz="2600" b="1" dirty="0">
                <a:solidFill>
                  <a:schemeClr val="tx2">
                    <a:lumMod val="75000"/>
                  </a:schemeClr>
                </a:solidFill>
                <a:latin typeface="Trebuchet MS" charset="0"/>
                <a:ea typeface="Trebuchet MS" charset="0"/>
                <a:cs typeface="Trebuchet MS" charset="0"/>
              </a:rPr>
              <a:t> </a:t>
            </a:r>
            <a:r>
              <a:rPr lang="en-US" sz="2600" b="1" dirty="0">
                <a:solidFill>
                  <a:schemeClr val="tx2">
                    <a:lumMod val="75000"/>
                  </a:schemeClr>
                </a:solidFill>
                <a:latin typeface="Trebuchet MS" charset="0"/>
                <a:ea typeface="Trebuchet MS" charset="0"/>
                <a:cs typeface="Trebuchet MS" charset="0"/>
              </a:rPr>
              <a:t>Border and </a:t>
            </a:r>
            <a:r>
              <a:rPr lang="en-US" sz="2600" b="1" dirty="0" smtClean="0">
                <a:solidFill>
                  <a:schemeClr val="tx2">
                    <a:lumMod val="75000"/>
                  </a:schemeClr>
                </a:solidFill>
                <a:latin typeface="Trebuchet MS" charset="0"/>
                <a:ea typeface="Trebuchet MS" charset="0"/>
                <a:cs typeface="Trebuchet MS" charset="0"/>
              </a:rPr>
              <a:t>Foreign Police</a:t>
            </a:r>
            <a:endParaRPr lang="en-US" sz="2600" b="1" dirty="0">
              <a:solidFill>
                <a:schemeClr val="tx2">
                  <a:lumMod val="75000"/>
                </a:schemeClr>
              </a:solidFill>
              <a:latin typeface="Trebuchet MS" charset="0"/>
              <a:ea typeface="Trebuchet MS" charset="0"/>
              <a:cs typeface="Trebuchet MS" charset="0"/>
            </a:endParaRPr>
          </a:p>
          <a:p>
            <a:pPr algn="ctr">
              <a:spcBef>
                <a:spcPts val="0"/>
              </a:spcBef>
            </a:pPr>
            <a:r>
              <a:rPr lang="en-US" b="1" dirty="0" smtClean="0">
                <a:solidFill>
                  <a:schemeClr val="tx2">
                    <a:lumMod val="75000"/>
                  </a:schemeClr>
                </a:solidFill>
                <a:latin typeface="Trebuchet MS" charset="0"/>
                <a:ea typeface="Trebuchet MS" charset="0"/>
                <a:cs typeface="Trebuchet MS" charset="0"/>
              </a:rPr>
              <a:t>no</a:t>
            </a:r>
            <a:r>
              <a:rPr lang="en-US" b="1" dirty="0">
                <a:solidFill>
                  <a:schemeClr val="tx2">
                    <a:lumMod val="75000"/>
                  </a:schemeClr>
                </a:solidFill>
                <a:latin typeface="Trebuchet MS" charset="0"/>
                <a:ea typeface="Trebuchet MS" charset="0"/>
                <a:cs typeface="Trebuchet MS" charset="0"/>
              </a:rPr>
              <a:t>. 8 of 31 January 2018,</a:t>
            </a:r>
          </a:p>
          <a:p>
            <a:pPr algn="ctr">
              <a:spcBef>
                <a:spcPts val="0"/>
              </a:spcBef>
            </a:pPr>
            <a:r>
              <a:rPr lang="en-US" b="1" dirty="0">
                <a:solidFill>
                  <a:schemeClr val="tx2">
                    <a:lumMod val="75000"/>
                  </a:schemeClr>
                </a:solidFill>
                <a:latin typeface="Trebuchet MS" charset="0"/>
                <a:ea typeface="Trebuchet MS" charset="0"/>
                <a:cs typeface="Trebuchet MS" charset="0"/>
              </a:rPr>
              <a:t>imposing tasks </a:t>
            </a:r>
            <a:r>
              <a:rPr lang="en-US" b="1" dirty="0" smtClean="0">
                <a:solidFill>
                  <a:schemeClr val="tx2">
                    <a:lumMod val="75000"/>
                  </a:schemeClr>
                </a:solidFill>
                <a:latin typeface="Trebuchet MS" charset="0"/>
                <a:ea typeface="Trebuchet MS" charset="0"/>
                <a:cs typeface="Trebuchet MS" charset="0"/>
              </a:rPr>
              <a:t>for </a:t>
            </a:r>
            <a:r>
              <a:rPr lang="en-US" b="1" dirty="0">
                <a:solidFill>
                  <a:schemeClr val="tx2">
                    <a:lumMod val="75000"/>
                  </a:schemeClr>
                </a:solidFill>
                <a:latin typeface="Trebuchet MS" charset="0"/>
                <a:ea typeface="Trebuchet MS" charset="0"/>
                <a:cs typeface="Trebuchet MS" charset="0"/>
              </a:rPr>
              <a:t>ensuring a </a:t>
            </a:r>
            <a:r>
              <a:rPr lang="sk-SK" b="1" dirty="0" err="1" smtClean="0">
                <a:solidFill>
                  <a:schemeClr val="tx2">
                    <a:lumMod val="75000"/>
                  </a:schemeClr>
                </a:solidFill>
                <a:latin typeface="Trebuchet MS" charset="0"/>
                <a:ea typeface="Trebuchet MS" charset="0"/>
                <a:cs typeface="Trebuchet MS" charset="0"/>
              </a:rPr>
              <a:t>common</a:t>
            </a:r>
            <a:r>
              <a:rPr lang="sk-SK" b="1" dirty="0" smtClean="0">
                <a:solidFill>
                  <a:schemeClr val="tx2">
                    <a:lumMod val="75000"/>
                  </a:schemeClr>
                </a:solidFill>
                <a:latin typeface="Trebuchet MS" charset="0"/>
                <a:ea typeface="Trebuchet MS" charset="0"/>
                <a:cs typeface="Trebuchet MS" charset="0"/>
              </a:rPr>
              <a:t> </a:t>
            </a:r>
            <a:r>
              <a:rPr lang="en-US" b="1" dirty="0" smtClean="0">
                <a:solidFill>
                  <a:schemeClr val="tx2">
                    <a:lumMod val="75000"/>
                  </a:schemeClr>
                </a:solidFill>
                <a:latin typeface="Trebuchet MS" charset="0"/>
                <a:ea typeface="Trebuchet MS" charset="0"/>
                <a:cs typeface="Trebuchet MS" charset="0"/>
              </a:rPr>
              <a:t>procedure </a:t>
            </a:r>
            <a:r>
              <a:rPr lang="en-US" b="1" dirty="0">
                <a:solidFill>
                  <a:schemeClr val="tx2">
                    <a:lumMod val="75000"/>
                  </a:schemeClr>
                </a:solidFill>
                <a:latin typeface="Trebuchet MS" charset="0"/>
                <a:ea typeface="Trebuchet MS" charset="0"/>
                <a:cs typeface="Trebuchet MS" charset="0"/>
              </a:rPr>
              <a:t>for risk analysis within the competence of the </a:t>
            </a:r>
            <a:r>
              <a:rPr lang="sk-SK" b="1" dirty="0" err="1">
                <a:solidFill>
                  <a:schemeClr val="tx2">
                    <a:lumMod val="75000"/>
                  </a:schemeClr>
                </a:solidFill>
                <a:latin typeface="Trebuchet MS" charset="0"/>
                <a:ea typeface="Trebuchet MS" charset="0"/>
                <a:cs typeface="Trebuchet MS" charset="0"/>
              </a:rPr>
              <a:t>Bureau</a:t>
            </a:r>
            <a:r>
              <a:rPr lang="sk-SK" b="1" dirty="0">
                <a:solidFill>
                  <a:schemeClr val="tx2">
                    <a:lumMod val="75000"/>
                  </a:schemeClr>
                </a:solidFill>
                <a:latin typeface="Trebuchet MS" charset="0"/>
                <a:ea typeface="Trebuchet MS" charset="0"/>
                <a:cs typeface="Trebuchet MS" charset="0"/>
              </a:rPr>
              <a:t> </a:t>
            </a:r>
            <a:r>
              <a:rPr lang="sk-SK" b="1" dirty="0" err="1">
                <a:solidFill>
                  <a:schemeClr val="tx2">
                    <a:lumMod val="75000"/>
                  </a:schemeClr>
                </a:solidFill>
                <a:latin typeface="Trebuchet MS" charset="0"/>
                <a:ea typeface="Trebuchet MS" charset="0"/>
                <a:cs typeface="Trebuchet MS" charset="0"/>
              </a:rPr>
              <a:t>of</a:t>
            </a:r>
            <a:r>
              <a:rPr lang="sk-SK" b="1" dirty="0">
                <a:solidFill>
                  <a:schemeClr val="tx2">
                    <a:lumMod val="75000"/>
                  </a:schemeClr>
                </a:solidFill>
                <a:latin typeface="Trebuchet MS" charset="0"/>
                <a:ea typeface="Trebuchet MS" charset="0"/>
                <a:cs typeface="Trebuchet MS" charset="0"/>
              </a:rPr>
              <a:t> </a:t>
            </a:r>
            <a:r>
              <a:rPr lang="en-US" b="1" dirty="0">
                <a:solidFill>
                  <a:schemeClr val="tx2">
                    <a:lumMod val="75000"/>
                  </a:schemeClr>
                </a:solidFill>
                <a:latin typeface="Trebuchet MS" charset="0"/>
                <a:ea typeface="Trebuchet MS" charset="0"/>
                <a:cs typeface="Trebuchet MS" charset="0"/>
              </a:rPr>
              <a:t>Border and </a:t>
            </a:r>
            <a:r>
              <a:rPr lang="en-US" b="1" dirty="0" smtClean="0">
                <a:solidFill>
                  <a:schemeClr val="tx2">
                    <a:lumMod val="75000"/>
                  </a:schemeClr>
                </a:solidFill>
                <a:latin typeface="Trebuchet MS" charset="0"/>
                <a:ea typeface="Trebuchet MS" charset="0"/>
                <a:cs typeface="Trebuchet MS" charset="0"/>
              </a:rPr>
              <a:t>Foreign Police </a:t>
            </a:r>
            <a:r>
              <a:rPr lang="sk-SK" b="1" dirty="0" err="1">
                <a:solidFill>
                  <a:schemeClr val="tx2">
                    <a:lumMod val="75000"/>
                  </a:schemeClr>
                </a:solidFill>
                <a:latin typeface="Trebuchet MS" charset="0"/>
                <a:ea typeface="Trebuchet MS" charset="0"/>
                <a:cs typeface="Trebuchet MS" charset="0"/>
              </a:rPr>
              <a:t>of</a:t>
            </a:r>
            <a:r>
              <a:rPr lang="sk-SK" b="1" dirty="0">
                <a:solidFill>
                  <a:schemeClr val="tx2">
                    <a:lumMod val="75000"/>
                  </a:schemeClr>
                </a:solidFill>
                <a:latin typeface="Trebuchet MS" charset="0"/>
                <a:ea typeface="Trebuchet MS" charset="0"/>
                <a:cs typeface="Trebuchet MS" charset="0"/>
              </a:rPr>
              <a:t> </a:t>
            </a:r>
            <a:r>
              <a:rPr lang="sk-SK" b="1" dirty="0" err="1">
                <a:solidFill>
                  <a:schemeClr val="tx2">
                    <a:lumMod val="75000"/>
                  </a:schemeClr>
                </a:solidFill>
                <a:latin typeface="Trebuchet MS" charset="0"/>
                <a:ea typeface="Trebuchet MS" charset="0"/>
                <a:cs typeface="Trebuchet MS" charset="0"/>
              </a:rPr>
              <a:t>the</a:t>
            </a:r>
            <a:r>
              <a:rPr lang="en-US" b="1" dirty="0">
                <a:solidFill>
                  <a:schemeClr val="tx2">
                    <a:lumMod val="75000"/>
                  </a:schemeClr>
                </a:solidFill>
                <a:latin typeface="Trebuchet MS" charset="0"/>
                <a:ea typeface="Trebuchet MS" charset="0"/>
                <a:cs typeface="Trebuchet MS" charset="0"/>
              </a:rPr>
              <a:t> Presidium of the Police </a:t>
            </a:r>
            <a:r>
              <a:rPr lang="sk-SK" b="1" dirty="0" err="1" smtClean="0">
                <a:solidFill>
                  <a:schemeClr val="tx2">
                    <a:lumMod val="75000"/>
                  </a:schemeClr>
                </a:solidFill>
                <a:latin typeface="Trebuchet MS" charset="0"/>
                <a:ea typeface="Trebuchet MS" charset="0"/>
                <a:cs typeface="Trebuchet MS" charset="0"/>
              </a:rPr>
              <a:t>Force</a:t>
            </a:r>
            <a:r>
              <a:rPr lang="sk-SK" sz="2200" dirty="0" smtClean="0">
                <a:solidFill>
                  <a:schemeClr val="tx2">
                    <a:lumMod val="75000"/>
                  </a:schemeClr>
                </a:solidFill>
                <a:latin typeface="Trebuchet MS" charset="0"/>
                <a:ea typeface="Trebuchet MS" charset="0"/>
                <a:cs typeface="Trebuchet MS" charset="0"/>
              </a:rPr>
              <a:t> </a:t>
            </a:r>
            <a:endParaRPr lang="sk-SK" sz="2200" dirty="0">
              <a:solidFill>
                <a:schemeClr val="tx2">
                  <a:lumMod val="75000"/>
                </a:schemeClr>
              </a:solidFill>
              <a:latin typeface="Trebuchet MS" charset="0"/>
              <a:ea typeface="Trebuchet MS" charset="0"/>
              <a:cs typeface="Trebuchet MS" charset="0"/>
            </a:endParaRPr>
          </a:p>
        </p:txBody>
      </p:sp>
    </p:spTree>
    <p:extLst>
      <p:ext uri="{BB962C8B-B14F-4D97-AF65-F5344CB8AC3E}">
        <p14:creationId xmlns:p14="http://schemas.microsoft.com/office/powerpoint/2010/main" val="213684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188639"/>
            <a:ext cx="8229600" cy="792089"/>
          </a:xfrm>
        </p:spPr>
        <p:txBody>
          <a:bodyPr>
            <a:normAutofit/>
          </a:bodyPr>
          <a:lstStyle/>
          <a:p>
            <a:r>
              <a:rPr lang="en-GB" sz="2400" b="1" cap="all" dirty="0" smtClean="0">
                <a:solidFill>
                  <a:schemeClr val="accent1">
                    <a:lumMod val="50000"/>
                  </a:schemeClr>
                </a:solidFill>
                <a:latin typeface="Trebuchet MS" charset="0"/>
                <a:ea typeface="Trebuchet MS" charset="0"/>
                <a:cs typeface="Trebuchet MS" charset="0"/>
              </a:rPr>
              <a:t>risk analysis</a:t>
            </a:r>
            <a:endParaRPr lang="en-GB" sz="2400" b="1" cap="all" dirty="0">
              <a:solidFill>
                <a:schemeClr val="accent1">
                  <a:lumMod val="50000"/>
                </a:schemeClr>
              </a:solidFill>
              <a:latin typeface="Trebuchet MS" charset="0"/>
              <a:ea typeface="Trebuchet MS" charset="0"/>
              <a:cs typeface="Trebuchet MS" charset="0"/>
            </a:endParaRPr>
          </a:p>
        </p:txBody>
      </p:sp>
      <p:sp>
        <p:nvSpPr>
          <p:cNvPr id="5" name="Rectangle 3"/>
          <p:cNvSpPr txBox="1">
            <a:spLocks noChangeArrowheads="1"/>
          </p:cNvSpPr>
          <p:nvPr/>
        </p:nvSpPr>
        <p:spPr bwMode="auto">
          <a:xfrm>
            <a:off x="2501900" y="2906443"/>
            <a:ext cx="4140200" cy="3092310"/>
          </a:xfrm>
          <a:prstGeom prst="rect">
            <a:avLst/>
          </a:prstGeom>
          <a:noFill/>
          <a:ln>
            <a:solidFill>
              <a:schemeClr val="bg1"/>
            </a:solidFill>
          </a:ln>
          <a:effectLst>
            <a:outerShdw blurRad="63500" sx="102000" sy="102000" algn="ctr" rotWithShape="0">
              <a:prstClr val="black">
                <a:alpha val="40000"/>
              </a:prstClr>
            </a:outerShdw>
          </a:effectLst>
          <a:extLst/>
        </p:spPr>
        <p:style>
          <a:lnRef idx="2">
            <a:schemeClr val="accent1"/>
          </a:lnRef>
          <a:fillRef idx="1">
            <a:schemeClr val="lt1"/>
          </a:fillRef>
          <a:effectRef idx="0">
            <a:schemeClr val="accent1"/>
          </a:effectRef>
          <a:fontRef idx="minor">
            <a:schemeClr val="dk1"/>
          </a:fontRef>
        </p:style>
        <p:txBody>
          <a:bodyP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Aft>
                <a:spcPts val="600"/>
              </a:spcAft>
              <a:buFont typeface="Arial" charset="0"/>
              <a:buNone/>
              <a:defRPr/>
            </a:pPr>
            <a:r>
              <a:rPr lang="en-GB" sz="1800" b="1" dirty="0" smtClean="0">
                <a:solidFill>
                  <a:schemeClr val="accent1">
                    <a:lumMod val="50000"/>
                  </a:schemeClr>
                </a:solidFill>
                <a:latin typeface="Trebuchet MS" charset="0"/>
                <a:ea typeface="Trebuchet MS" charset="0"/>
                <a:cs typeface="Trebuchet MS" charset="0"/>
              </a:rPr>
              <a:t>FROM 2010  - launch of IS MIGRA:</a:t>
            </a:r>
          </a:p>
          <a:p>
            <a:pPr>
              <a:spcAft>
                <a:spcPts val="600"/>
              </a:spcAft>
              <a:buFont typeface="Wingdings" pitchFamily="2" charset="2"/>
              <a:buChar char="§"/>
              <a:defRPr/>
            </a:pPr>
            <a:r>
              <a:rPr lang="en-GB" sz="1600" dirty="0" smtClean="0">
                <a:solidFill>
                  <a:schemeClr val="accent1">
                    <a:lumMod val="50000"/>
                  </a:schemeClr>
                </a:solidFill>
                <a:latin typeface="Trebuchet MS" charset="0"/>
                <a:ea typeface="Trebuchet MS" charset="0"/>
                <a:cs typeface="Trebuchet MS" charset="0"/>
              </a:rPr>
              <a:t>evidence for the cases of aliens organized chronologically according to their solution</a:t>
            </a:r>
          </a:p>
          <a:p>
            <a:pPr>
              <a:spcAft>
                <a:spcPts val="600"/>
              </a:spcAft>
              <a:buFont typeface="Wingdings" pitchFamily="2" charset="2"/>
              <a:buChar char="§"/>
              <a:defRPr/>
            </a:pPr>
            <a:r>
              <a:rPr lang="en-GB" sz="1600" dirty="0" smtClean="0">
                <a:solidFill>
                  <a:schemeClr val="accent1">
                    <a:lumMod val="50000"/>
                  </a:schemeClr>
                </a:solidFill>
                <a:latin typeface="Trebuchet MS" charset="0"/>
                <a:ea typeface="Trebuchet MS" charset="0"/>
                <a:cs typeface="Trebuchet MS" charset="0"/>
              </a:rPr>
              <a:t>integration of terminals </a:t>
            </a:r>
            <a:r>
              <a:rPr lang="en-GB" sz="1600" dirty="0" err="1" smtClean="0">
                <a:solidFill>
                  <a:schemeClr val="accent1">
                    <a:lumMod val="50000"/>
                  </a:schemeClr>
                </a:solidFill>
                <a:latin typeface="Trebuchet MS" charset="0"/>
                <a:ea typeface="Trebuchet MS" charset="0"/>
                <a:cs typeface="Trebuchet MS" charset="0"/>
              </a:rPr>
              <a:t>AFIS</a:t>
            </a:r>
            <a:r>
              <a:rPr lang="sk-SK" sz="1600" dirty="0" smtClean="0">
                <a:solidFill>
                  <a:schemeClr val="accent1">
                    <a:lumMod val="50000"/>
                  </a:schemeClr>
                </a:solidFill>
                <a:latin typeface="Trebuchet MS" charset="0"/>
                <a:ea typeface="Trebuchet MS" charset="0"/>
                <a:cs typeface="Trebuchet MS" charset="0"/>
              </a:rPr>
              <a:t>, </a:t>
            </a:r>
            <a:r>
              <a:rPr lang="en-GB" sz="1600" dirty="0" err="1" smtClean="0">
                <a:solidFill>
                  <a:schemeClr val="accent1">
                    <a:lumMod val="50000"/>
                  </a:schemeClr>
                </a:solidFill>
                <a:latin typeface="Trebuchet MS" charset="0"/>
                <a:ea typeface="Trebuchet MS" charset="0"/>
                <a:cs typeface="Trebuchet MS" charset="0"/>
              </a:rPr>
              <a:t>EURODAC</a:t>
            </a:r>
            <a:r>
              <a:rPr lang="sk-SK" sz="1600" dirty="0" smtClean="0">
                <a:solidFill>
                  <a:schemeClr val="accent1">
                    <a:lumMod val="50000"/>
                  </a:schemeClr>
                </a:solidFill>
                <a:latin typeface="Trebuchet MS" charset="0"/>
                <a:ea typeface="Trebuchet MS" charset="0"/>
                <a:cs typeface="Trebuchet MS" charset="0"/>
              </a:rPr>
              <a:t> </a:t>
            </a:r>
            <a:r>
              <a:rPr lang="sk-SK" sz="1600" dirty="0">
                <a:solidFill>
                  <a:schemeClr val="accent1">
                    <a:lumMod val="50000"/>
                  </a:schemeClr>
                </a:solidFill>
                <a:latin typeface="Trebuchet MS" charset="0"/>
                <a:ea typeface="Trebuchet MS" charset="0"/>
                <a:cs typeface="Trebuchet MS" charset="0"/>
              </a:rPr>
              <a:t>and </a:t>
            </a:r>
            <a:r>
              <a:rPr lang="sk-SK" sz="1600" dirty="0" err="1">
                <a:solidFill>
                  <a:schemeClr val="accent1">
                    <a:lumMod val="50000"/>
                  </a:schemeClr>
                </a:solidFill>
                <a:latin typeface="Trebuchet MS" charset="0"/>
                <a:ea typeface="Trebuchet MS" charset="0"/>
                <a:cs typeface="Trebuchet MS" charset="0"/>
              </a:rPr>
              <a:t>INTERPOL</a:t>
            </a:r>
            <a:r>
              <a:rPr lang="sk-SK" sz="1600" dirty="0">
                <a:solidFill>
                  <a:schemeClr val="accent1">
                    <a:lumMod val="50000"/>
                  </a:schemeClr>
                </a:solidFill>
                <a:latin typeface="Trebuchet MS" charset="0"/>
                <a:ea typeface="Trebuchet MS" charset="0"/>
                <a:cs typeface="Trebuchet MS" charset="0"/>
              </a:rPr>
              <a:t> </a:t>
            </a:r>
            <a:r>
              <a:rPr lang="sk-SK" sz="1600" dirty="0" smtClean="0">
                <a:solidFill>
                  <a:schemeClr val="accent1">
                    <a:lumMod val="50000"/>
                  </a:schemeClr>
                </a:solidFill>
                <a:latin typeface="Trebuchet MS" charset="0"/>
                <a:ea typeface="Trebuchet MS" charset="0"/>
                <a:cs typeface="Trebuchet MS" charset="0"/>
              </a:rPr>
              <a:t> </a:t>
            </a:r>
            <a:r>
              <a:rPr lang="sk-SK" sz="1600" dirty="0" err="1" smtClean="0">
                <a:solidFill>
                  <a:schemeClr val="accent1">
                    <a:lumMod val="50000"/>
                  </a:schemeClr>
                </a:solidFill>
                <a:latin typeface="Trebuchet MS" charset="0"/>
                <a:ea typeface="Trebuchet MS" charset="0"/>
                <a:cs typeface="Trebuchet MS" charset="0"/>
              </a:rPr>
              <a:t>AFIS</a:t>
            </a:r>
            <a:r>
              <a:rPr lang="sk-SK" sz="1600" dirty="0" smtClean="0">
                <a:solidFill>
                  <a:schemeClr val="accent1">
                    <a:lumMod val="50000"/>
                  </a:schemeClr>
                </a:solidFill>
                <a:latin typeface="Trebuchet MS" charset="0"/>
                <a:ea typeface="Trebuchet MS" charset="0"/>
                <a:cs typeface="Trebuchet MS" charset="0"/>
              </a:rPr>
              <a:t> </a:t>
            </a:r>
            <a:endParaRPr lang="en-GB" sz="1600" dirty="0" smtClean="0">
              <a:solidFill>
                <a:schemeClr val="accent1">
                  <a:lumMod val="50000"/>
                </a:schemeClr>
              </a:solidFill>
              <a:latin typeface="Trebuchet MS" charset="0"/>
              <a:ea typeface="Trebuchet MS" charset="0"/>
              <a:cs typeface="Trebuchet MS" charset="0"/>
            </a:endParaRPr>
          </a:p>
          <a:p>
            <a:pPr>
              <a:spcAft>
                <a:spcPts val="600"/>
              </a:spcAft>
              <a:buFont typeface="Wingdings" pitchFamily="2" charset="2"/>
              <a:buChar char="§"/>
              <a:defRPr/>
            </a:pPr>
            <a:r>
              <a:rPr lang="en-GB" sz="1600" dirty="0" smtClean="0">
                <a:solidFill>
                  <a:schemeClr val="accent1">
                    <a:lumMod val="50000"/>
                  </a:schemeClr>
                </a:solidFill>
                <a:latin typeface="Trebuchet MS" charset="0"/>
                <a:ea typeface="Trebuchet MS" charset="0"/>
                <a:cs typeface="Trebuchet MS" charset="0"/>
              </a:rPr>
              <a:t>individual identification of persons based on fingerprints</a:t>
            </a:r>
            <a:endParaRPr lang="sk-SK" sz="1600" dirty="0" smtClean="0">
              <a:solidFill>
                <a:schemeClr val="accent1">
                  <a:lumMod val="50000"/>
                </a:schemeClr>
              </a:solidFill>
              <a:latin typeface="Trebuchet MS" charset="0"/>
              <a:ea typeface="Trebuchet MS" charset="0"/>
              <a:cs typeface="Trebuchet MS" charset="0"/>
            </a:endParaRPr>
          </a:p>
          <a:p>
            <a:pPr>
              <a:spcAft>
                <a:spcPts val="600"/>
              </a:spcAft>
              <a:buFont typeface="Wingdings" pitchFamily="2" charset="2"/>
              <a:buChar char="§"/>
              <a:defRPr/>
            </a:pPr>
            <a:r>
              <a:rPr lang="sk-SK" sz="1600" dirty="0" err="1" smtClean="0">
                <a:solidFill>
                  <a:schemeClr val="accent1">
                    <a:lumMod val="50000"/>
                  </a:schemeClr>
                </a:solidFill>
                <a:latin typeface="Trebuchet MS" charset="0"/>
                <a:ea typeface="Trebuchet MS" charset="0"/>
                <a:cs typeface="Trebuchet MS" charset="0"/>
              </a:rPr>
              <a:t>common</a:t>
            </a:r>
            <a:r>
              <a:rPr lang="sk-SK" sz="1600" dirty="0" smtClean="0">
                <a:solidFill>
                  <a:schemeClr val="accent1">
                    <a:lumMod val="50000"/>
                  </a:schemeClr>
                </a:solidFill>
                <a:latin typeface="Trebuchet MS" charset="0"/>
                <a:ea typeface="Trebuchet MS" charset="0"/>
                <a:cs typeface="Trebuchet MS" charset="0"/>
              </a:rPr>
              <a:t> </a:t>
            </a:r>
            <a:r>
              <a:rPr lang="sk-SK" sz="1600" dirty="0" err="1" smtClean="0">
                <a:solidFill>
                  <a:schemeClr val="accent1">
                    <a:lumMod val="50000"/>
                  </a:schemeClr>
                </a:solidFill>
                <a:latin typeface="Trebuchet MS" charset="0"/>
                <a:ea typeface="Trebuchet MS" charset="0"/>
                <a:cs typeface="Trebuchet MS" charset="0"/>
              </a:rPr>
              <a:t>system</a:t>
            </a:r>
            <a:r>
              <a:rPr lang="sk-SK" sz="1600" dirty="0" smtClean="0">
                <a:solidFill>
                  <a:schemeClr val="accent1">
                    <a:lumMod val="50000"/>
                  </a:schemeClr>
                </a:solidFill>
                <a:latin typeface="Trebuchet MS" charset="0"/>
                <a:ea typeface="Trebuchet MS" charset="0"/>
                <a:cs typeface="Trebuchet MS" charset="0"/>
              </a:rPr>
              <a:t> </a:t>
            </a:r>
            <a:r>
              <a:rPr lang="sk-SK" sz="1600" dirty="0" err="1" smtClean="0">
                <a:solidFill>
                  <a:schemeClr val="accent1">
                    <a:lumMod val="50000"/>
                  </a:schemeClr>
                </a:solidFill>
                <a:latin typeface="Trebuchet MS" charset="0"/>
                <a:ea typeface="Trebuchet MS" charset="0"/>
                <a:cs typeface="Trebuchet MS" charset="0"/>
              </a:rPr>
              <a:t>for</a:t>
            </a:r>
            <a:r>
              <a:rPr lang="sk-SK" sz="1600" dirty="0" smtClean="0">
                <a:solidFill>
                  <a:schemeClr val="accent1">
                    <a:lumMod val="50000"/>
                  </a:schemeClr>
                </a:solidFill>
                <a:latin typeface="Trebuchet MS" charset="0"/>
                <a:ea typeface="Trebuchet MS" charset="0"/>
                <a:cs typeface="Trebuchet MS" charset="0"/>
              </a:rPr>
              <a:t> </a:t>
            </a:r>
            <a:r>
              <a:rPr lang="sk-SK" sz="1600" dirty="0" err="1" smtClean="0">
                <a:solidFill>
                  <a:schemeClr val="accent1">
                    <a:lumMod val="50000"/>
                  </a:schemeClr>
                </a:solidFill>
                <a:latin typeface="Trebuchet MS" charset="0"/>
                <a:ea typeface="Trebuchet MS" charset="0"/>
                <a:cs typeface="Trebuchet MS" charset="0"/>
              </a:rPr>
              <a:t>illegal</a:t>
            </a:r>
            <a:r>
              <a:rPr lang="sk-SK" sz="1600" dirty="0" smtClean="0">
                <a:solidFill>
                  <a:schemeClr val="accent1">
                    <a:lumMod val="50000"/>
                  </a:schemeClr>
                </a:solidFill>
                <a:latin typeface="Trebuchet MS" charset="0"/>
                <a:ea typeface="Trebuchet MS" charset="0"/>
                <a:cs typeface="Trebuchet MS" charset="0"/>
              </a:rPr>
              <a:t> </a:t>
            </a:r>
            <a:r>
              <a:rPr lang="sk-SK" sz="1600" dirty="0" err="1" smtClean="0">
                <a:solidFill>
                  <a:schemeClr val="accent1">
                    <a:lumMod val="50000"/>
                  </a:schemeClr>
                </a:solidFill>
                <a:latin typeface="Trebuchet MS" charset="0"/>
                <a:ea typeface="Trebuchet MS" charset="0"/>
                <a:cs typeface="Trebuchet MS" charset="0"/>
              </a:rPr>
              <a:t>migration</a:t>
            </a:r>
            <a:r>
              <a:rPr lang="sk-SK" sz="1600" dirty="0" smtClean="0">
                <a:solidFill>
                  <a:schemeClr val="accent1">
                    <a:lumMod val="50000"/>
                  </a:schemeClr>
                </a:solidFill>
                <a:latin typeface="Trebuchet MS" charset="0"/>
                <a:ea typeface="Trebuchet MS" charset="0"/>
                <a:cs typeface="Trebuchet MS" charset="0"/>
              </a:rPr>
              <a:t> and </a:t>
            </a:r>
            <a:r>
              <a:rPr lang="sk-SK" sz="1600" dirty="0" err="1" smtClean="0">
                <a:solidFill>
                  <a:schemeClr val="accent1">
                    <a:lumMod val="50000"/>
                  </a:schemeClr>
                </a:solidFill>
                <a:latin typeface="Trebuchet MS" charset="0"/>
                <a:ea typeface="Trebuchet MS" charset="0"/>
                <a:cs typeface="Trebuchet MS" charset="0"/>
              </a:rPr>
              <a:t>international</a:t>
            </a:r>
            <a:r>
              <a:rPr lang="sk-SK" sz="1600" dirty="0" smtClean="0">
                <a:solidFill>
                  <a:schemeClr val="accent1">
                    <a:lumMod val="50000"/>
                  </a:schemeClr>
                </a:solidFill>
                <a:latin typeface="Trebuchet MS" charset="0"/>
                <a:ea typeface="Trebuchet MS" charset="0"/>
                <a:cs typeface="Trebuchet MS" charset="0"/>
              </a:rPr>
              <a:t> </a:t>
            </a:r>
            <a:r>
              <a:rPr lang="sk-SK" sz="1600" dirty="0" err="1" smtClean="0">
                <a:solidFill>
                  <a:schemeClr val="accent1">
                    <a:lumMod val="50000"/>
                  </a:schemeClr>
                </a:solidFill>
                <a:latin typeface="Trebuchet MS" charset="0"/>
                <a:ea typeface="Trebuchet MS" charset="0"/>
                <a:cs typeface="Trebuchet MS" charset="0"/>
              </a:rPr>
              <a:t>protection</a:t>
            </a:r>
            <a:endParaRPr lang="en-GB" sz="1600" dirty="0" smtClean="0">
              <a:solidFill>
                <a:schemeClr val="accent1">
                  <a:lumMod val="50000"/>
                </a:schemeClr>
              </a:solidFill>
              <a:latin typeface="Trebuchet MS" charset="0"/>
              <a:ea typeface="Trebuchet MS" charset="0"/>
              <a:cs typeface="Trebuchet MS" charset="0"/>
            </a:endParaRPr>
          </a:p>
        </p:txBody>
      </p:sp>
      <p:sp>
        <p:nvSpPr>
          <p:cNvPr id="6" name="Obdĺžnik 5"/>
          <p:cNvSpPr/>
          <p:nvPr/>
        </p:nvSpPr>
        <p:spPr>
          <a:xfrm>
            <a:off x="470049" y="1724484"/>
            <a:ext cx="8673951" cy="923330"/>
          </a:xfrm>
          <a:prstGeom prst="rect">
            <a:avLst/>
          </a:prstGeom>
        </p:spPr>
        <p:txBody>
          <a:bodyPr wrap="square">
            <a:spAutoFit/>
          </a:bodyPr>
          <a:lstStyle/>
          <a:p>
            <a:pPr>
              <a:spcAft>
                <a:spcPts val="600"/>
              </a:spcAft>
            </a:pPr>
            <a:r>
              <a:rPr lang="en-GB" sz="1400" cap="all" dirty="0" smtClean="0">
                <a:solidFill>
                  <a:schemeClr val="accent1">
                    <a:lumMod val="50000"/>
                  </a:schemeClr>
                </a:solidFill>
                <a:latin typeface="Trebuchet MS" charset="0"/>
                <a:ea typeface="Trebuchet MS" charset="0"/>
                <a:cs typeface="Trebuchet MS" charset="0"/>
              </a:rPr>
              <a:t>	</a:t>
            </a:r>
          </a:p>
          <a:p>
            <a:pPr marL="285750" indent="-285750">
              <a:spcAft>
                <a:spcPts val="600"/>
              </a:spcAft>
              <a:buFont typeface="Wingdings" pitchFamily="2" charset="2"/>
              <a:buChar char="§"/>
            </a:pPr>
            <a:r>
              <a:rPr lang="en-GB" sz="1600" dirty="0" smtClean="0">
                <a:solidFill>
                  <a:schemeClr val="accent1">
                    <a:lumMod val="50000"/>
                  </a:schemeClr>
                </a:solidFill>
                <a:latin typeface="Trebuchet MS" charset="0"/>
                <a:ea typeface="Trebuchet MS" charset="0"/>
                <a:cs typeface="Trebuchet MS" charset="0"/>
              </a:rPr>
              <a:t>Establishment of the Risk Analysis and </a:t>
            </a:r>
            <a:r>
              <a:rPr lang="en-US" sz="1600" dirty="0" smtClean="0">
                <a:solidFill>
                  <a:schemeClr val="accent1">
                    <a:lumMod val="50000"/>
                  </a:schemeClr>
                </a:solidFill>
                <a:latin typeface="Trebuchet MS" charset="0"/>
                <a:ea typeface="Trebuchet MS" charset="0"/>
                <a:cs typeface="Trebuchet MS" charset="0"/>
              </a:rPr>
              <a:t>coordination</a:t>
            </a:r>
            <a:r>
              <a:rPr lang="sk-SK" sz="1600" dirty="0" smtClean="0">
                <a:solidFill>
                  <a:schemeClr val="accent1">
                    <a:lumMod val="50000"/>
                  </a:schemeClr>
                </a:solidFill>
                <a:latin typeface="Trebuchet MS" charset="0"/>
                <a:ea typeface="Trebuchet MS" charset="0"/>
                <a:cs typeface="Trebuchet MS" charset="0"/>
              </a:rPr>
              <a:t> department</a:t>
            </a:r>
            <a:endParaRPr lang="sk-SK" sz="1600" cap="all" dirty="0" smtClean="0">
              <a:solidFill>
                <a:schemeClr val="accent1">
                  <a:lumMod val="50000"/>
                </a:schemeClr>
              </a:solidFill>
              <a:latin typeface="Trebuchet MS" charset="0"/>
              <a:ea typeface="Trebuchet MS" charset="0"/>
              <a:cs typeface="Trebuchet MS" charset="0"/>
            </a:endParaRPr>
          </a:p>
          <a:p>
            <a:pPr>
              <a:spcAft>
                <a:spcPts val="600"/>
              </a:spcAft>
            </a:pPr>
            <a:r>
              <a:rPr lang="en-GB" sz="1400" cap="all" dirty="0" smtClean="0">
                <a:solidFill>
                  <a:schemeClr val="accent1">
                    <a:lumMod val="50000"/>
                  </a:schemeClr>
                </a:solidFill>
                <a:latin typeface="Trebuchet MS" charset="0"/>
                <a:ea typeface="Trebuchet MS" charset="0"/>
                <a:cs typeface="Trebuchet MS" charset="0"/>
              </a:rPr>
              <a:t>	</a:t>
            </a:r>
            <a:endParaRPr lang="en-GB" sz="1400" cap="all" dirty="0">
              <a:solidFill>
                <a:schemeClr val="accent1">
                  <a:lumMod val="50000"/>
                </a:schemeClr>
              </a:solidFill>
              <a:latin typeface="Trebuchet MS" charset="0"/>
              <a:ea typeface="Trebuchet MS" charset="0"/>
              <a:cs typeface="Trebuchet MS" charset="0"/>
            </a:endParaRPr>
          </a:p>
        </p:txBody>
      </p:sp>
      <p:sp>
        <p:nvSpPr>
          <p:cNvPr id="3" name="BlokTextu 2"/>
          <p:cNvSpPr txBox="1"/>
          <p:nvPr/>
        </p:nvSpPr>
        <p:spPr>
          <a:xfrm>
            <a:off x="487748" y="3212976"/>
            <a:ext cx="3602874" cy="1985159"/>
          </a:xfrm>
          <a:prstGeom prst="rect">
            <a:avLst/>
          </a:prstGeom>
          <a:noFill/>
        </p:spPr>
        <p:txBody>
          <a:bodyPr wrap="square" rtlCol="0">
            <a:spAutoFit/>
          </a:bodyPr>
          <a:lstStyle/>
          <a:p>
            <a:endParaRPr lang="sk-SK" b="1" dirty="0" smtClean="0">
              <a:solidFill>
                <a:schemeClr val="accent1">
                  <a:lumMod val="50000"/>
                </a:schemeClr>
              </a:solidFill>
              <a:latin typeface="Trebuchet MS" charset="0"/>
              <a:ea typeface="Trebuchet MS" charset="0"/>
              <a:cs typeface="Trebuchet MS" charset="0"/>
            </a:endParaRPr>
          </a:p>
          <a:p>
            <a:r>
              <a:rPr lang="en-GB" b="1" dirty="0" smtClean="0">
                <a:solidFill>
                  <a:schemeClr val="accent1">
                    <a:lumMod val="50000"/>
                  </a:schemeClr>
                </a:solidFill>
                <a:latin typeface="Trebuchet MS" charset="0"/>
                <a:ea typeface="Trebuchet MS" charset="0"/>
                <a:cs typeface="Trebuchet MS" charset="0"/>
              </a:rPr>
              <a:t>Analysis</a:t>
            </a:r>
          </a:p>
          <a:p>
            <a:endParaRPr lang="en-GB" sz="800" b="1" dirty="0" smtClean="0">
              <a:solidFill>
                <a:schemeClr val="accent1">
                  <a:lumMod val="50000"/>
                </a:schemeClr>
              </a:solidFill>
              <a:latin typeface="Trebuchet MS" charset="0"/>
              <a:ea typeface="Trebuchet MS" charset="0"/>
              <a:cs typeface="Trebuchet MS" charset="0"/>
            </a:endParaRPr>
          </a:p>
          <a:p>
            <a:pPr marL="285750" indent="-285750">
              <a:spcAft>
                <a:spcPts val="600"/>
              </a:spcAft>
              <a:buFont typeface="Wingdings" pitchFamily="2" charset="2"/>
              <a:buChar char="§"/>
            </a:pPr>
            <a:r>
              <a:rPr lang="en-GB" sz="1600" dirty="0" smtClean="0">
                <a:solidFill>
                  <a:schemeClr val="accent1">
                    <a:lumMod val="50000"/>
                  </a:schemeClr>
                </a:solidFill>
                <a:latin typeface="Trebuchet MS" charset="0"/>
                <a:ea typeface="Trebuchet MS" charset="0"/>
                <a:cs typeface="Trebuchet MS" charset="0"/>
              </a:rPr>
              <a:t>Bi - monthly</a:t>
            </a:r>
          </a:p>
          <a:p>
            <a:pPr marL="285750" indent="-285750">
              <a:spcAft>
                <a:spcPts val="600"/>
              </a:spcAft>
              <a:buFont typeface="Wingdings" pitchFamily="2" charset="2"/>
              <a:buChar char="§"/>
            </a:pPr>
            <a:r>
              <a:rPr lang="sk-SK" sz="1600" dirty="0" smtClean="0">
                <a:solidFill>
                  <a:schemeClr val="accent1">
                    <a:lumMod val="50000"/>
                  </a:schemeClr>
                </a:solidFill>
                <a:latin typeface="Trebuchet MS" charset="0"/>
                <a:ea typeface="Trebuchet MS" charset="0"/>
                <a:cs typeface="Trebuchet MS" charset="0"/>
              </a:rPr>
              <a:t>Bi - </a:t>
            </a:r>
            <a:r>
              <a:rPr lang="en-GB" sz="1600" dirty="0" smtClean="0">
                <a:solidFill>
                  <a:schemeClr val="accent1">
                    <a:lumMod val="50000"/>
                  </a:schemeClr>
                </a:solidFill>
                <a:latin typeface="Trebuchet MS" charset="0"/>
                <a:ea typeface="Trebuchet MS" charset="0"/>
                <a:cs typeface="Trebuchet MS" charset="0"/>
              </a:rPr>
              <a:t>annual</a:t>
            </a:r>
          </a:p>
          <a:p>
            <a:pPr marL="285750" indent="-285750">
              <a:spcAft>
                <a:spcPts val="600"/>
              </a:spcAft>
              <a:buFont typeface="Wingdings" pitchFamily="2" charset="2"/>
              <a:buChar char="§"/>
            </a:pPr>
            <a:r>
              <a:rPr lang="sk-SK" sz="1600" dirty="0" smtClean="0">
                <a:solidFill>
                  <a:schemeClr val="accent1">
                    <a:lumMod val="50000"/>
                  </a:schemeClr>
                </a:solidFill>
                <a:latin typeface="Trebuchet MS" charset="0"/>
                <a:ea typeface="Trebuchet MS" charset="0"/>
                <a:cs typeface="Trebuchet MS" charset="0"/>
              </a:rPr>
              <a:t>A</a:t>
            </a:r>
            <a:r>
              <a:rPr lang="en-GB" sz="1600" dirty="0" err="1" smtClean="0">
                <a:solidFill>
                  <a:schemeClr val="accent1">
                    <a:lumMod val="50000"/>
                  </a:schemeClr>
                </a:solidFill>
                <a:latin typeface="Trebuchet MS" charset="0"/>
                <a:ea typeface="Trebuchet MS" charset="0"/>
                <a:cs typeface="Trebuchet MS" charset="0"/>
              </a:rPr>
              <a:t>nnual</a:t>
            </a:r>
            <a:endParaRPr lang="en-GB" sz="1600" dirty="0" smtClean="0">
              <a:solidFill>
                <a:schemeClr val="accent1">
                  <a:lumMod val="50000"/>
                </a:schemeClr>
              </a:solidFill>
              <a:latin typeface="Trebuchet MS" charset="0"/>
              <a:ea typeface="Trebuchet MS" charset="0"/>
              <a:cs typeface="Trebuchet MS" charset="0"/>
            </a:endParaRPr>
          </a:p>
          <a:p>
            <a:pPr marL="285750" indent="-285750">
              <a:spcAft>
                <a:spcPts val="600"/>
              </a:spcAft>
              <a:buFont typeface="Wingdings" pitchFamily="2" charset="2"/>
              <a:buChar char="§"/>
            </a:pPr>
            <a:r>
              <a:rPr lang="sk-SK" sz="1600" dirty="0" err="1" smtClean="0">
                <a:solidFill>
                  <a:schemeClr val="accent1">
                    <a:lumMod val="50000"/>
                  </a:schemeClr>
                </a:solidFill>
                <a:latin typeface="Trebuchet MS" charset="0"/>
                <a:ea typeface="Trebuchet MS" charset="0"/>
                <a:cs typeface="Trebuchet MS" charset="0"/>
              </a:rPr>
              <a:t>Tailored</a:t>
            </a:r>
            <a:endParaRPr lang="en-GB" sz="1600" dirty="0" smtClean="0">
              <a:solidFill>
                <a:schemeClr val="accent1">
                  <a:lumMod val="50000"/>
                </a:schemeClr>
              </a:solidFill>
              <a:latin typeface="Trebuchet MS" charset="0"/>
              <a:ea typeface="Trebuchet MS" charset="0"/>
              <a:cs typeface="Trebuchet MS" charset="0"/>
            </a:endParaRPr>
          </a:p>
        </p:txBody>
      </p:sp>
      <p:cxnSp>
        <p:nvCxnSpPr>
          <p:cNvPr id="8" name="Rovná spojnica 7"/>
          <p:cNvCxnSpPr/>
          <p:nvPr/>
        </p:nvCxnSpPr>
        <p:spPr>
          <a:xfrm flipV="1">
            <a:off x="6403776" y="1737407"/>
            <a:ext cx="432791" cy="317661"/>
          </a:xfrm>
          <a:prstGeom prst="line">
            <a:avLst/>
          </a:prstGeom>
          <a:ln w="38100" cap="rnd"/>
        </p:spPr>
        <p:style>
          <a:lnRef idx="2">
            <a:schemeClr val="accent1"/>
          </a:lnRef>
          <a:fillRef idx="0">
            <a:schemeClr val="accent1"/>
          </a:fillRef>
          <a:effectRef idx="1">
            <a:schemeClr val="accent1"/>
          </a:effectRef>
          <a:fontRef idx="minor">
            <a:schemeClr val="tx1"/>
          </a:fontRef>
        </p:style>
      </p:cxnSp>
      <p:cxnSp>
        <p:nvCxnSpPr>
          <p:cNvPr id="10" name="Rovná spojnica 9"/>
          <p:cNvCxnSpPr/>
          <p:nvPr/>
        </p:nvCxnSpPr>
        <p:spPr>
          <a:xfrm>
            <a:off x="6380259" y="2315409"/>
            <a:ext cx="432048" cy="355501"/>
          </a:xfrm>
          <a:prstGeom prst="line">
            <a:avLst/>
          </a:prstGeom>
          <a:ln w="38100" cap="rnd"/>
        </p:spPr>
        <p:style>
          <a:lnRef idx="2">
            <a:schemeClr val="accent1"/>
          </a:lnRef>
          <a:fillRef idx="0">
            <a:schemeClr val="accent1"/>
          </a:fillRef>
          <a:effectRef idx="1">
            <a:schemeClr val="accent1"/>
          </a:effectRef>
          <a:fontRef idx="minor">
            <a:schemeClr val="tx1"/>
          </a:fontRef>
        </p:style>
      </p:cxnSp>
      <p:sp>
        <p:nvSpPr>
          <p:cNvPr id="9" name="Obdĺžnik 8"/>
          <p:cNvSpPr/>
          <p:nvPr/>
        </p:nvSpPr>
        <p:spPr>
          <a:xfrm>
            <a:off x="6836567" y="1556792"/>
            <a:ext cx="1907952" cy="1492716"/>
          </a:xfrm>
          <a:prstGeom prst="rect">
            <a:avLst/>
          </a:prstGeom>
        </p:spPr>
        <p:txBody>
          <a:bodyPr wrap="square">
            <a:spAutoFit/>
          </a:bodyPr>
          <a:lstStyle/>
          <a:p>
            <a:pPr>
              <a:spcAft>
                <a:spcPts val="600"/>
              </a:spcAft>
            </a:pPr>
            <a:r>
              <a:rPr lang="sk-SK" sz="1400" cap="all" dirty="0" smtClean="0">
                <a:solidFill>
                  <a:schemeClr val="accent1">
                    <a:lumMod val="50000"/>
                  </a:schemeClr>
                </a:solidFill>
                <a:latin typeface="Trebuchet MS" charset="0"/>
                <a:ea typeface="Trebuchet MS" charset="0"/>
                <a:cs typeface="Trebuchet MS" charset="0"/>
              </a:rPr>
              <a:t>Risk </a:t>
            </a:r>
            <a:r>
              <a:rPr lang="sk-SK" sz="1400" cap="all" dirty="0" err="1" smtClean="0">
                <a:solidFill>
                  <a:schemeClr val="accent1">
                    <a:lumMod val="50000"/>
                  </a:schemeClr>
                </a:solidFill>
                <a:latin typeface="Trebuchet MS" charset="0"/>
                <a:ea typeface="Trebuchet MS" charset="0"/>
                <a:cs typeface="Trebuchet MS" charset="0"/>
              </a:rPr>
              <a:t>analysis</a:t>
            </a:r>
            <a:r>
              <a:rPr lang="sk-SK" sz="1400" cap="all" dirty="0" smtClean="0">
                <a:solidFill>
                  <a:schemeClr val="accent1">
                    <a:lumMod val="50000"/>
                  </a:schemeClr>
                </a:solidFill>
                <a:latin typeface="Trebuchet MS" charset="0"/>
                <a:ea typeface="Trebuchet MS" charset="0"/>
                <a:cs typeface="Trebuchet MS" charset="0"/>
              </a:rPr>
              <a:t> and </a:t>
            </a:r>
            <a:r>
              <a:rPr lang="sk-SK" sz="1400" cap="all" dirty="0" err="1" smtClean="0">
                <a:solidFill>
                  <a:schemeClr val="accent1">
                    <a:lumMod val="50000"/>
                  </a:schemeClr>
                </a:solidFill>
                <a:latin typeface="Trebuchet MS" charset="0"/>
                <a:ea typeface="Trebuchet MS" charset="0"/>
                <a:cs typeface="Trebuchet MS" charset="0"/>
              </a:rPr>
              <a:t>statistics</a:t>
            </a:r>
            <a:r>
              <a:rPr lang="sk-SK" sz="1400" cap="all" dirty="0" smtClean="0">
                <a:solidFill>
                  <a:schemeClr val="accent1">
                    <a:lumMod val="50000"/>
                  </a:schemeClr>
                </a:solidFill>
                <a:latin typeface="Trebuchet MS" charset="0"/>
                <a:ea typeface="Trebuchet MS" charset="0"/>
                <a:cs typeface="Trebuchet MS" charset="0"/>
              </a:rPr>
              <a:t> </a:t>
            </a:r>
            <a:r>
              <a:rPr lang="sk-SK" sz="1400" cap="all" dirty="0" err="1" smtClean="0">
                <a:solidFill>
                  <a:schemeClr val="accent1">
                    <a:lumMod val="50000"/>
                  </a:schemeClr>
                </a:solidFill>
                <a:latin typeface="Trebuchet MS" charset="0"/>
                <a:ea typeface="Trebuchet MS" charset="0"/>
                <a:cs typeface="Trebuchet MS" charset="0"/>
              </a:rPr>
              <a:t>unit</a:t>
            </a:r>
            <a:endParaRPr lang="en-GB" sz="1400" cap="all" dirty="0" smtClean="0">
              <a:solidFill>
                <a:schemeClr val="accent1">
                  <a:lumMod val="50000"/>
                </a:schemeClr>
              </a:solidFill>
              <a:latin typeface="Trebuchet MS" charset="0"/>
              <a:ea typeface="Trebuchet MS" charset="0"/>
              <a:cs typeface="Trebuchet MS" charset="0"/>
            </a:endParaRPr>
          </a:p>
          <a:p>
            <a:pPr>
              <a:spcAft>
                <a:spcPts val="600"/>
              </a:spcAft>
            </a:pPr>
            <a:r>
              <a:rPr lang="en-GB" sz="1600" cap="all" dirty="0" smtClean="0">
                <a:solidFill>
                  <a:schemeClr val="accent1">
                    <a:lumMod val="50000"/>
                  </a:schemeClr>
                </a:solidFill>
                <a:latin typeface="Trebuchet MS" charset="0"/>
                <a:ea typeface="Trebuchet MS" charset="0"/>
                <a:cs typeface="Trebuchet MS" charset="0"/>
              </a:rPr>
              <a:t>       </a:t>
            </a:r>
            <a:r>
              <a:rPr lang="en-GB" sz="1400" cap="all" dirty="0" smtClean="0">
                <a:solidFill>
                  <a:schemeClr val="accent1">
                    <a:lumMod val="50000"/>
                  </a:schemeClr>
                </a:solidFill>
                <a:latin typeface="Trebuchet MS" charset="0"/>
                <a:ea typeface="Trebuchet MS" charset="0"/>
                <a:cs typeface="Trebuchet MS" charset="0"/>
              </a:rPr>
              <a:t>	</a:t>
            </a:r>
            <a:r>
              <a:rPr lang="sk-SK" sz="1400" cap="all" dirty="0" smtClean="0">
                <a:solidFill>
                  <a:schemeClr val="accent1">
                    <a:lumMod val="50000"/>
                  </a:schemeClr>
                </a:solidFill>
                <a:latin typeface="Trebuchet MS" charset="0"/>
                <a:ea typeface="Trebuchet MS" charset="0"/>
                <a:cs typeface="Trebuchet MS" charset="0"/>
              </a:rPr>
              <a:t>          </a:t>
            </a:r>
            <a:r>
              <a:rPr lang="sk-SK" sz="1400" cap="all" dirty="0" err="1" smtClean="0">
                <a:solidFill>
                  <a:schemeClr val="accent1">
                    <a:lumMod val="50000"/>
                  </a:schemeClr>
                </a:solidFill>
                <a:latin typeface="Trebuchet MS" charset="0"/>
                <a:ea typeface="Trebuchet MS" charset="0"/>
                <a:cs typeface="Trebuchet MS" charset="0"/>
              </a:rPr>
              <a:t>coordination</a:t>
            </a:r>
            <a:r>
              <a:rPr lang="sk-SK" sz="1400" cap="all" dirty="0" smtClean="0">
                <a:solidFill>
                  <a:schemeClr val="accent1">
                    <a:lumMod val="50000"/>
                  </a:schemeClr>
                </a:solidFill>
                <a:latin typeface="Trebuchet MS" charset="0"/>
                <a:ea typeface="Trebuchet MS" charset="0"/>
                <a:cs typeface="Trebuchet MS" charset="0"/>
              </a:rPr>
              <a:t> </a:t>
            </a:r>
            <a:r>
              <a:rPr lang="sk-SK" sz="1400" cap="all" dirty="0" err="1" smtClean="0">
                <a:solidFill>
                  <a:schemeClr val="accent1">
                    <a:lumMod val="50000"/>
                  </a:schemeClr>
                </a:solidFill>
                <a:latin typeface="Trebuchet MS" charset="0"/>
                <a:ea typeface="Trebuchet MS" charset="0"/>
                <a:cs typeface="Trebuchet MS" charset="0"/>
              </a:rPr>
              <a:t>of</a:t>
            </a:r>
            <a:r>
              <a:rPr lang="sk-SK" sz="1400" cap="all" dirty="0" smtClean="0">
                <a:solidFill>
                  <a:schemeClr val="accent1">
                    <a:lumMod val="50000"/>
                  </a:schemeClr>
                </a:solidFill>
                <a:latin typeface="Trebuchet MS" charset="0"/>
                <a:ea typeface="Trebuchet MS" charset="0"/>
                <a:cs typeface="Trebuchet MS" charset="0"/>
              </a:rPr>
              <a:t> </a:t>
            </a:r>
            <a:r>
              <a:rPr lang="sk-SK" sz="1400" cap="all" dirty="0" err="1" smtClean="0">
                <a:solidFill>
                  <a:schemeClr val="accent1">
                    <a:lumMod val="50000"/>
                  </a:schemeClr>
                </a:solidFill>
                <a:latin typeface="Trebuchet MS" charset="0"/>
                <a:ea typeface="Trebuchet MS" charset="0"/>
                <a:cs typeface="Trebuchet MS" charset="0"/>
              </a:rPr>
              <a:t>data</a:t>
            </a:r>
            <a:r>
              <a:rPr lang="sk-SK" sz="1400" cap="all" dirty="0" smtClean="0">
                <a:solidFill>
                  <a:schemeClr val="accent1">
                    <a:lumMod val="50000"/>
                  </a:schemeClr>
                </a:solidFill>
                <a:latin typeface="Trebuchet MS" charset="0"/>
                <a:ea typeface="Trebuchet MS" charset="0"/>
                <a:cs typeface="Trebuchet MS" charset="0"/>
              </a:rPr>
              <a:t> </a:t>
            </a:r>
            <a:r>
              <a:rPr lang="sk-SK" sz="1400" cap="all" dirty="0" err="1" smtClean="0">
                <a:solidFill>
                  <a:schemeClr val="accent1">
                    <a:lumMod val="50000"/>
                  </a:schemeClr>
                </a:solidFill>
                <a:latin typeface="Trebuchet MS" charset="0"/>
                <a:ea typeface="Trebuchet MS" charset="0"/>
                <a:cs typeface="Trebuchet MS" charset="0"/>
              </a:rPr>
              <a:t>procesing</a:t>
            </a:r>
            <a:r>
              <a:rPr lang="sk-SK" sz="1400" cap="all" dirty="0" smtClean="0">
                <a:solidFill>
                  <a:schemeClr val="accent1">
                    <a:lumMod val="50000"/>
                  </a:schemeClr>
                </a:solidFill>
                <a:latin typeface="Trebuchet MS" charset="0"/>
                <a:ea typeface="Trebuchet MS" charset="0"/>
                <a:cs typeface="Trebuchet MS" charset="0"/>
              </a:rPr>
              <a:t> </a:t>
            </a:r>
            <a:r>
              <a:rPr lang="sk-SK" sz="1400" cap="all" dirty="0" err="1" smtClean="0">
                <a:solidFill>
                  <a:schemeClr val="accent1">
                    <a:lumMod val="50000"/>
                  </a:schemeClr>
                </a:solidFill>
                <a:latin typeface="Trebuchet MS" charset="0"/>
                <a:ea typeface="Trebuchet MS" charset="0"/>
                <a:cs typeface="Trebuchet MS" charset="0"/>
              </a:rPr>
              <a:t>unit</a:t>
            </a:r>
            <a:endParaRPr lang="en-GB" sz="1400" cap="all" dirty="0">
              <a:solidFill>
                <a:schemeClr val="accent1">
                  <a:lumMod val="50000"/>
                </a:schemeClr>
              </a:solidFill>
              <a:latin typeface="Trebuchet MS" charset="0"/>
              <a:ea typeface="Trebuchet MS" charset="0"/>
              <a:cs typeface="Trebuchet MS" charset="0"/>
            </a:endParaRPr>
          </a:p>
        </p:txBody>
      </p:sp>
    </p:spTree>
    <p:extLst>
      <p:ext uri="{BB962C8B-B14F-4D97-AF65-F5344CB8AC3E}">
        <p14:creationId xmlns:p14="http://schemas.microsoft.com/office/powerpoint/2010/main" val="228872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Skupina 3"/>
          <p:cNvGrpSpPr/>
          <p:nvPr/>
        </p:nvGrpSpPr>
        <p:grpSpPr>
          <a:xfrm>
            <a:off x="179513" y="1161060"/>
            <a:ext cx="8174364" cy="4975097"/>
            <a:chOff x="179512" y="1161060"/>
            <a:chExt cx="8784975" cy="4975097"/>
          </a:xfrm>
        </p:grpSpPr>
        <p:sp>
          <p:nvSpPr>
            <p:cNvPr id="447495" name="Rectangle 18"/>
            <p:cNvSpPr>
              <a:spLocks noChangeArrowheads="1"/>
            </p:cNvSpPr>
            <p:nvPr/>
          </p:nvSpPr>
          <p:spPr bwMode="auto">
            <a:xfrm>
              <a:off x="3265858" y="1161060"/>
              <a:ext cx="5698629" cy="2082204"/>
            </a:xfrm>
            <a:prstGeom prst="rect">
              <a:avLst/>
            </a:prstGeom>
            <a:solidFill>
              <a:schemeClr val="accent1">
                <a:lumMod val="40000"/>
                <a:lumOff val="60000"/>
              </a:schemeClr>
            </a:solidFill>
            <a:ln/>
            <a:extLst/>
          </p:spPr>
          <p:style>
            <a:lnRef idx="3">
              <a:schemeClr val="lt1"/>
            </a:lnRef>
            <a:fillRef idx="1">
              <a:schemeClr val="accent1"/>
            </a:fillRef>
            <a:effectRef idx="1">
              <a:schemeClr val="accent1"/>
            </a:effectRef>
            <a:fontRef idx="minor">
              <a:schemeClr val="lt1"/>
            </a:fontRef>
          </p:style>
          <p:txBody>
            <a:bodyPr wrap="none" anchor="t"/>
            <a:lstStyle/>
            <a:p>
              <a:pPr algn="ctr"/>
              <a:endParaRPr lang="sk-SK" dirty="0">
                <a:solidFill>
                  <a:schemeClr val="accent1">
                    <a:lumMod val="50000"/>
                  </a:schemeClr>
                </a:solidFill>
                <a:effectLst>
                  <a:innerShdw blurRad="114300">
                    <a:prstClr val="black"/>
                  </a:innerShdw>
                </a:effectLst>
                <a:latin typeface="Trebuchet MS" charset="0"/>
                <a:ea typeface="Trebuchet MS" charset="0"/>
                <a:cs typeface="Trebuchet MS" charset="0"/>
              </a:endParaRPr>
            </a:p>
          </p:txBody>
        </p:sp>
        <p:sp>
          <p:nvSpPr>
            <p:cNvPr id="447496" name="Rectangle 17"/>
            <p:cNvSpPr>
              <a:spLocks noChangeArrowheads="1"/>
            </p:cNvSpPr>
            <p:nvPr/>
          </p:nvSpPr>
          <p:spPr bwMode="auto">
            <a:xfrm>
              <a:off x="179512" y="3253312"/>
              <a:ext cx="8784975" cy="1371600"/>
            </a:xfrm>
            <a:prstGeom prst="rect">
              <a:avLst/>
            </a:prstGeom>
            <a:solidFill>
              <a:schemeClr val="accent3">
                <a:lumMod val="40000"/>
                <a:lumOff val="60000"/>
              </a:schemeClr>
            </a:solidFill>
            <a:ln/>
            <a:extLst/>
          </p:spPr>
          <p:style>
            <a:lnRef idx="3">
              <a:schemeClr val="lt1"/>
            </a:lnRef>
            <a:fillRef idx="1">
              <a:schemeClr val="accent1"/>
            </a:fillRef>
            <a:effectRef idx="1">
              <a:schemeClr val="accent1"/>
            </a:effectRef>
            <a:fontRef idx="minor">
              <a:schemeClr val="lt1"/>
            </a:fontRef>
          </p:style>
          <p:txBody>
            <a:bodyPr wrap="none" anchor="ctr"/>
            <a:lstStyle/>
            <a:p>
              <a:endParaRPr lang="cs-CZ">
                <a:solidFill>
                  <a:schemeClr val="accent1">
                    <a:lumMod val="50000"/>
                  </a:schemeClr>
                </a:solidFill>
                <a:latin typeface="Trebuchet MS" charset="0"/>
                <a:ea typeface="Trebuchet MS" charset="0"/>
                <a:cs typeface="Trebuchet MS" charset="0"/>
              </a:endParaRPr>
            </a:p>
          </p:txBody>
        </p:sp>
        <p:sp>
          <p:nvSpPr>
            <p:cNvPr id="447494" name="Rectangle 22"/>
            <p:cNvSpPr>
              <a:spLocks noChangeArrowheads="1"/>
            </p:cNvSpPr>
            <p:nvPr/>
          </p:nvSpPr>
          <p:spPr bwMode="auto">
            <a:xfrm>
              <a:off x="179513" y="4650257"/>
              <a:ext cx="8784974" cy="1485900"/>
            </a:xfrm>
            <a:prstGeom prst="rect">
              <a:avLst/>
            </a:prstGeom>
            <a:solidFill>
              <a:schemeClr val="accent6">
                <a:lumMod val="40000"/>
                <a:lumOff val="60000"/>
              </a:schemeClr>
            </a:solidFill>
            <a:ln/>
            <a:extLst/>
          </p:spPr>
          <p:style>
            <a:lnRef idx="3">
              <a:schemeClr val="lt1"/>
            </a:lnRef>
            <a:fillRef idx="1">
              <a:schemeClr val="accent1"/>
            </a:fillRef>
            <a:effectRef idx="1">
              <a:schemeClr val="accent1"/>
            </a:effectRef>
            <a:fontRef idx="minor">
              <a:schemeClr val="lt1"/>
            </a:fontRef>
          </p:style>
          <p:txBody>
            <a:bodyPr wrap="none" anchor="ctr"/>
            <a:lstStyle/>
            <a:p>
              <a:endParaRPr lang="cs-CZ">
                <a:solidFill>
                  <a:schemeClr val="accent1">
                    <a:lumMod val="50000"/>
                  </a:schemeClr>
                </a:solidFill>
                <a:latin typeface="Trebuchet MS" charset="0"/>
                <a:ea typeface="Trebuchet MS" charset="0"/>
                <a:cs typeface="Trebuchet MS" charset="0"/>
              </a:endParaRPr>
            </a:p>
          </p:txBody>
        </p:sp>
      </p:grpSp>
      <p:sp>
        <p:nvSpPr>
          <p:cNvPr id="39" name="Rectangle 2"/>
          <p:cNvSpPr txBox="1">
            <a:spLocks noChangeArrowheads="1"/>
          </p:cNvSpPr>
          <p:nvPr/>
        </p:nvSpPr>
        <p:spPr>
          <a:xfrm>
            <a:off x="457200" y="188640"/>
            <a:ext cx="8229600" cy="7920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cap="all" dirty="0" smtClean="0">
                <a:solidFill>
                  <a:schemeClr val="accent1">
                    <a:lumMod val="50000"/>
                  </a:schemeClr>
                </a:solidFill>
                <a:latin typeface="Trebuchet MS" charset="0"/>
                <a:ea typeface="Trebuchet MS" charset="0"/>
                <a:cs typeface="Trebuchet MS" charset="0"/>
              </a:rPr>
              <a:t>Risk analysis</a:t>
            </a:r>
          </a:p>
          <a:p>
            <a:r>
              <a:rPr lang="en-GB" sz="1800" b="1" dirty="0" smtClean="0">
                <a:solidFill>
                  <a:schemeClr val="accent1">
                    <a:lumMod val="50000"/>
                  </a:schemeClr>
                </a:solidFill>
                <a:latin typeface="Trebuchet MS" charset="0"/>
                <a:ea typeface="Trebuchet MS" charset="0"/>
                <a:cs typeface="Trebuchet MS" charset="0"/>
              </a:rPr>
              <a:t>Organization of information flow</a:t>
            </a:r>
            <a:endParaRPr lang="en-GB" sz="1800" b="1" dirty="0">
              <a:solidFill>
                <a:schemeClr val="accent1">
                  <a:lumMod val="50000"/>
                </a:schemeClr>
              </a:solidFill>
              <a:latin typeface="Trebuchet MS" charset="0"/>
              <a:ea typeface="Trebuchet MS" charset="0"/>
              <a:cs typeface="Trebuchet MS" charset="0"/>
            </a:endParaRPr>
          </a:p>
        </p:txBody>
      </p:sp>
      <p:grpSp>
        <p:nvGrpSpPr>
          <p:cNvPr id="7" name="Skupina 6"/>
          <p:cNvGrpSpPr/>
          <p:nvPr/>
        </p:nvGrpSpPr>
        <p:grpSpPr>
          <a:xfrm>
            <a:off x="457202" y="6164263"/>
            <a:ext cx="5688168" cy="566737"/>
            <a:chOff x="457202" y="6164263"/>
            <a:chExt cx="5688168" cy="566737"/>
          </a:xfrm>
        </p:grpSpPr>
        <p:sp>
          <p:nvSpPr>
            <p:cNvPr id="447509" name="Rectangle 32"/>
            <p:cNvSpPr>
              <a:spLocks noChangeArrowheads="1"/>
            </p:cNvSpPr>
            <p:nvPr/>
          </p:nvSpPr>
          <p:spPr bwMode="auto">
            <a:xfrm>
              <a:off x="692150" y="6454776"/>
              <a:ext cx="1988716" cy="27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nSpc>
                  <a:spcPct val="90000"/>
                </a:lnSpc>
              </a:pPr>
              <a:r>
                <a:rPr lang="en-GB" sz="1600" dirty="0" smtClean="0">
                  <a:latin typeface="Trebuchet MS" charset="0"/>
                  <a:ea typeface="Trebuchet MS" charset="0"/>
                  <a:cs typeface="Trebuchet MS" charset="0"/>
                </a:rPr>
                <a:t>Event reports</a:t>
              </a:r>
              <a:endParaRPr lang="en-GB" sz="1600" dirty="0">
                <a:latin typeface="Trebuchet MS" charset="0"/>
                <a:ea typeface="Trebuchet MS" charset="0"/>
                <a:cs typeface="Trebuchet MS" charset="0"/>
              </a:endParaRPr>
            </a:p>
          </p:txBody>
        </p:sp>
        <p:sp>
          <p:nvSpPr>
            <p:cNvPr id="447511" name="Rectangle 47"/>
            <p:cNvSpPr>
              <a:spLocks noChangeArrowheads="1"/>
            </p:cNvSpPr>
            <p:nvPr/>
          </p:nvSpPr>
          <p:spPr bwMode="auto">
            <a:xfrm>
              <a:off x="3083974" y="6245225"/>
              <a:ext cx="171450" cy="171450"/>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cs-CZ">
                <a:solidFill>
                  <a:schemeClr val="tx1"/>
                </a:solidFill>
                <a:latin typeface="Trebuchet MS" charset="0"/>
                <a:ea typeface="Trebuchet MS" charset="0"/>
                <a:cs typeface="Trebuchet MS" charset="0"/>
              </a:endParaRPr>
            </a:p>
          </p:txBody>
        </p:sp>
        <p:sp>
          <p:nvSpPr>
            <p:cNvPr id="447512" name="Rectangle 48"/>
            <p:cNvSpPr>
              <a:spLocks noChangeArrowheads="1"/>
            </p:cNvSpPr>
            <p:nvPr/>
          </p:nvSpPr>
          <p:spPr bwMode="auto">
            <a:xfrm>
              <a:off x="3290348" y="6243638"/>
              <a:ext cx="2855022" cy="449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nSpc>
                  <a:spcPct val="90000"/>
                </a:lnSpc>
              </a:pPr>
              <a:r>
                <a:rPr lang="en-GB" sz="1600" dirty="0" smtClean="0">
                  <a:latin typeface="Trebuchet MS" charset="0"/>
                  <a:ea typeface="Trebuchet MS" charset="0"/>
                  <a:cs typeface="Trebuchet MS" charset="0"/>
                </a:rPr>
                <a:t>Situation reports of</a:t>
              </a:r>
              <a:r>
                <a:rPr lang="sk-SK" sz="1600" dirty="0" smtClean="0">
                  <a:latin typeface="Trebuchet MS" charset="0"/>
                  <a:ea typeface="Trebuchet MS" charset="0"/>
                  <a:cs typeface="Trebuchet MS" charset="0"/>
                </a:rPr>
                <a:t> COC</a:t>
              </a:r>
            </a:p>
            <a:p>
              <a:pPr>
                <a:lnSpc>
                  <a:spcPct val="90000"/>
                </a:lnSpc>
              </a:pPr>
              <a:endParaRPr lang="sk-SK" sz="200" dirty="0" smtClean="0">
                <a:latin typeface="Trebuchet MS" charset="0"/>
                <a:ea typeface="Trebuchet MS" charset="0"/>
                <a:cs typeface="Trebuchet MS" charset="0"/>
              </a:endParaRPr>
            </a:p>
            <a:p>
              <a:pPr>
                <a:lnSpc>
                  <a:spcPct val="90000"/>
                </a:lnSpc>
              </a:pPr>
              <a:r>
                <a:rPr lang="en-GB" sz="1600" dirty="0" smtClean="0">
                  <a:latin typeface="Trebuchet MS" charset="0"/>
                  <a:ea typeface="Trebuchet MS" charset="0"/>
                  <a:cs typeface="Trebuchet MS" charset="0"/>
                </a:rPr>
                <a:t>Situation reports of </a:t>
              </a:r>
              <a:r>
                <a:rPr lang="sk-SK" sz="1600" dirty="0" smtClean="0">
                  <a:latin typeface="Trebuchet MS" charset="0"/>
                  <a:ea typeface="Trebuchet MS" charset="0"/>
                  <a:cs typeface="Trebuchet MS" charset="0"/>
                </a:rPr>
                <a:t>OC Sobrance</a:t>
              </a:r>
              <a:endParaRPr lang="sk-SK" sz="1600" dirty="0">
                <a:latin typeface="Trebuchet MS" charset="0"/>
                <a:ea typeface="Trebuchet MS" charset="0"/>
                <a:cs typeface="Trebuchet MS" charset="0"/>
              </a:endParaRPr>
            </a:p>
          </p:txBody>
        </p:sp>
        <p:sp>
          <p:nvSpPr>
            <p:cNvPr id="447513" name="Rectangle 49"/>
            <p:cNvSpPr>
              <a:spLocks noChangeArrowheads="1"/>
            </p:cNvSpPr>
            <p:nvPr/>
          </p:nvSpPr>
          <p:spPr bwMode="auto">
            <a:xfrm>
              <a:off x="457202" y="6243638"/>
              <a:ext cx="171450" cy="17145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anchor="ctr"/>
            <a:lstStyle/>
            <a:p>
              <a:endParaRPr lang="cs-CZ">
                <a:solidFill>
                  <a:schemeClr val="tx1"/>
                </a:solidFill>
                <a:latin typeface="Trebuchet MS" charset="0"/>
                <a:ea typeface="Trebuchet MS" charset="0"/>
                <a:cs typeface="Trebuchet MS" charset="0"/>
              </a:endParaRPr>
            </a:p>
          </p:txBody>
        </p:sp>
        <p:sp>
          <p:nvSpPr>
            <p:cNvPr id="447514" name="Rectangle 51"/>
            <p:cNvSpPr>
              <a:spLocks noChangeArrowheads="1"/>
            </p:cNvSpPr>
            <p:nvPr/>
          </p:nvSpPr>
          <p:spPr bwMode="auto">
            <a:xfrm>
              <a:off x="692150" y="6164263"/>
              <a:ext cx="1952074"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nSpc>
                  <a:spcPct val="90000"/>
                </a:lnSpc>
              </a:pPr>
              <a:r>
                <a:rPr lang="en-GB" sz="1600" dirty="0" smtClean="0">
                  <a:latin typeface="Trebuchet MS" charset="0"/>
                  <a:ea typeface="Trebuchet MS" charset="0"/>
                  <a:cs typeface="Trebuchet MS" charset="0"/>
                </a:rPr>
                <a:t>Analysis and information</a:t>
              </a:r>
              <a:endParaRPr lang="en-GB" sz="1600" dirty="0">
                <a:latin typeface="Trebuchet MS" charset="0"/>
                <a:ea typeface="Trebuchet MS" charset="0"/>
                <a:cs typeface="Trebuchet MS" charset="0"/>
              </a:endParaRPr>
            </a:p>
          </p:txBody>
        </p:sp>
        <p:sp>
          <p:nvSpPr>
            <p:cNvPr id="65" name="Rectangle 47"/>
            <p:cNvSpPr>
              <a:spLocks noChangeArrowheads="1"/>
            </p:cNvSpPr>
            <p:nvPr/>
          </p:nvSpPr>
          <p:spPr bwMode="auto">
            <a:xfrm>
              <a:off x="3083974" y="6521450"/>
              <a:ext cx="171450" cy="171450"/>
            </a:xfrm>
            <a:prstGeom prst="rect">
              <a:avLst/>
            </a:prstGeom>
            <a:solidFill>
              <a:schemeClr val="accent3">
                <a:lumMod val="40000"/>
                <a:lumOff val="60000"/>
              </a:schemeClr>
            </a:solidFill>
            <a:ln>
              <a:solidFill>
                <a:schemeClr val="accent3">
                  <a:lumMod val="75000"/>
                </a:schemeClr>
              </a:solidFill>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cs-CZ">
                <a:solidFill>
                  <a:schemeClr val="tx1"/>
                </a:solidFill>
                <a:latin typeface="Trebuchet MS" charset="0"/>
                <a:ea typeface="Trebuchet MS" charset="0"/>
                <a:cs typeface="Trebuchet MS" charset="0"/>
              </a:endParaRPr>
            </a:p>
          </p:txBody>
        </p:sp>
        <p:sp>
          <p:nvSpPr>
            <p:cNvPr id="70" name="Rectangle 47"/>
            <p:cNvSpPr>
              <a:spLocks noChangeArrowheads="1"/>
            </p:cNvSpPr>
            <p:nvPr/>
          </p:nvSpPr>
          <p:spPr bwMode="auto">
            <a:xfrm>
              <a:off x="457202" y="6507163"/>
              <a:ext cx="171450" cy="171450"/>
            </a:xfrm>
            <a:prstGeom prst="rect">
              <a:avLst/>
            </a:prstGeom>
            <a:solidFill>
              <a:srgbClr val="FFFF00"/>
            </a:solidFill>
            <a:ln>
              <a:solidFill>
                <a:srgbClr val="FFC000"/>
              </a:solidFill>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cs-CZ">
                <a:solidFill>
                  <a:schemeClr val="tx1"/>
                </a:solidFill>
                <a:latin typeface="Trebuchet MS" charset="0"/>
                <a:ea typeface="Trebuchet MS" charset="0"/>
                <a:cs typeface="Trebuchet MS" charset="0"/>
              </a:endParaRPr>
            </a:p>
          </p:txBody>
        </p:sp>
      </p:grpSp>
      <p:grpSp>
        <p:nvGrpSpPr>
          <p:cNvPr id="8" name="Skupina 7"/>
          <p:cNvGrpSpPr/>
          <p:nvPr/>
        </p:nvGrpSpPr>
        <p:grpSpPr>
          <a:xfrm>
            <a:off x="469330" y="1208979"/>
            <a:ext cx="7896676" cy="4758729"/>
            <a:chOff x="457200" y="1161059"/>
            <a:chExt cx="8507287" cy="4758729"/>
          </a:xfrm>
        </p:grpSpPr>
        <p:grpSp>
          <p:nvGrpSpPr>
            <p:cNvPr id="2" name="Skupina 1"/>
            <p:cNvGrpSpPr/>
            <p:nvPr/>
          </p:nvGrpSpPr>
          <p:grpSpPr>
            <a:xfrm>
              <a:off x="457200" y="1161059"/>
              <a:ext cx="8392109" cy="4758729"/>
              <a:chOff x="457200" y="1161059"/>
              <a:chExt cx="8392109" cy="4758729"/>
            </a:xfrm>
          </p:grpSpPr>
          <p:grpSp>
            <p:nvGrpSpPr>
              <p:cNvPr id="6" name="Skupina 5"/>
              <p:cNvGrpSpPr/>
              <p:nvPr/>
            </p:nvGrpSpPr>
            <p:grpSpPr>
              <a:xfrm>
                <a:off x="457200" y="1161059"/>
                <a:ext cx="8392109" cy="4758729"/>
                <a:chOff x="457200" y="1161059"/>
                <a:chExt cx="8392109" cy="4758729"/>
              </a:xfrm>
            </p:grpSpPr>
            <p:sp>
              <p:nvSpPr>
                <p:cNvPr id="49" name="Line 64"/>
                <p:cNvSpPr>
                  <a:spLocks noChangeShapeType="1"/>
                </p:cNvSpPr>
                <p:nvPr/>
              </p:nvSpPr>
              <p:spPr bwMode="auto">
                <a:xfrm flipH="1" flipV="1">
                  <a:off x="6013718" y="3717032"/>
                  <a:ext cx="393126" cy="0"/>
                </a:xfrm>
                <a:prstGeom prst="line">
                  <a:avLst/>
                </a:prstGeom>
                <a:ln>
                  <a:headEnd/>
                  <a:tailEnd type="arrow" w="med" len="lg"/>
                </a:ln>
                <a:extLst/>
              </p:spPr>
              <p:style>
                <a:lnRef idx="2">
                  <a:schemeClr val="accent1"/>
                </a:lnRef>
                <a:fillRef idx="0">
                  <a:schemeClr val="accent1"/>
                </a:fillRef>
                <a:effectRef idx="1">
                  <a:schemeClr val="accent1"/>
                </a:effectRef>
                <a:fontRef idx="minor">
                  <a:schemeClr val="tx1"/>
                </a:fontRef>
              </p:style>
              <p:txBody>
                <a:bodyPr/>
                <a:lstStyle/>
                <a:p>
                  <a:endParaRPr lang="sk-SK">
                    <a:solidFill>
                      <a:schemeClr val="accent1">
                        <a:lumMod val="50000"/>
                      </a:schemeClr>
                    </a:solidFill>
                    <a:latin typeface="Trebuchet MS" charset="0"/>
                    <a:ea typeface="Trebuchet MS" charset="0"/>
                    <a:cs typeface="Trebuchet MS" charset="0"/>
                  </a:endParaRPr>
                </a:p>
              </p:txBody>
            </p:sp>
            <p:sp>
              <p:nvSpPr>
                <p:cNvPr id="447503" name="Rectangle 20"/>
                <p:cNvSpPr>
                  <a:spLocks noChangeArrowheads="1"/>
                </p:cNvSpPr>
                <p:nvPr/>
              </p:nvSpPr>
              <p:spPr bwMode="auto">
                <a:xfrm>
                  <a:off x="3502024" y="1701879"/>
                  <a:ext cx="2460625" cy="897826"/>
                </a:xfrm>
                <a:prstGeom prst="rect">
                  <a:avLst/>
                </a:prstGeom>
                <a:solidFill>
                  <a:schemeClr val="bg1">
                    <a:alpha val="80000"/>
                  </a:schemeClr>
                </a:solidFill>
                <a:ln>
                  <a:solidFill>
                    <a:schemeClr val="bg1">
                      <a:lumMod val="65000"/>
                    </a:schemeClr>
                  </a:solidFill>
                  <a:headEnd/>
                  <a:tailEnd/>
                </a:ln>
                <a:effectLst>
                  <a:outerShdw blurRad="63500" sx="102000" sy="102000" algn="ctr" rotWithShape="0">
                    <a:prstClr val="black">
                      <a:alpha val="40000"/>
                    </a:prstClr>
                  </a:outerShdw>
                </a:effectLst>
                <a:extLst/>
              </p:spPr>
              <p:style>
                <a:lnRef idx="3">
                  <a:schemeClr val="lt1"/>
                </a:lnRef>
                <a:fillRef idx="1">
                  <a:schemeClr val="accent4"/>
                </a:fillRef>
                <a:effectRef idx="1">
                  <a:schemeClr val="accent4"/>
                </a:effectRef>
                <a:fontRef idx="minor">
                  <a:schemeClr val="lt1"/>
                </a:fontRef>
              </p:style>
              <p:txBody>
                <a:bodyPr wrap="none" anchor="ctr"/>
                <a:lstStyle/>
                <a:p>
                  <a:endParaRPr lang="cs-CZ">
                    <a:solidFill>
                      <a:schemeClr val="accent1">
                        <a:lumMod val="50000"/>
                      </a:schemeClr>
                    </a:solidFill>
                    <a:latin typeface="Trebuchet MS" charset="0"/>
                    <a:ea typeface="Trebuchet MS" charset="0"/>
                    <a:cs typeface="Trebuchet MS" charset="0"/>
                  </a:endParaRPr>
                </a:p>
              </p:txBody>
            </p:sp>
            <p:sp>
              <p:nvSpPr>
                <p:cNvPr id="447518" name="Rectangle 57"/>
                <p:cNvSpPr>
                  <a:spLocks noChangeArrowheads="1"/>
                </p:cNvSpPr>
                <p:nvPr/>
              </p:nvSpPr>
              <p:spPr bwMode="auto">
                <a:xfrm>
                  <a:off x="457201" y="3465513"/>
                  <a:ext cx="5497512" cy="919162"/>
                </a:xfrm>
                <a:prstGeom prst="rect">
                  <a:avLst/>
                </a:prstGeom>
                <a:solidFill>
                  <a:schemeClr val="bg1">
                    <a:alpha val="80000"/>
                  </a:schemeClr>
                </a:solidFill>
                <a:ln>
                  <a:solidFill>
                    <a:schemeClr val="bg1">
                      <a:lumMod val="65000"/>
                    </a:schemeClr>
                  </a:solidFill>
                  <a:headEnd/>
                  <a:tailEnd/>
                </a:ln>
                <a:effectLst>
                  <a:outerShdw blurRad="63500" sx="102000" sy="102000" algn="ctr" rotWithShape="0">
                    <a:prstClr val="black">
                      <a:alpha val="40000"/>
                    </a:prstClr>
                  </a:outerShdw>
                </a:effectLst>
                <a:extLst/>
              </p:spPr>
              <p:style>
                <a:lnRef idx="3">
                  <a:schemeClr val="lt1"/>
                </a:lnRef>
                <a:fillRef idx="1">
                  <a:schemeClr val="accent4"/>
                </a:fillRef>
                <a:effectRef idx="1">
                  <a:schemeClr val="accent4"/>
                </a:effectRef>
                <a:fontRef idx="minor">
                  <a:schemeClr val="lt1"/>
                </a:fontRef>
              </p:style>
              <p:txBody>
                <a:bodyPr wrap="none" anchor="ctr"/>
                <a:lstStyle/>
                <a:p>
                  <a:endParaRPr lang="cs-CZ">
                    <a:solidFill>
                      <a:schemeClr val="accent1">
                        <a:lumMod val="50000"/>
                      </a:schemeClr>
                    </a:solidFill>
                    <a:latin typeface="Trebuchet MS" charset="0"/>
                    <a:ea typeface="Trebuchet MS" charset="0"/>
                    <a:cs typeface="Trebuchet MS" charset="0"/>
                  </a:endParaRPr>
                </a:p>
              </p:txBody>
            </p:sp>
            <p:sp>
              <p:nvSpPr>
                <p:cNvPr id="447519" name="Rectangle 58"/>
                <p:cNvSpPr>
                  <a:spLocks noChangeArrowheads="1"/>
                </p:cNvSpPr>
                <p:nvPr/>
              </p:nvSpPr>
              <p:spPr bwMode="auto">
                <a:xfrm>
                  <a:off x="457200" y="4924425"/>
                  <a:ext cx="8284724" cy="995363"/>
                </a:xfrm>
                <a:prstGeom prst="rect">
                  <a:avLst/>
                </a:prstGeom>
                <a:solidFill>
                  <a:schemeClr val="bg1">
                    <a:alpha val="80000"/>
                  </a:schemeClr>
                </a:solidFill>
                <a:ln>
                  <a:solidFill>
                    <a:schemeClr val="bg1">
                      <a:lumMod val="65000"/>
                    </a:schemeClr>
                  </a:solidFill>
                  <a:headEnd/>
                  <a:tailEnd/>
                </a:ln>
                <a:effectLst>
                  <a:outerShdw blurRad="63500" sx="102000" sy="102000" algn="ctr" rotWithShape="0">
                    <a:prstClr val="black">
                      <a:alpha val="40000"/>
                    </a:prstClr>
                  </a:outerShdw>
                </a:effectLst>
                <a:extLst/>
              </p:spPr>
              <p:style>
                <a:lnRef idx="3">
                  <a:schemeClr val="lt1"/>
                </a:lnRef>
                <a:fillRef idx="1">
                  <a:schemeClr val="accent4"/>
                </a:fillRef>
                <a:effectRef idx="1">
                  <a:schemeClr val="accent4"/>
                </a:effectRef>
                <a:fontRef idx="minor">
                  <a:schemeClr val="lt1"/>
                </a:fontRef>
              </p:style>
              <p:txBody>
                <a:bodyPr wrap="none" anchor="ctr"/>
                <a:lstStyle/>
                <a:p>
                  <a:endParaRPr lang="cs-CZ">
                    <a:solidFill>
                      <a:schemeClr val="accent1">
                        <a:lumMod val="50000"/>
                      </a:schemeClr>
                    </a:solidFill>
                    <a:latin typeface="Trebuchet MS" charset="0"/>
                    <a:ea typeface="Trebuchet MS" charset="0"/>
                    <a:cs typeface="Trebuchet MS" charset="0"/>
                  </a:endParaRPr>
                </a:p>
              </p:txBody>
            </p:sp>
            <p:sp>
              <p:nvSpPr>
                <p:cNvPr id="447521" name="Rectangle 60"/>
                <p:cNvSpPr>
                  <a:spLocks noChangeArrowheads="1"/>
                </p:cNvSpPr>
                <p:nvPr/>
              </p:nvSpPr>
              <p:spPr bwMode="auto">
                <a:xfrm>
                  <a:off x="6874558" y="1701878"/>
                  <a:ext cx="1974751" cy="2690735"/>
                </a:xfrm>
                <a:prstGeom prst="rect">
                  <a:avLst/>
                </a:prstGeom>
                <a:solidFill>
                  <a:schemeClr val="bg1">
                    <a:alpha val="70000"/>
                  </a:schemeClr>
                </a:solidFill>
                <a:ln>
                  <a:solidFill>
                    <a:schemeClr val="bg1">
                      <a:lumMod val="65000"/>
                    </a:schemeClr>
                  </a:solidFill>
                  <a:headEnd/>
                  <a:tailEnd/>
                </a:ln>
                <a:effectLst>
                  <a:outerShdw blurRad="63500" sx="102000" sy="102000" algn="ctr" rotWithShape="0">
                    <a:prstClr val="black">
                      <a:alpha val="40000"/>
                    </a:prstClr>
                  </a:outerShdw>
                </a:effectLst>
                <a:extLst/>
              </p:spPr>
              <p:style>
                <a:lnRef idx="3">
                  <a:schemeClr val="lt1"/>
                </a:lnRef>
                <a:fillRef idx="1">
                  <a:schemeClr val="accent4"/>
                </a:fillRef>
                <a:effectRef idx="1">
                  <a:schemeClr val="accent4"/>
                </a:effectRef>
                <a:fontRef idx="minor">
                  <a:schemeClr val="lt1"/>
                </a:fontRef>
              </p:style>
              <p:txBody>
                <a:bodyPr wrap="none" anchor="ctr"/>
                <a:lstStyle/>
                <a:p>
                  <a:endParaRPr lang="cs-CZ">
                    <a:solidFill>
                      <a:schemeClr val="accent1">
                        <a:lumMod val="50000"/>
                      </a:schemeClr>
                    </a:solidFill>
                    <a:latin typeface="Trebuchet MS" charset="0"/>
                    <a:ea typeface="Trebuchet MS" charset="0"/>
                    <a:cs typeface="Trebuchet MS" charset="0"/>
                  </a:endParaRPr>
                </a:p>
              </p:txBody>
            </p:sp>
            <p:sp>
              <p:nvSpPr>
                <p:cNvPr id="447501" name="Rectangle 14"/>
                <p:cNvSpPr>
                  <a:spLocks noChangeArrowheads="1"/>
                </p:cNvSpPr>
                <p:nvPr/>
              </p:nvSpPr>
              <p:spPr bwMode="auto">
                <a:xfrm>
                  <a:off x="920328" y="5323681"/>
                  <a:ext cx="2806208" cy="471487"/>
                </a:xfrm>
                <a:prstGeom prst="rect">
                  <a:avLst/>
                </a:prstGeom>
                <a:solidFill>
                  <a:schemeClr val="bg1"/>
                </a:solidFill>
                <a:ln w="12700">
                  <a:solidFill>
                    <a:schemeClr val="accent1">
                      <a:lumMod val="75000"/>
                    </a:schemeClr>
                  </a:solidFill>
                  <a:prstDash val="sysDash"/>
                  <a:miter lim="800000"/>
                  <a:headEnd/>
                  <a:tailEnd/>
                </a:ln>
              </p:spPr>
              <p:txBody>
                <a:bodyPr wrap="none" anchor="ctr"/>
                <a:lstStyle/>
                <a:p>
                  <a:pPr algn="ctr">
                    <a:lnSpc>
                      <a:spcPct val="90000"/>
                    </a:lnSpc>
                  </a:pPr>
                  <a:r>
                    <a:rPr lang="en-GB" sz="1600" dirty="0">
                      <a:solidFill>
                        <a:schemeClr val="accent1">
                          <a:lumMod val="50000"/>
                        </a:schemeClr>
                      </a:solidFill>
                      <a:latin typeface="Trebuchet MS" charset="0"/>
                      <a:ea typeface="Trebuchet MS" charset="0"/>
                      <a:cs typeface="Trebuchet MS" charset="0"/>
                    </a:rPr>
                    <a:t>Shift leaders</a:t>
                  </a:r>
                </a:p>
              </p:txBody>
            </p:sp>
            <p:sp>
              <p:nvSpPr>
                <p:cNvPr id="447502" name="Rectangle 15"/>
                <p:cNvSpPr>
                  <a:spLocks noChangeArrowheads="1"/>
                </p:cNvSpPr>
                <p:nvPr/>
              </p:nvSpPr>
              <p:spPr bwMode="auto">
                <a:xfrm>
                  <a:off x="5580112" y="5323681"/>
                  <a:ext cx="2810804" cy="471487"/>
                </a:xfrm>
                <a:prstGeom prst="rect">
                  <a:avLst/>
                </a:prstGeom>
                <a:solidFill>
                  <a:schemeClr val="bg1"/>
                </a:solidFill>
                <a:ln w="12700">
                  <a:solidFill>
                    <a:schemeClr val="accent1">
                      <a:lumMod val="75000"/>
                    </a:schemeClr>
                  </a:solidFill>
                  <a:prstDash val="sysDash"/>
                  <a:miter lim="800000"/>
                  <a:headEnd/>
                  <a:tailEnd/>
                </a:ln>
              </p:spPr>
              <p:txBody>
                <a:bodyPr wrap="none" anchor="ctr"/>
                <a:lstStyle/>
                <a:p>
                  <a:pPr algn="ctr">
                    <a:lnSpc>
                      <a:spcPct val="90000"/>
                    </a:lnSpc>
                  </a:pPr>
                  <a:r>
                    <a:rPr lang="en-GB" sz="1600" dirty="0" err="1" smtClean="0">
                      <a:solidFill>
                        <a:schemeClr val="accent1">
                          <a:lumMod val="50000"/>
                        </a:schemeClr>
                      </a:solidFill>
                      <a:latin typeface="Trebuchet MS" charset="0"/>
                      <a:ea typeface="Trebuchet MS" charset="0"/>
                      <a:cs typeface="Trebuchet MS" charset="0"/>
                    </a:rPr>
                    <a:t>Polic</a:t>
                  </a:r>
                  <a:r>
                    <a:rPr lang="sk-SK" sz="1600" dirty="0" smtClean="0">
                      <a:solidFill>
                        <a:schemeClr val="accent1">
                          <a:lumMod val="50000"/>
                        </a:schemeClr>
                      </a:solidFill>
                      <a:latin typeface="Trebuchet MS" charset="0"/>
                      <a:ea typeface="Trebuchet MS" charset="0"/>
                      <a:cs typeface="Trebuchet MS" charset="0"/>
                    </a:rPr>
                    <a:t>e </a:t>
                  </a:r>
                  <a:r>
                    <a:rPr lang="sk-SK" sz="1600" dirty="0" err="1" smtClean="0">
                      <a:solidFill>
                        <a:schemeClr val="accent1">
                          <a:lumMod val="50000"/>
                        </a:schemeClr>
                      </a:solidFill>
                      <a:latin typeface="Trebuchet MS" charset="0"/>
                      <a:ea typeface="Trebuchet MS" charset="0"/>
                      <a:cs typeface="Trebuchet MS" charset="0"/>
                    </a:rPr>
                    <a:t>officer</a:t>
                  </a:r>
                  <a:r>
                    <a:rPr lang="sk-SK" sz="1600" dirty="0" smtClean="0">
                      <a:solidFill>
                        <a:schemeClr val="accent1">
                          <a:lumMod val="50000"/>
                        </a:schemeClr>
                      </a:solidFill>
                      <a:latin typeface="Trebuchet MS" charset="0"/>
                      <a:ea typeface="Trebuchet MS" charset="0"/>
                      <a:cs typeface="Trebuchet MS" charset="0"/>
                    </a:rPr>
                    <a:t> </a:t>
                  </a:r>
                  <a:r>
                    <a:rPr lang="en-GB" sz="1600" dirty="0" smtClean="0">
                      <a:solidFill>
                        <a:schemeClr val="accent1">
                          <a:lumMod val="50000"/>
                        </a:schemeClr>
                      </a:solidFill>
                      <a:latin typeface="Trebuchet MS" charset="0"/>
                      <a:ea typeface="Trebuchet MS" charset="0"/>
                      <a:cs typeface="Trebuchet MS" charset="0"/>
                    </a:rPr>
                    <a:t>authorized </a:t>
                  </a:r>
                </a:p>
                <a:p>
                  <a:pPr algn="ctr">
                    <a:lnSpc>
                      <a:spcPct val="90000"/>
                    </a:lnSpc>
                  </a:pPr>
                  <a:r>
                    <a:rPr lang="en-GB" sz="1600" dirty="0" smtClean="0">
                      <a:solidFill>
                        <a:schemeClr val="accent1">
                          <a:lumMod val="50000"/>
                        </a:schemeClr>
                      </a:solidFill>
                      <a:latin typeface="Trebuchet MS" charset="0"/>
                      <a:ea typeface="Trebuchet MS" charset="0"/>
                      <a:cs typeface="Trebuchet MS" charset="0"/>
                    </a:rPr>
                    <a:t>to perform risk analysis</a:t>
                  </a:r>
                  <a:endParaRPr lang="en-GB" sz="1600" dirty="0">
                    <a:solidFill>
                      <a:schemeClr val="accent1">
                        <a:lumMod val="50000"/>
                      </a:schemeClr>
                    </a:solidFill>
                    <a:latin typeface="Trebuchet MS" charset="0"/>
                    <a:ea typeface="Trebuchet MS" charset="0"/>
                    <a:cs typeface="Trebuchet MS" charset="0"/>
                  </a:endParaRPr>
                </a:p>
              </p:txBody>
            </p:sp>
            <p:sp>
              <p:nvSpPr>
                <p:cNvPr id="447504" name="Rectangle 21"/>
                <p:cNvSpPr>
                  <a:spLocks noChangeArrowheads="1"/>
                </p:cNvSpPr>
                <p:nvPr/>
              </p:nvSpPr>
              <p:spPr bwMode="auto">
                <a:xfrm>
                  <a:off x="3511550" y="1824829"/>
                  <a:ext cx="2435225"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r>
                    <a:rPr lang="en-GB" sz="1600" b="1" dirty="0" smtClean="0">
                      <a:solidFill>
                        <a:schemeClr val="accent1">
                          <a:lumMod val="50000"/>
                        </a:schemeClr>
                      </a:solidFill>
                      <a:latin typeface="Trebuchet MS" charset="0"/>
                      <a:ea typeface="Trebuchet MS" charset="0"/>
                      <a:cs typeface="Trebuchet MS" charset="0"/>
                    </a:rPr>
                    <a:t> </a:t>
                  </a:r>
                  <a:r>
                    <a:rPr lang="en-GB" sz="1600" b="1" dirty="0">
                      <a:solidFill>
                        <a:schemeClr val="accent1">
                          <a:lumMod val="50000"/>
                        </a:schemeClr>
                      </a:solidFill>
                      <a:latin typeface="Trebuchet MS" charset="0"/>
                      <a:ea typeface="Trebuchet MS" charset="0"/>
                      <a:cs typeface="Trebuchet MS" charset="0"/>
                    </a:rPr>
                    <a:t>Risk</a:t>
                  </a:r>
                  <a:r>
                    <a:rPr lang="sk-SK" sz="1600" b="1" dirty="0">
                      <a:solidFill>
                        <a:schemeClr val="accent1">
                          <a:lumMod val="50000"/>
                        </a:schemeClr>
                      </a:solidFill>
                      <a:latin typeface="Trebuchet MS" charset="0"/>
                      <a:ea typeface="Trebuchet MS" charset="0"/>
                      <a:cs typeface="Trebuchet MS" charset="0"/>
                    </a:rPr>
                    <a:t> </a:t>
                  </a:r>
                  <a:r>
                    <a:rPr lang="en-GB" sz="1600" b="1" dirty="0">
                      <a:solidFill>
                        <a:schemeClr val="accent1">
                          <a:lumMod val="50000"/>
                        </a:schemeClr>
                      </a:solidFill>
                      <a:latin typeface="Trebuchet MS" charset="0"/>
                      <a:ea typeface="Trebuchet MS" charset="0"/>
                      <a:cs typeface="Trebuchet MS" charset="0"/>
                    </a:rPr>
                    <a:t>Analysis</a:t>
                  </a:r>
                  <a:r>
                    <a:rPr lang="sk-SK" sz="1600" b="1" dirty="0">
                      <a:solidFill>
                        <a:schemeClr val="accent1">
                          <a:lumMod val="50000"/>
                        </a:schemeClr>
                      </a:solidFill>
                      <a:latin typeface="Trebuchet MS" charset="0"/>
                      <a:ea typeface="Trebuchet MS" charset="0"/>
                      <a:cs typeface="Trebuchet MS" charset="0"/>
                    </a:rPr>
                    <a:t> </a:t>
                  </a:r>
                </a:p>
                <a:p>
                  <a:pPr algn="ctr"/>
                  <a:r>
                    <a:rPr lang="en-GB" sz="1600" b="1" dirty="0">
                      <a:solidFill>
                        <a:schemeClr val="accent1">
                          <a:lumMod val="50000"/>
                        </a:schemeClr>
                      </a:solidFill>
                      <a:latin typeface="Trebuchet MS" charset="0"/>
                      <a:ea typeface="Trebuchet MS" charset="0"/>
                      <a:cs typeface="Trebuchet MS" charset="0"/>
                    </a:rPr>
                    <a:t>and </a:t>
                  </a:r>
                  <a:r>
                    <a:rPr lang="sk-SK" sz="1600" b="1" dirty="0" err="1" smtClean="0">
                      <a:solidFill>
                        <a:schemeClr val="accent1">
                          <a:lumMod val="50000"/>
                        </a:schemeClr>
                      </a:solidFill>
                      <a:latin typeface="Trebuchet MS" charset="0"/>
                      <a:ea typeface="Trebuchet MS" charset="0"/>
                      <a:cs typeface="Trebuchet MS" charset="0"/>
                    </a:rPr>
                    <a:t>Coordination</a:t>
                  </a:r>
                  <a:r>
                    <a:rPr lang="sk-SK" sz="1600" b="1" dirty="0" smtClean="0">
                      <a:solidFill>
                        <a:schemeClr val="accent1">
                          <a:lumMod val="50000"/>
                        </a:schemeClr>
                      </a:solidFill>
                      <a:latin typeface="Trebuchet MS" charset="0"/>
                      <a:ea typeface="Trebuchet MS" charset="0"/>
                      <a:cs typeface="Trebuchet MS" charset="0"/>
                    </a:rPr>
                    <a:t> </a:t>
                  </a:r>
                </a:p>
                <a:p>
                  <a:pPr algn="ctr"/>
                  <a:r>
                    <a:rPr lang="sk-SK" sz="1600" b="1" dirty="0">
                      <a:solidFill>
                        <a:schemeClr val="accent1">
                          <a:lumMod val="50000"/>
                        </a:schemeClr>
                      </a:solidFill>
                      <a:latin typeface="Trebuchet MS" charset="0"/>
                      <a:ea typeface="Trebuchet MS" charset="0"/>
                      <a:cs typeface="Trebuchet MS" charset="0"/>
                    </a:rPr>
                    <a:t>D</a:t>
                  </a:r>
                  <a:r>
                    <a:rPr lang="sk-SK" sz="1600" b="1" dirty="0" smtClean="0">
                      <a:solidFill>
                        <a:schemeClr val="accent1">
                          <a:lumMod val="50000"/>
                        </a:schemeClr>
                      </a:solidFill>
                      <a:latin typeface="Trebuchet MS" charset="0"/>
                      <a:ea typeface="Trebuchet MS" charset="0"/>
                      <a:cs typeface="Trebuchet MS" charset="0"/>
                    </a:rPr>
                    <a:t>epartment</a:t>
                  </a:r>
                  <a:endParaRPr lang="sk-SK" sz="1600" b="1" dirty="0">
                    <a:solidFill>
                      <a:schemeClr val="accent1">
                        <a:lumMod val="50000"/>
                      </a:schemeClr>
                    </a:solidFill>
                    <a:latin typeface="Trebuchet MS" charset="0"/>
                    <a:ea typeface="Trebuchet MS" charset="0"/>
                    <a:cs typeface="Trebuchet MS" charset="0"/>
                  </a:endParaRPr>
                </a:p>
              </p:txBody>
            </p:sp>
            <p:sp>
              <p:nvSpPr>
                <p:cNvPr id="447505" name="Rectangle 24"/>
                <p:cNvSpPr>
                  <a:spLocks noChangeArrowheads="1"/>
                </p:cNvSpPr>
                <p:nvPr/>
              </p:nvSpPr>
              <p:spPr bwMode="auto">
                <a:xfrm>
                  <a:off x="457200" y="4997450"/>
                  <a:ext cx="8392109"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lnSpc>
                      <a:spcPct val="90000"/>
                    </a:lnSpc>
                  </a:pPr>
                  <a:r>
                    <a:rPr lang="en-GB" b="1" dirty="0" smtClean="0">
                      <a:solidFill>
                        <a:schemeClr val="accent1">
                          <a:lumMod val="50000"/>
                        </a:schemeClr>
                      </a:solidFill>
                      <a:latin typeface="Trebuchet MS" charset="0"/>
                      <a:ea typeface="Trebuchet MS" charset="0"/>
                      <a:cs typeface="Trebuchet MS" charset="0"/>
                    </a:rPr>
                    <a:t>Executive departments</a:t>
                  </a:r>
                  <a:endParaRPr lang="en-GB" b="1" dirty="0">
                    <a:solidFill>
                      <a:schemeClr val="accent1">
                        <a:lumMod val="50000"/>
                      </a:schemeClr>
                    </a:solidFill>
                    <a:latin typeface="Trebuchet MS" charset="0"/>
                    <a:ea typeface="Trebuchet MS" charset="0"/>
                    <a:cs typeface="Trebuchet MS" charset="0"/>
                  </a:endParaRPr>
                </a:p>
              </p:txBody>
            </p:sp>
            <p:sp>
              <p:nvSpPr>
                <p:cNvPr id="447515" name="Line 52"/>
                <p:cNvSpPr>
                  <a:spLocks noChangeShapeType="1"/>
                </p:cNvSpPr>
                <p:nvPr/>
              </p:nvSpPr>
              <p:spPr bwMode="auto">
                <a:xfrm flipH="1" flipV="1">
                  <a:off x="4932040" y="2599705"/>
                  <a:ext cx="0" cy="871362"/>
                </a:xfrm>
                <a:prstGeom prst="line">
                  <a:avLst/>
                </a:prstGeom>
                <a:ln>
                  <a:headEnd type="arrow" w="med" len="lg"/>
                  <a:tailEnd type="arrow" w="med" len="lg"/>
                </a:ln>
                <a:extLst/>
              </p:spPr>
              <p:style>
                <a:lnRef idx="2">
                  <a:schemeClr val="dk1"/>
                </a:lnRef>
                <a:fillRef idx="0">
                  <a:schemeClr val="dk1"/>
                </a:fillRef>
                <a:effectRef idx="1">
                  <a:schemeClr val="dk1"/>
                </a:effectRef>
                <a:fontRef idx="minor">
                  <a:schemeClr val="tx1"/>
                </a:fontRef>
              </p:style>
              <p:txBody>
                <a:bodyPr/>
                <a:lstStyle/>
                <a:p>
                  <a:endParaRPr lang="sk-SK">
                    <a:solidFill>
                      <a:schemeClr val="accent1">
                        <a:lumMod val="50000"/>
                      </a:schemeClr>
                    </a:solidFill>
                    <a:latin typeface="Trebuchet MS" charset="0"/>
                    <a:ea typeface="Trebuchet MS" charset="0"/>
                    <a:cs typeface="Trebuchet MS" charset="0"/>
                  </a:endParaRPr>
                </a:p>
              </p:txBody>
            </p:sp>
            <p:sp>
              <p:nvSpPr>
                <p:cNvPr id="447516" name="Rectangle 23"/>
                <p:cNvSpPr>
                  <a:spLocks noChangeArrowheads="1"/>
                </p:cNvSpPr>
                <p:nvPr/>
              </p:nvSpPr>
              <p:spPr bwMode="auto">
                <a:xfrm>
                  <a:off x="2680866" y="3471068"/>
                  <a:ext cx="3137321"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lnSpc>
                      <a:spcPct val="90000"/>
                    </a:lnSpc>
                  </a:pPr>
                  <a:r>
                    <a:rPr lang="en-GB" b="1" dirty="0" smtClean="0">
                      <a:solidFill>
                        <a:schemeClr val="accent1">
                          <a:lumMod val="50000"/>
                        </a:schemeClr>
                      </a:solidFill>
                      <a:latin typeface="Trebuchet MS" charset="0"/>
                      <a:ea typeface="Trebuchet MS" charset="0"/>
                      <a:cs typeface="Trebuchet MS" charset="0"/>
                    </a:rPr>
                    <a:t>Regional </a:t>
                  </a:r>
                  <a:r>
                    <a:rPr lang="sk-SK" b="1" dirty="0" smtClean="0">
                      <a:solidFill>
                        <a:schemeClr val="accent1">
                          <a:lumMod val="50000"/>
                        </a:schemeClr>
                      </a:solidFill>
                      <a:latin typeface="Trebuchet MS" charset="0"/>
                      <a:ea typeface="Trebuchet MS" charset="0"/>
                      <a:cs typeface="Trebuchet MS" charset="0"/>
                    </a:rPr>
                    <a:t>D</a:t>
                  </a:r>
                  <a:r>
                    <a:rPr lang="en-GB" b="1" dirty="0" err="1" smtClean="0">
                      <a:solidFill>
                        <a:schemeClr val="accent1">
                          <a:lumMod val="50000"/>
                        </a:schemeClr>
                      </a:solidFill>
                      <a:latin typeface="Trebuchet MS" charset="0"/>
                      <a:ea typeface="Trebuchet MS" charset="0"/>
                      <a:cs typeface="Trebuchet MS" charset="0"/>
                    </a:rPr>
                    <a:t>irectorates</a:t>
                  </a:r>
                  <a:endParaRPr lang="en-GB" b="1" dirty="0">
                    <a:solidFill>
                      <a:schemeClr val="accent1">
                        <a:lumMod val="50000"/>
                      </a:schemeClr>
                    </a:solidFill>
                    <a:latin typeface="Trebuchet MS" charset="0"/>
                    <a:ea typeface="Trebuchet MS" charset="0"/>
                    <a:cs typeface="Trebuchet MS" charset="0"/>
                  </a:endParaRPr>
                </a:p>
              </p:txBody>
            </p:sp>
            <p:sp>
              <p:nvSpPr>
                <p:cNvPr id="447517" name="Line 54"/>
                <p:cNvSpPr>
                  <a:spLocks noChangeShapeType="1"/>
                </p:cNvSpPr>
                <p:nvPr/>
              </p:nvSpPr>
              <p:spPr bwMode="auto">
                <a:xfrm>
                  <a:off x="4932040" y="4398962"/>
                  <a:ext cx="0" cy="511175"/>
                </a:xfrm>
                <a:prstGeom prst="line">
                  <a:avLst/>
                </a:prstGeom>
                <a:ln>
                  <a:headEnd type="arrow" w="med" len="lg"/>
                  <a:tailEnd type="arrow" w="med" len="lg"/>
                </a:ln>
                <a:extLst/>
              </p:spPr>
              <p:style>
                <a:lnRef idx="2">
                  <a:schemeClr val="dk1"/>
                </a:lnRef>
                <a:fillRef idx="0">
                  <a:schemeClr val="dk1"/>
                </a:fillRef>
                <a:effectRef idx="1">
                  <a:schemeClr val="dk1"/>
                </a:effectRef>
                <a:fontRef idx="minor">
                  <a:schemeClr val="tx1"/>
                </a:fontRef>
              </p:style>
              <p:txBody>
                <a:bodyPr/>
                <a:lstStyle/>
                <a:p>
                  <a:endParaRPr lang="sk-SK">
                    <a:solidFill>
                      <a:schemeClr val="accent1">
                        <a:lumMod val="50000"/>
                      </a:schemeClr>
                    </a:solidFill>
                    <a:latin typeface="Trebuchet MS" charset="0"/>
                    <a:ea typeface="Trebuchet MS" charset="0"/>
                    <a:cs typeface="Trebuchet MS" charset="0"/>
                  </a:endParaRPr>
                </a:p>
              </p:txBody>
            </p:sp>
            <p:sp>
              <p:nvSpPr>
                <p:cNvPr id="447522" name="Rectangle 61"/>
                <p:cNvSpPr>
                  <a:spLocks noChangeArrowheads="1"/>
                </p:cNvSpPr>
                <p:nvPr/>
              </p:nvSpPr>
              <p:spPr bwMode="auto">
                <a:xfrm>
                  <a:off x="6912847" y="1824829"/>
                  <a:ext cx="1936461"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lgn="ctr"/>
                  <a:r>
                    <a:rPr lang="en-GB" sz="1600" b="1" dirty="0">
                      <a:solidFill>
                        <a:schemeClr val="accent1">
                          <a:lumMod val="50000"/>
                        </a:schemeClr>
                      </a:solidFill>
                      <a:latin typeface="Trebuchet MS" charset="0"/>
                      <a:ea typeface="Trebuchet MS" charset="0"/>
                      <a:cs typeface="Trebuchet MS" charset="0"/>
                    </a:rPr>
                    <a:t>National Unit </a:t>
                  </a:r>
                  <a:endParaRPr lang="sk-SK" sz="1600" b="1" dirty="0">
                    <a:solidFill>
                      <a:schemeClr val="accent1">
                        <a:lumMod val="50000"/>
                      </a:schemeClr>
                    </a:solidFill>
                    <a:latin typeface="Trebuchet MS" charset="0"/>
                    <a:ea typeface="Trebuchet MS" charset="0"/>
                    <a:cs typeface="Trebuchet MS" charset="0"/>
                  </a:endParaRPr>
                </a:p>
                <a:p>
                  <a:pPr algn="ctr"/>
                  <a:r>
                    <a:rPr lang="en-GB" sz="1600" b="1" dirty="0" smtClean="0">
                      <a:solidFill>
                        <a:schemeClr val="accent1">
                          <a:lumMod val="50000"/>
                        </a:schemeClr>
                      </a:solidFill>
                      <a:latin typeface="Trebuchet MS" charset="0"/>
                      <a:ea typeface="Trebuchet MS" charset="0"/>
                      <a:cs typeface="Trebuchet MS" charset="0"/>
                    </a:rPr>
                    <a:t>for Fight against </a:t>
                  </a:r>
                </a:p>
                <a:p>
                  <a:pPr algn="ctr"/>
                  <a:r>
                    <a:rPr lang="en-GB" sz="1600" b="1" dirty="0" smtClean="0">
                      <a:solidFill>
                        <a:schemeClr val="accent1">
                          <a:lumMod val="50000"/>
                        </a:schemeClr>
                      </a:solidFill>
                      <a:latin typeface="Trebuchet MS" charset="0"/>
                      <a:ea typeface="Trebuchet MS" charset="0"/>
                      <a:cs typeface="Trebuchet MS" charset="0"/>
                    </a:rPr>
                    <a:t>Illegal </a:t>
                  </a:r>
                  <a:r>
                    <a:rPr lang="en-GB" sz="1600" b="1" dirty="0">
                      <a:solidFill>
                        <a:schemeClr val="accent1">
                          <a:lumMod val="50000"/>
                        </a:schemeClr>
                      </a:solidFill>
                      <a:latin typeface="Trebuchet MS" charset="0"/>
                      <a:ea typeface="Trebuchet MS" charset="0"/>
                      <a:cs typeface="Trebuchet MS" charset="0"/>
                    </a:rPr>
                    <a:t>Migration</a:t>
                  </a:r>
                  <a:endParaRPr lang="sk-SK" sz="1600" b="1" dirty="0">
                    <a:solidFill>
                      <a:schemeClr val="accent1">
                        <a:lumMod val="50000"/>
                      </a:schemeClr>
                    </a:solidFill>
                    <a:latin typeface="Trebuchet MS" charset="0"/>
                    <a:ea typeface="Trebuchet MS" charset="0"/>
                    <a:cs typeface="Trebuchet MS" charset="0"/>
                  </a:endParaRPr>
                </a:p>
              </p:txBody>
            </p:sp>
            <p:sp>
              <p:nvSpPr>
                <p:cNvPr id="447525" name="Line 64"/>
                <p:cNvSpPr>
                  <a:spLocks noChangeShapeType="1"/>
                </p:cNvSpPr>
                <p:nvPr/>
              </p:nvSpPr>
              <p:spPr bwMode="auto">
                <a:xfrm>
                  <a:off x="5995988" y="2084388"/>
                  <a:ext cx="854858" cy="0"/>
                </a:xfrm>
                <a:prstGeom prst="line">
                  <a:avLst/>
                </a:prstGeom>
                <a:ln>
                  <a:headEnd/>
                  <a:tailEnd type="arrow" w="med" len="lg"/>
                </a:ln>
                <a:extLst/>
              </p:spPr>
              <p:style>
                <a:lnRef idx="2">
                  <a:schemeClr val="accent1"/>
                </a:lnRef>
                <a:fillRef idx="0">
                  <a:schemeClr val="accent1"/>
                </a:fillRef>
                <a:effectRef idx="1">
                  <a:schemeClr val="accent1"/>
                </a:effectRef>
                <a:fontRef idx="minor">
                  <a:schemeClr val="tx1"/>
                </a:fontRef>
              </p:style>
              <p:txBody>
                <a:bodyPr/>
                <a:lstStyle/>
                <a:p>
                  <a:endParaRPr lang="sk-SK">
                    <a:solidFill>
                      <a:schemeClr val="accent1">
                        <a:lumMod val="50000"/>
                      </a:schemeClr>
                    </a:solidFill>
                    <a:latin typeface="Trebuchet MS" charset="0"/>
                    <a:ea typeface="Trebuchet MS" charset="0"/>
                    <a:cs typeface="Trebuchet MS" charset="0"/>
                  </a:endParaRPr>
                </a:p>
              </p:txBody>
            </p:sp>
            <p:sp>
              <p:nvSpPr>
                <p:cNvPr id="447527" name="Line 66"/>
                <p:cNvSpPr>
                  <a:spLocks noChangeShapeType="1"/>
                </p:cNvSpPr>
                <p:nvPr/>
              </p:nvSpPr>
              <p:spPr bwMode="auto">
                <a:xfrm>
                  <a:off x="5971161" y="1824829"/>
                  <a:ext cx="871368" cy="0"/>
                </a:xfrm>
                <a:prstGeom prst="line">
                  <a:avLst/>
                </a:prstGeom>
                <a:ln>
                  <a:headEnd type="arrow" w="med" len="lg"/>
                  <a:tailEnd type="arrow" w="med" len="lg"/>
                </a:ln>
                <a:extLst/>
              </p:spPr>
              <p:style>
                <a:lnRef idx="2">
                  <a:schemeClr val="dk1"/>
                </a:lnRef>
                <a:fillRef idx="0">
                  <a:schemeClr val="dk1"/>
                </a:fillRef>
                <a:effectRef idx="1">
                  <a:schemeClr val="dk1"/>
                </a:effectRef>
                <a:fontRef idx="minor">
                  <a:schemeClr val="tx1"/>
                </a:fontRef>
              </p:style>
              <p:txBody>
                <a:bodyPr/>
                <a:lstStyle/>
                <a:p>
                  <a:endParaRPr lang="sk-SK">
                    <a:solidFill>
                      <a:schemeClr val="accent1">
                        <a:lumMod val="50000"/>
                      </a:schemeClr>
                    </a:solidFill>
                    <a:latin typeface="Trebuchet MS" charset="0"/>
                    <a:ea typeface="Trebuchet MS" charset="0"/>
                    <a:cs typeface="Trebuchet MS" charset="0"/>
                  </a:endParaRPr>
                </a:p>
              </p:txBody>
            </p:sp>
            <p:sp>
              <p:nvSpPr>
                <p:cNvPr id="447528" name="Line 67"/>
                <p:cNvSpPr>
                  <a:spLocks noChangeShapeType="1"/>
                </p:cNvSpPr>
                <p:nvPr/>
              </p:nvSpPr>
              <p:spPr bwMode="auto">
                <a:xfrm flipV="1">
                  <a:off x="6013720" y="4170114"/>
                  <a:ext cx="837126" cy="0"/>
                </a:xfrm>
                <a:prstGeom prst="line">
                  <a:avLst/>
                </a:prstGeom>
                <a:ln>
                  <a:headEnd type="arrow" w="med" len="lg"/>
                  <a:tailEnd type="arrow" w="med" len="lg"/>
                </a:ln>
                <a:extLst/>
              </p:spPr>
              <p:style>
                <a:lnRef idx="2">
                  <a:schemeClr val="dk1"/>
                </a:lnRef>
                <a:fillRef idx="0">
                  <a:schemeClr val="dk1"/>
                </a:fillRef>
                <a:effectRef idx="1">
                  <a:schemeClr val="dk1"/>
                </a:effectRef>
                <a:fontRef idx="minor">
                  <a:schemeClr val="tx1"/>
                </a:fontRef>
              </p:style>
              <p:txBody>
                <a:bodyPr/>
                <a:lstStyle/>
                <a:p>
                  <a:endParaRPr lang="sk-SK">
                    <a:solidFill>
                      <a:schemeClr val="accent1">
                        <a:lumMod val="50000"/>
                      </a:schemeClr>
                    </a:solidFill>
                    <a:latin typeface="Trebuchet MS" charset="0"/>
                    <a:ea typeface="Trebuchet MS" charset="0"/>
                    <a:cs typeface="Trebuchet MS" charset="0"/>
                  </a:endParaRPr>
                </a:p>
              </p:txBody>
            </p:sp>
            <p:sp>
              <p:nvSpPr>
                <p:cNvPr id="447529" name="Line 68"/>
                <p:cNvSpPr>
                  <a:spLocks noChangeShapeType="1"/>
                </p:cNvSpPr>
                <p:nvPr/>
              </p:nvSpPr>
              <p:spPr bwMode="auto">
                <a:xfrm flipV="1">
                  <a:off x="7886991" y="4398961"/>
                  <a:ext cx="0" cy="525463"/>
                </a:xfrm>
                <a:prstGeom prst="line">
                  <a:avLst/>
                </a:prstGeom>
                <a:ln>
                  <a:headEnd type="arrow" w="med" len="lg"/>
                  <a:tailEnd type="arrow" w="med" len="lg"/>
                </a:ln>
                <a:extLst/>
              </p:spPr>
              <p:style>
                <a:lnRef idx="2">
                  <a:schemeClr val="dk1"/>
                </a:lnRef>
                <a:fillRef idx="0">
                  <a:schemeClr val="dk1"/>
                </a:fillRef>
                <a:effectRef idx="1">
                  <a:schemeClr val="dk1"/>
                </a:effectRef>
                <a:fontRef idx="minor">
                  <a:schemeClr val="tx1"/>
                </a:fontRef>
              </p:style>
              <p:txBody>
                <a:bodyPr/>
                <a:lstStyle/>
                <a:p>
                  <a:endParaRPr lang="sk-SK">
                    <a:solidFill>
                      <a:schemeClr val="accent1">
                        <a:lumMod val="50000"/>
                      </a:schemeClr>
                    </a:solidFill>
                    <a:latin typeface="Trebuchet MS" charset="0"/>
                    <a:ea typeface="Trebuchet MS" charset="0"/>
                    <a:cs typeface="Trebuchet MS" charset="0"/>
                  </a:endParaRPr>
                </a:p>
              </p:txBody>
            </p:sp>
            <p:sp>
              <p:nvSpPr>
                <p:cNvPr id="47" name="Rectangle 13"/>
                <p:cNvSpPr>
                  <a:spLocks noChangeArrowheads="1"/>
                </p:cNvSpPr>
                <p:nvPr/>
              </p:nvSpPr>
              <p:spPr bwMode="auto">
                <a:xfrm>
                  <a:off x="2992053" y="3823493"/>
                  <a:ext cx="2588059" cy="471487"/>
                </a:xfrm>
                <a:prstGeom prst="rect">
                  <a:avLst/>
                </a:prstGeom>
                <a:solidFill>
                  <a:schemeClr val="bg1"/>
                </a:solidFill>
                <a:ln w="12700">
                  <a:solidFill>
                    <a:schemeClr val="accent1">
                      <a:lumMod val="75000"/>
                    </a:schemeClr>
                  </a:solidFill>
                  <a:prstDash val="sysDash"/>
                  <a:miter lim="800000"/>
                  <a:headEnd/>
                  <a:tailEnd/>
                </a:ln>
              </p:spPr>
              <p:txBody>
                <a:bodyPr wrap="none" anchor="ctr"/>
                <a:lstStyle/>
                <a:p>
                  <a:pPr algn="ctr">
                    <a:lnSpc>
                      <a:spcPct val="90000"/>
                    </a:lnSpc>
                  </a:pPr>
                  <a:r>
                    <a:rPr lang="en-GB" sz="1200" b="1" dirty="0">
                      <a:solidFill>
                        <a:schemeClr val="accent1">
                          <a:lumMod val="50000"/>
                        </a:schemeClr>
                      </a:solidFill>
                      <a:latin typeface="Trebuchet MS" charset="0"/>
                      <a:ea typeface="Trebuchet MS" charset="0"/>
                      <a:cs typeface="Trebuchet MS" charset="0"/>
                    </a:rPr>
                    <a:t>Coordination, </a:t>
                  </a:r>
                </a:p>
                <a:p>
                  <a:pPr algn="ctr">
                    <a:lnSpc>
                      <a:spcPct val="90000"/>
                    </a:lnSpc>
                  </a:pPr>
                  <a:r>
                    <a:rPr lang="en-GB" sz="1200" b="1" dirty="0">
                      <a:solidFill>
                        <a:schemeClr val="accent1">
                          <a:lumMod val="50000"/>
                        </a:schemeClr>
                      </a:solidFill>
                      <a:latin typeface="Trebuchet MS" charset="0"/>
                      <a:ea typeface="Trebuchet MS" charset="0"/>
                      <a:cs typeface="Trebuchet MS" charset="0"/>
                    </a:rPr>
                    <a:t>Risk Analysis and Statistics Unit </a:t>
                  </a:r>
                </a:p>
              </p:txBody>
            </p:sp>
            <p:sp>
              <p:nvSpPr>
                <p:cNvPr id="5" name="Obdĺžnik 4"/>
                <p:cNvSpPr/>
                <p:nvPr/>
              </p:nvSpPr>
              <p:spPr>
                <a:xfrm>
                  <a:off x="7000278" y="2599704"/>
                  <a:ext cx="1723310" cy="521559"/>
                </a:xfrm>
                <a:prstGeom prst="rect">
                  <a:avLst/>
                </a:prstGeom>
                <a:solidFill>
                  <a:schemeClr val="bg1"/>
                </a:solid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accent1">
                          <a:lumMod val="50000"/>
                        </a:schemeClr>
                      </a:solidFill>
                      <a:latin typeface="Trebuchet MS" charset="0"/>
                      <a:ea typeface="Trebuchet MS" charset="0"/>
                      <a:cs typeface="Trebuchet MS" charset="0"/>
                    </a:rPr>
                    <a:t>Coordination </a:t>
                  </a:r>
                  <a:endParaRPr lang="sk-SK" sz="1200" b="1" dirty="0">
                    <a:solidFill>
                      <a:schemeClr val="accent1">
                        <a:lumMod val="50000"/>
                      </a:schemeClr>
                    </a:solidFill>
                    <a:latin typeface="Trebuchet MS" charset="0"/>
                    <a:ea typeface="Trebuchet MS" charset="0"/>
                    <a:cs typeface="Trebuchet MS" charset="0"/>
                  </a:endParaRPr>
                </a:p>
                <a:p>
                  <a:pPr algn="ctr"/>
                  <a:r>
                    <a:rPr lang="en-GB" sz="1200" b="1" dirty="0">
                      <a:solidFill>
                        <a:schemeClr val="accent1">
                          <a:lumMod val="50000"/>
                        </a:schemeClr>
                      </a:solidFill>
                      <a:latin typeface="Trebuchet MS" charset="0"/>
                      <a:ea typeface="Trebuchet MS" charset="0"/>
                      <a:cs typeface="Trebuchet MS" charset="0"/>
                    </a:rPr>
                    <a:t>Unit</a:t>
                  </a:r>
                  <a:endParaRPr lang="sk-SK" sz="1200" b="1" dirty="0">
                    <a:solidFill>
                      <a:schemeClr val="accent1">
                        <a:lumMod val="50000"/>
                      </a:schemeClr>
                    </a:solidFill>
                    <a:latin typeface="Trebuchet MS" charset="0"/>
                    <a:ea typeface="Trebuchet MS" charset="0"/>
                    <a:cs typeface="Trebuchet MS" charset="0"/>
                  </a:endParaRPr>
                </a:p>
              </p:txBody>
            </p:sp>
            <p:sp>
              <p:nvSpPr>
                <p:cNvPr id="56" name="Obdĺžnik 55"/>
                <p:cNvSpPr/>
                <p:nvPr/>
              </p:nvSpPr>
              <p:spPr>
                <a:xfrm>
                  <a:off x="7018614" y="3487958"/>
                  <a:ext cx="1723310" cy="807024"/>
                </a:xfrm>
                <a:prstGeom prst="rect">
                  <a:avLst/>
                </a:prstGeom>
                <a:solidFill>
                  <a:schemeClr val="bg1"/>
                </a:solid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accent1">
                          <a:lumMod val="50000"/>
                        </a:schemeClr>
                      </a:solidFill>
                      <a:latin typeface="Trebuchet MS" charset="0"/>
                      <a:ea typeface="Trebuchet MS" charset="0"/>
                      <a:cs typeface="Trebuchet MS" charset="0"/>
                    </a:rPr>
                    <a:t>Unit for Operative Activities and Investigation</a:t>
                  </a:r>
                  <a:endParaRPr lang="en-GB" sz="1200" b="1" dirty="0">
                    <a:solidFill>
                      <a:schemeClr val="accent1">
                        <a:lumMod val="50000"/>
                      </a:schemeClr>
                    </a:solidFill>
                    <a:latin typeface="Trebuchet MS" charset="0"/>
                    <a:ea typeface="Trebuchet MS" charset="0"/>
                    <a:cs typeface="Trebuchet MS" charset="0"/>
                  </a:endParaRPr>
                </a:p>
              </p:txBody>
            </p:sp>
            <p:sp>
              <p:nvSpPr>
                <p:cNvPr id="57" name="Rectangle 22"/>
                <p:cNvSpPr>
                  <a:spLocks noChangeArrowheads="1"/>
                </p:cNvSpPr>
                <p:nvPr/>
              </p:nvSpPr>
              <p:spPr bwMode="auto">
                <a:xfrm>
                  <a:off x="929854" y="1161059"/>
                  <a:ext cx="1542703" cy="1112138"/>
                </a:xfrm>
                <a:prstGeom prst="rect">
                  <a:avLst/>
                </a:prstGeom>
                <a:solidFill>
                  <a:schemeClr val="bg2">
                    <a:lumMod val="90000"/>
                  </a:schemeClr>
                </a:solidFill>
                <a:ln/>
                <a:extLst/>
              </p:spPr>
              <p:style>
                <a:lnRef idx="3">
                  <a:schemeClr val="lt1"/>
                </a:lnRef>
                <a:fillRef idx="1">
                  <a:schemeClr val="accent1"/>
                </a:fillRef>
                <a:effectRef idx="1">
                  <a:schemeClr val="accent1"/>
                </a:effectRef>
                <a:fontRef idx="minor">
                  <a:schemeClr val="lt1"/>
                </a:fontRef>
              </p:style>
              <p:txBody>
                <a:bodyPr wrap="none" anchor="ctr"/>
                <a:lstStyle/>
                <a:p>
                  <a:pPr algn="ctr"/>
                  <a:r>
                    <a:rPr lang="en-GB" dirty="0" smtClean="0">
                      <a:solidFill>
                        <a:schemeClr val="accent1">
                          <a:lumMod val="50000"/>
                        </a:schemeClr>
                      </a:solidFill>
                      <a:latin typeface="Trebuchet MS" charset="0"/>
                      <a:ea typeface="Trebuchet MS" charset="0"/>
                      <a:cs typeface="Trebuchet MS" charset="0"/>
                    </a:rPr>
                    <a:t>Central</a:t>
                  </a:r>
                </a:p>
                <a:p>
                  <a:pPr algn="ctr"/>
                  <a:r>
                    <a:rPr lang="en-GB" dirty="0" smtClean="0">
                      <a:solidFill>
                        <a:schemeClr val="accent1">
                          <a:lumMod val="50000"/>
                        </a:schemeClr>
                      </a:solidFill>
                      <a:latin typeface="Trebuchet MS" charset="0"/>
                      <a:ea typeface="Trebuchet MS" charset="0"/>
                      <a:cs typeface="Trebuchet MS" charset="0"/>
                    </a:rPr>
                    <a:t>Operation</a:t>
                  </a:r>
                  <a:r>
                    <a:rPr lang="sk-SK" dirty="0">
                      <a:solidFill>
                        <a:schemeClr val="accent1">
                          <a:lumMod val="50000"/>
                        </a:schemeClr>
                      </a:solidFill>
                      <a:latin typeface="Trebuchet MS" charset="0"/>
                      <a:ea typeface="Trebuchet MS" charset="0"/>
                      <a:cs typeface="Trebuchet MS" charset="0"/>
                    </a:rPr>
                    <a:t>s</a:t>
                  </a:r>
                  <a:r>
                    <a:rPr lang="en-GB" dirty="0">
                      <a:solidFill>
                        <a:schemeClr val="accent1">
                          <a:lumMod val="50000"/>
                        </a:schemeClr>
                      </a:solidFill>
                      <a:latin typeface="Trebuchet MS" charset="0"/>
                      <a:ea typeface="Trebuchet MS" charset="0"/>
                      <a:cs typeface="Trebuchet MS" charset="0"/>
                    </a:rPr>
                    <a:t> </a:t>
                  </a:r>
                  <a:endParaRPr lang="sk-SK" dirty="0">
                    <a:solidFill>
                      <a:schemeClr val="accent1">
                        <a:lumMod val="50000"/>
                      </a:schemeClr>
                    </a:solidFill>
                    <a:latin typeface="Trebuchet MS" charset="0"/>
                    <a:ea typeface="Trebuchet MS" charset="0"/>
                    <a:cs typeface="Trebuchet MS" charset="0"/>
                  </a:endParaRPr>
                </a:p>
                <a:p>
                  <a:pPr algn="ctr"/>
                  <a:r>
                    <a:rPr lang="en-GB" dirty="0">
                      <a:solidFill>
                        <a:schemeClr val="accent1">
                          <a:lumMod val="50000"/>
                        </a:schemeClr>
                      </a:solidFill>
                      <a:latin typeface="Trebuchet MS" charset="0"/>
                      <a:ea typeface="Trebuchet MS" charset="0"/>
                      <a:cs typeface="Trebuchet MS" charset="0"/>
                    </a:rPr>
                    <a:t>Centre</a:t>
                  </a:r>
                  <a:endParaRPr lang="sk-SK" dirty="0">
                    <a:solidFill>
                      <a:schemeClr val="accent1">
                        <a:lumMod val="50000"/>
                      </a:schemeClr>
                    </a:solidFill>
                    <a:latin typeface="Trebuchet MS" charset="0"/>
                    <a:ea typeface="Trebuchet MS" charset="0"/>
                    <a:cs typeface="Trebuchet MS" charset="0"/>
                  </a:endParaRPr>
                </a:p>
              </p:txBody>
            </p:sp>
            <p:sp>
              <p:nvSpPr>
                <p:cNvPr id="59" name="Line 64"/>
                <p:cNvSpPr>
                  <a:spLocks noChangeShapeType="1"/>
                </p:cNvSpPr>
                <p:nvPr/>
              </p:nvSpPr>
              <p:spPr bwMode="auto">
                <a:xfrm>
                  <a:off x="2472557" y="1988840"/>
                  <a:ext cx="1038993" cy="0"/>
                </a:xfrm>
                <a:prstGeom prst="line">
                  <a:avLst/>
                </a:prstGeom>
                <a:ln>
                  <a:headEnd/>
                  <a:tailEnd type="arrow" w="med" len="lg"/>
                </a:ln>
                <a:extLst/>
              </p:spPr>
              <p:style>
                <a:lnRef idx="2">
                  <a:schemeClr val="accent1"/>
                </a:lnRef>
                <a:fillRef idx="0">
                  <a:schemeClr val="accent1"/>
                </a:fillRef>
                <a:effectRef idx="1">
                  <a:schemeClr val="accent1"/>
                </a:effectRef>
                <a:fontRef idx="minor">
                  <a:schemeClr val="tx1"/>
                </a:fontRef>
              </p:style>
              <p:txBody>
                <a:bodyPr/>
                <a:lstStyle/>
                <a:p>
                  <a:endParaRPr lang="sk-SK">
                    <a:solidFill>
                      <a:schemeClr val="accent1">
                        <a:lumMod val="50000"/>
                      </a:schemeClr>
                    </a:solidFill>
                    <a:latin typeface="Trebuchet MS" charset="0"/>
                    <a:ea typeface="Trebuchet MS" charset="0"/>
                    <a:cs typeface="Trebuchet MS" charset="0"/>
                  </a:endParaRPr>
                </a:p>
              </p:txBody>
            </p:sp>
            <p:sp>
              <p:nvSpPr>
                <p:cNvPr id="60" name="Line 64"/>
                <p:cNvSpPr>
                  <a:spLocks noChangeShapeType="1"/>
                </p:cNvSpPr>
                <p:nvPr/>
              </p:nvSpPr>
              <p:spPr bwMode="auto">
                <a:xfrm flipH="1">
                  <a:off x="6406842" y="2084389"/>
                  <a:ext cx="3" cy="2817807"/>
                </a:xfrm>
                <a:prstGeom prst="line">
                  <a:avLst/>
                </a:prstGeom>
                <a:ln>
                  <a:headEnd/>
                  <a:tailEnd type="arrow" w="med" len="lg"/>
                </a:ln>
                <a:extLst/>
              </p:spPr>
              <p:style>
                <a:lnRef idx="2">
                  <a:schemeClr val="accent1"/>
                </a:lnRef>
                <a:fillRef idx="0">
                  <a:schemeClr val="accent1"/>
                </a:fillRef>
                <a:effectRef idx="1">
                  <a:schemeClr val="accent1"/>
                </a:effectRef>
                <a:fontRef idx="minor">
                  <a:schemeClr val="tx1"/>
                </a:fontRef>
              </p:style>
              <p:txBody>
                <a:bodyPr/>
                <a:lstStyle/>
                <a:p>
                  <a:endParaRPr lang="sk-SK">
                    <a:solidFill>
                      <a:schemeClr val="accent1">
                        <a:lumMod val="50000"/>
                      </a:schemeClr>
                    </a:solidFill>
                    <a:latin typeface="Trebuchet MS" charset="0"/>
                    <a:ea typeface="Trebuchet MS" charset="0"/>
                    <a:cs typeface="Trebuchet MS" charset="0"/>
                  </a:endParaRPr>
                </a:p>
              </p:txBody>
            </p:sp>
            <p:sp>
              <p:nvSpPr>
                <p:cNvPr id="66" name="Line 25"/>
                <p:cNvSpPr>
                  <a:spLocks noChangeShapeType="1"/>
                </p:cNvSpPr>
                <p:nvPr/>
              </p:nvSpPr>
              <p:spPr bwMode="auto">
                <a:xfrm flipH="1" flipV="1">
                  <a:off x="2680865" y="3077706"/>
                  <a:ext cx="4169977" cy="0"/>
                </a:xfrm>
                <a:prstGeom prst="line">
                  <a:avLst/>
                </a:prstGeom>
                <a:ln>
                  <a:solidFill>
                    <a:srgbClr val="92D050"/>
                  </a:solidFill>
                  <a:headEnd type="arrow" w="med" len="lg"/>
                  <a:tailEnd type="none" w="med" len="lg"/>
                </a:ln>
                <a:effectLst>
                  <a:outerShdw blurRad="63500" sx="102000" sy="102000" algn="ctr" rotWithShape="0">
                    <a:prstClr val="black">
                      <a:alpha val="40000"/>
                    </a:prstClr>
                  </a:outerShdw>
                </a:effectLst>
                <a:extLst/>
              </p:spPr>
              <p:style>
                <a:lnRef idx="2">
                  <a:schemeClr val="accent3"/>
                </a:lnRef>
                <a:fillRef idx="0">
                  <a:schemeClr val="accent3"/>
                </a:fillRef>
                <a:effectRef idx="1">
                  <a:schemeClr val="accent3"/>
                </a:effectRef>
                <a:fontRef idx="minor">
                  <a:schemeClr val="tx1"/>
                </a:fontRef>
              </p:style>
              <p:txBody>
                <a:bodyPr/>
                <a:lstStyle/>
                <a:p>
                  <a:endParaRPr lang="sk-SK">
                    <a:solidFill>
                      <a:schemeClr val="accent1">
                        <a:lumMod val="50000"/>
                      </a:schemeClr>
                    </a:solidFill>
                    <a:latin typeface="Trebuchet MS" charset="0"/>
                    <a:ea typeface="Trebuchet MS" charset="0"/>
                    <a:cs typeface="Trebuchet MS" charset="0"/>
                  </a:endParaRPr>
                </a:p>
              </p:txBody>
            </p:sp>
            <p:sp>
              <p:nvSpPr>
                <p:cNvPr id="67" name="Line 25"/>
                <p:cNvSpPr>
                  <a:spLocks noChangeShapeType="1"/>
                </p:cNvSpPr>
                <p:nvPr/>
              </p:nvSpPr>
              <p:spPr bwMode="auto">
                <a:xfrm flipH="1">
                  <a:off x="2673395" y="2273197"/>
                  <a:ext cx="821158" cy="0"/>
                </a:xfrm>
                <a:prstGeom prst="line">
                  <a:avLst/>
                </a:prstGeom>
                <a:ln>
                  <a:solidFill>
                    <a:srgbClr val="92D050"/>
                  </a:solidFill>
                  <a:headEnd type="arrow" w="med" len="lg"/>
                  <a:tailEnd type="none" w="med" len="lg"/>
                </a:ln>
                <a:effectLst>
                  <a:outerShdw blurRad="63500" sx="102000" sy="102000" algn="ctr" rotWithShape="0">
                    <a:prstClr val="black">
                      <a:alpha val="40000"/>
                    </a:prstClr>
                  </a:outerShdw>
                </a:effectLst>
                <a:extLst/>
              </p:spPr>
              <p:style>
                <a:lnRef idx="2">
                  <a:schemeClr val="accent3"/>
                </a:lnRef>
                <a:fillRef idx="0">
                  <a:schemeClr val="accent3"/>
                </a:fillRef>
                <a:effectRef idx="1">
                  <a:schemeClr val="accent3"/>
                </a:effectRef>
                <a:fontRef idx="minor">
                  <a:schemeClr val="tx1"/>
                </a:fontRef>
              </p:style>
              <p:txBody>
                <a:bodyPr/>
                <a:lstStyle/>
                <a:p>
                  <a:endParaRPr lang="sk-SK">
                    <a:solidFill>
                      <a:schemeClr val="accent1">
                        <a:lumMod val="50000"/>
                      </a:schemeClr>
                    </a:solidFill>
                    <a:latin typeface="Trebuchet MS" charset="0"/>
                    <a:ea typeface="Trebuchet MS" charset="0"/>
                    <a:cs typeface="Trebuchet MS" charset="0"/>
                  </a:endParaRPr>
                </a:p>
              </p:txBody>
            </p:sp>
            <p:sp>
              <p:nvSpPr>
                <p:cNvPr id="71" name="Line 25"/>
                <p:cNvSpPr>
                  <a:spLocks noChangeShapeType="1"/>
                </p:cNvSpPr>
                <p:nvPr/>
              </p:nvSpPr>
              <p:spPr bwMode="auto">
                <a:xfrm flipH="1">
                  <a:off x="1701204" y="4384675"/>
                  <a:ext cx="0" cy="536905"/>
                </a:xfrm>
                <a:prstGeom prst="line">
                  <a:avLst/>
                </a:prstGeom>
                <a:ln>
                  <a:solidFill>
                    <a:srgbClr val="FFFF00"/>
                  </a:solidFill>
                  <a:headEnd type="arrow" w="med" len="lg"/>
                  <a:tailEnd type="none" w="med" len="lg"/>
                </a:ln>
                <a:effectLst>
                  <a:glow rad="63500">
                    <a:schemeClr val="accent6">
                      <a:satMod val="175000"/>
                      <a:alpha val="40000"/>
                    </a:schemeClr>
                  </a:glow>
                  <a:outerShdw blurRad="63500" sx="102000" sy="102000" algn="ctr" rotWithShape="0">
                    <a:prstClr val="black">
                      <a:alpha val="40000"/>
                    </a:prstClr>
                  </a:outerShdw>
                </a:effectLst>
                <a:extLst/>
              </p:spPr>
              <p:style>
                <a:lnRef idx="2">
                  <a:schemeClr val="accent3"/>
                </a:lnRef>
                <a:fillRef idx="0">
                  <a:schemeClr val="accent3"/>
                </a:fillRef>
                <a:effectRef idx="1">
                  <a:schemeClr val="accent3"/>
                </a:effectRef>
                <a:fontRef idx="minor">
                  <a:schemeClr val="tx1"/>
                </a:fontRef>
              </p:style>
              <p:txBody>
                <a:bodyPr/>
                <a:lstStyle/>
                <a:p>
                  <a:endParaRPr lang="sk-SK">
                    <a:solidFill>
                      <a:schemeClr val="accent1">
                        <a:lumMod val="50000"/>
                      </a:schemeClr>
                    </a:solidFill>
                    <a:latin typeface="Trebuchet MS" charset="0"/>
                    <a:ea typeface="Trebuchet MS" charset="0"/>
                    <a:cs typeface="Trebuchet MS" charset="0"/>
                  </a:endParaRPr>
                </a:p>
              </p:txBody>
            </p:sp>
            <p:sp>
              <p:nvSpPr>
                <p:cNvPr id="76" name="Line 25"/>
                <p:cNvSpPr>
                  <a:spLocks noChangeShapeType="1"/>
                </p:cNvSpPr>
                <p:nvPr/>
              </p:nvSpPr>
              <p:spPr bwMode="auto">
                <a:xfrm flipH="1">
                  <a:off x="7861931" y="1556792"/>
                  <a:ext cx="1" cy="145086"/>
                </a:xfrm>
                <a:prstGeom prst="line">
                  <a:avLst/>
                </a:prstGeom>
                <a:ln cap="rnd">
                  <a:solidFill>
                    <a:srgbClr val="FFFF00"/>
                  </a:solidFill>
                  <a:miter lim="800000"/>
                  <a:headEnd type="none" w="med" len="lg"/>
                  <a:tailEnd type="none" w="med" len="lg"/>
                </a:ln>
                <a:effectLst>
                  <a:glow rad="63500">
                    <a:schemeClr val="accent6">
                      <a:satMod val="175000"/>
                      <a:alpha val="40000"/>
                    </a:schemeClr>
                  </a:glow>
                  <a:outerShdw blurRad="63500" sx="102000" sy="102000" algn="ctr" rotWithShape="0">
                    <a:prstClr val="black">
                      <a:alpha val="40000"/>
                    </a:prstClr>
                  </a:outerShdw>
                </a:effectLst>
                <a:extLst/>
              </p:spPr>
              <p:style>
                <a:lnRef idx="2">
                  <a:schemeClr val="accent3"/>
                </a:lnRef>
                <a:fillRef idx="0">
                  <a:schemeClr val="accent3"/>
                </a:fillRef>
                <a:effectRef idx="1">
                  <a:schemeClr val="accent3"/>
                </a:effectRef>
                <a:fontRef idx="minor">
                  <a:schemeClr val="tx1"/>
                </a:fontRef>
              </p:style>
              <p:txBody>
                <a:bodyPr/>
                <a:lstStyle/>
                <a:p>
                  <a:endParaRPr lang="sk-SK">
                    <a:solidFill>
                      <a:schemeClr val="accent1">
                        <a:lumMod val="50000"/>
                      </a:schemeClr>
                    </a:solidFill>
                    <a:latin typeface="Trebuchet MS" charset="0"/>
                    <a:ea typeface="Trebuchet MS" charset="0"/>
                    <a:cs typeface="Trebuchet MS" charset="0"/>
                  </a:endParaRPr>
                </a:p>
              </p:txBody>
            </p:sp>
            <p:sp>
              <p:nvSpPr>
                <p:cNvPr id="74" name="Line 25"/>
                <p:cNvSpPr>
                  <a:spLocks noChangeShapeType="1"/>
                </p:cNvSpPr>
                <p:nvPr/>
              </p:nvSpPr>
              <p:spPr bwMode="auto">
                <a:xfrm>
                  <a:off x="2472556" y="1556792"/>
                  <a:ext cx="5389377" cy="0"/>
                </a:xfrm>
                <a:prstGeom prst="line">
                  <a:avLst/>
                </a:prstGeom>
                <a:ln cap="rnd">
                  <a:solidFill>
                    <a:srgbClr val="FFFF00"/>
                  </a:solidFill>
                  <a:headEnd type="arrow" w="med" len="lg"/>
                  <a:tailEnd type="none" w="med" len="lg"/>
                </a:ln>
                <a:effectLst>
                  <a:glow rad="63500">
                    <a:schemeClr val="accent6">
                      <a:satMod val="175000"/>
                      <a:alpha val="40000"/>
                    </a:schemeClr>
                  </a:glow>
                  <a:outerShdw blurRad="63500" sx="102000" sy="102000" algn="ctr" rotWithShape="0">
                    <a:prstClr val="black">
                      <a:alpha val="40000"/>
                    </a:prstClr>
                  </a:outerShdw>
                </a:effectLst>
                <a:extLst/>
              </p:spPr>
              <p:style>
                <a:lnRef idx="2">
                  <a:schemeClr val="accent3"/>
                </a:lnRef>
                <a:fillRef idx="0">
                  <a:schemeClr val="accent3"/>
                </a:fillRef>
                <a:effectRef idx="1">
                  <a:schemeClr val="accent3"/>
                </a:effectRef>
                <a:fontRef idx="minor">
                  <a:schemeClr val="tx1"/>
                </a:fontRef>
              </p:style>
              <p:txBody>
                <a:bodyPr/>
                <a:lstStyle/>
                <a:p>
                  <a:endParaRPr lang="sk-SK">
                    <a:solidFill>
                      <a:schemeClr val="accent1">
                        <a:lumMod val="50000"/>
                      </a:schemeClr>
                    </a:solidFill>
                    <a:latin typeface="Trebuchet MS" charset="0"/>
                    <a:ea typeface="Trebuchet MS" charset="0"/>
                    <a:cs typeface="Trebuchet MS" charset="0"/>
                  </a:endParaRPr>
                </a:p>
              </p:txBody>
            </p:sp>
            <p:sp>
              <p:nvSpPr>
                <p:cNvPr id="447500" name="Rectangle 13"/>
                <p:cNvSpPr>
                  <a:spLocks noChangeArrowheads="1"/>
                </p:cNvSpPr>
                <p:nvPr/>
              </p:nvSpPr>
              <p:spPr bwMode="auto">
                <a:xfrm>
                  <a:off x="920241" y="3586861"/>
                  <a:ext cx="1851559" cy="721965"/>
                </a:xfrm>
                <a:prstGeom prst="rect">
                  <a:avLst/>
                </a:prstGeom>
                <a:solidFill>
                  <a:schemeClr val="bg1"/>
                </a:solidFill>
                <a:ln w="12700">
                  <a:solidFill>
                    <a:schemeClr val="accent1">
                      <a:lumMod val="75000"/>
                    </a:schemeClr>
                  </a:solidFill>
                  <a:prstDash val="sysDash"/>
                  <a:miter lim="800000"/>
                  <a:headEnd/>
                  <a:tailEnd/>
                </a:ln>
              </p:spPr>
              <p:txBody>
                <a:bodyPr wrap="none" anchor="ctr"/>
                <a:lstStyle/>
                <a:p>
                  <a:pPr algn="ctr">
                    <a:lnSpc>
                      <a:spcPct val="90000"/>
                    </a:lnSpc>
                  </a:pPr>
                  <a:r>
                    <a:rPr lang="en-GB" sz="1200" b="1" dirty="0" smtClean="0">
                      <a:solidFill>
                        <a:schemeClr val="accent1">
                          <a:lumMod val="50000"/>
                        </a:schemeClr>
                      </a:solidFill>
                      <a:latin typeface="Trebuchet MS" charset="0"/>
                      <a:ea typeface="Trebuchet MS" charset="0"/>
                      <a:cs typeface="Trebuchet MS" charset="0"/>
                    </a:rPr>
                    <a:t>Operations </a:t>
                  </a:r>
                  <a:r>
                    <a:rPr lang="sk-SK" sz="1200" b="1" dirty="0" smtClean="0">
                      <a:solidFill>
                        <a:schemeClr val="accent1">
                          <a:lumMod val="50000"/>
                        </a:schemeClr>
                      </a:solidFill>
                      <a:latin typeface="Trebuchet MS" charset="0"/>
                      <a:ea typeface="Trebuchet MS" charset="0"/>
                      <a:cs typeface="Trebuchet MS" charset="0"/>
                    </a:rPr>
                    <a:t>C</a:t>
                  </a:r>
                  <a:r>
                    <a:rPr lang="en-GB" sz="1200" b="1" dirty="0" smtClean="0">
                      <a:solidFill>
                        <a:schemeClr val="accent1">
                          <a:lumMod val="50000"/>
                        </a:schemeClr>
                      </a:solidFill>
                      <a:latin typeface="Trebuchet MS" charset="0"/>
                      <a:ea typeface="Trebuchet MS" charset="0"/>
                      <a:cs typeface="Trebuchet MS" charset="0"/>
                    </a:rPr>
                    <a:t>entre</a:t>
                  </a:r>
                </a:p>
                <a:p>
                  <a:pPr algn="ctr">
                    <a:lnSpc>
                      <a:spcPct val="90000"/>
                    </a:lnSpc>
                  </a:pPr>
                  <a:r>
                    <a:rPr lang="en-GB" sz="1200" b="1" dirty="0" err="1" smtClean="0">
                      <a:solidFill>
                        <a:schemeClr val="accent1">
                          <a:lumMod val="50000"/>
                        </a:schemeClr>
                      </a:solidFill>
                      <a:latin typeface="Trebuchet MS" charset="0"/>
                      <a:ea typeface="Trebuchet MS" charset="0"/>
                      <a:cs typeface="Trebuchet MS" charset="0"/>
                    </a:rPr>
                    <a:t>Sobrance</a:t>
                  </a:r>
                  <a:endParaRPr lang="en-GB" sz="1200" b="1" dirty="0">
                    <a:solidFill>
                      <a:schemeClr val="accent1">
                        <a:lumMod val="50000"/>
                      </a:schemeClr>
                    </a:solidFill>
                    <a:latin typeface="Trebuchet MS" charset="0"/>
                    <a:ea typeface="Trebuchet MS" charset="0"/>
                    <a:cs typeface="Trebuchet MS" charset="0"/>
                  </a:endParaRPr>
                </a:p>
              </p:txBody>
            </p:sp>
            <p:sp>
              <p:nvSpPr>
                <p:cNvPr id="69" name="Line 25"/>
                <p:cNvSpPr>
                  <a:spLocks noChangeShapeType="1"/>
                </p:cNvSpPr>
                <p:nvPr/>
              </p:nvSpPr>
              <p:spPr bwMode="auto">
                <a:xfrm flipV="1">
                  <a:off x="2675678" y="4294979"/>
                  <a:ext cx="5187" cy="629441"/>
                </a:xfrm>
                <a:prstGeom prst="line">
                  <a:avLst/>
                </a:prstGeom>
                <a:ln>
                  <a:solidFill>
                    <a:srgbClr val="92D050"/>
                  </a:solidFill>
                  <a:headEnd type="arrow" w="med" len="lg"/>
                  <a:tailEnd type="none" w="med" len="lg"/>
                </a:ln>
                <a:effectLst>
                  <a:outerShdw blurRad="63500" sx="102000" sy="102000" algn="ctr" rotWithShape="0">
                    <a:prstClr val="black">
                      <a:alpha val="40000"/>
                    </a:prstClr>
                  </a:outerShdw>
                </a:effectLst>
                <a:extLst/>
              </p:spPr>
              <p:style>
                <a:lnRef idx="2">
                  <a:schemeClr val="accent3"/>
                </a:lnRef>
                <a:fillRef idx="0">
                  <a:schemeClr val="accent3"/>
                </a:fillRef>
                <a:effectRef idx="1">
                  <a:schemeClr val="accent3"/>
                </a:effectRef>
                <a:fontRef idx="minor">
                  <a:schemeClr val="tx1"/>
                </a:fontRef>
              </p:style>
              <p:txBody>
                <a:bodyPr/>
                <a:lstStyle/>
                <a:p>
                  <a:endParaRPr lang="sk-SK">
                    <a:solidFill>
                      <a:schemeClr val="accent1">
                        <a:lumMod val="50000"/>
                      </a:schemeClr>
                    </a:solidFill>
                    <a:latin typeface="Trebuchet MS" charset="0"/>
                    <a:ea typeface="Trebuchet MS" charset="0"/>
                    <a:cs typeface="Trebuchet MS" charset="0"/>
                  </a:endParaRPr>
                </a:p>
              </p:txBody>
            </p:sp>
            <p:sp>
              <p:nvSpPr>
                <p:cNvPr id="68" name="Line 25"/>
                <p:cNvSpPr>
                  <a:spLocks noChangeShapeType="1"/>
                </p:cNvSpPr>
                <p:nvPr/>
              </p:nvSpPr>
              <p:spPr bwMode="auto">
                <a:xfrm flipH="1" flipV="1">
                  <a:off x="2680865" y="2273195"/>
                  <a:ext cx="1" cy="1369322"/>
                </a:xfrm>
                <a:prstGeom prst="line">
                  <a:avLst/>
                </a:prstGeom>
                <a:ln>
                  <a:solidFill>
                    <a:srgbClr val="92D050"/>
                  </a:solidFill>
                  <a:headEnd type="none" w="med" len="lg"/>
                  <a:tailEnd type="none" w="med" len="lg"/>
                </a:ln>
                <a:effectLst>
                  <a:outerShdw blurRad="63500" sx="102000" sy="102000" algn="ctr" rotWithShape="0">
                    <a:prstClr val="black">
                      <a:alpha val="40000"/>
                    </a:prstClr>
                  </a:outerShdw>
                </a:effectLst>
                <a:extLst/>
              </p:spPr>
              <p:style>
                <a:lnRef idx="2">
                  <a:schemeClr val="accent3"/>
                </a:lnRef>
                <a:fillRef idx="0">
                  <a:schemeClr val="accent3"/>
                </a:fillRef>
                <a:effectRef idx="1">
                  <a:schemeClr val="accent3"/>
                </a:effectRef>
                <a:fontRef idx="minor">
                  <a:schemeClr val="tx1"/>
                </a:fontRef>
              </p:style>
              <p:txBody>
                <a:bodyPr/>
                <a:lstStyle/>
                <a:p>
                  <a:endParaRPr lang="sk-SK">
                    <a:solidFill>
                      <a:schemeClr val="accent1">
                        <a:lumMod val="50000"/>
                      </a:schemeClr>
                    </a:solidFill>
                    <a:latin typeface="Trebuchet MS" charset="0"/>
                    <a:ea typeface="Trebuchet MS" charset="0"/>
                    <a:cs typeface="Trebuchet MS" charset="0"/>
                  </a:endParaRPr>
                </a:p>
              </p:txBody>
            </p:sp>
          </p:grpSp>
          <p:sp>
            <p:nvSpPr>
              <p:cNvPr id="77" name="Line 25"/>
              <p:cNvSpPr>
                <a:spLocks noChangeShapeType="1"/>
              </p:cNvSpPr>
              <p:nvPr/>
            </p:nvSpPr>
            <p:spPr bwMode="auto">
              <a:xfrm flipH="1">
                <a:off x="1716750" y="3487958"/>
                <a:ext cx="0" cy="904655"/>
              </a:xfrm>
              <a:prstGeom prst="line">
                <a:avLst/>
              </a:prstGeom>
              <a:ln>
                <a:solidFill>
                  <a:srgbClr val="FFFF00"/>
                </a:solidFill>
                <a:prstDash val="dash"/>
                <a:headEnd type="none" w="med" len="lg"/>
                <a:tailEnd type="none" w="med" len="lg"/>
              </a:ln>
              <a:effectLst>
                <a:glow rad="63500">
                  <a:schemeClr val="accent6">
                    <a:satMod val="175000"/>
                    <a:alpha val="40000"/>
                  </a:schemeClr>
                </a:glow>
                <a:outerShdw blurRad="63500" sx="102000" sy="102000" algn="ctr" rotWithShape="0">
                  <a:prstClr val="black">
                    <a:alpha val="40000"/>
                  </a:prstClr>
                </a:outerShdw>
              </a:effectLst>
              <a:extLst/>
            </p:spPr>
            <p:style>
              <a:lnRef idx="2">
                <a:schemeClr val="accent3"/>
              </a:lnRef>
              <a:fillRef idx="0">
                <a:schemeClr val="accent3"/>
              </a:fillRef>
              <a:effectRef idx="1">
                <a:schemeClr val="accent3"/>
              </a:effectRef>
              <a:fontRef idx="minor">
                <a:schemeClr val="tx1"/>
              </a:fontRef>
            </p:style>
            <p:txBody>
              <a:bodyPr/>
              <a:lstStyle/>
              <a:p>
                <a:endParaRPr lang="sk-SK">
                  <a:solidFill>
                    <a:schemeClr val="accent1">
                      <a:lumMod val="50000"/>
                    </a:schemeClr>
                  </a:solidFill>
                  <a:latin typeface="Trebuchet MS" charset="0"/>
                  <a:ea typeface="Trebuchet MS" charset="0"/>
                  <a:cs typeface="Trebuchet MS" charset="0"/>
                </a:endParaRPr>
              </a:p>
            </p:txBody>
          </p:sp>
          <p:sp>
            <p:nvSpPr>
              <p:cNvPr id="78" name="Line 25"/>
              <p:cNvSpPr>
                <a:spLocks noChangeShapeType="1"/>
              </p:cNvSpPr>
              <p:nvPr/>
            </p:nvSpPr>
            <p:spPr bwMode="auto">
              <a:xfrm flipH="1">
                <a:off x="1710848" y="2275041"/>
                <a:ext cx="0" cy="1170884"/>
              </a:xfrm>
              <a:prstGeom prst="line">
                <a:avLst/>
              </a:prstGeom>
              <a:ln>
                <a:solidFill>
                  <a:srgbClr val="FFFF00"/>
                </a:solidFill>
                <a:headEnd type="arrow" w="med" len="lg"/>
                <a:tailEnd type="none" w="med" len="lg"/>
              </a:ln>
              <a:effectLst>
                <a:glow rad="63500">
                  <a:schemeClr val="accent6">
                    <a:satMod val="175000"/>
                    <a:alpha val="40000"/>
                  </a:schemeClr>
                </a:glow>
                <a:outerShdw blurRad="63500" sx="102000" sy="102000" algn="ctr" rotWithShape="0">
                  <a:prstClr val="black">
                    <a:alpha val="40000"/>
                  </a:prstClr>
                </a:outerShdw>
              </a:effectLst>
              <a:extLst/>
            </p:spPr>
            <p:style>
              <a:lnRef idx="2">
                <a:schemeClr val="accent3"/>
              </a:lnRef>
              <a:fillRef idx="0">
                <a:schemeClr val="accent3"/>
              </a:fillRef>
              <a:effectRef idx="1">
                <a:schemeClr val="accent3"/>
              </a:effectRef>
              <a:fontRef idx="minor">
                <a:schemeClr val="tx1"/>
              </a:fontRef>
            </p:style>
            <p:txBody>
              <a:bodyPr/>
              <a:lstStyle/>
              <a:p>
                <a:endParaRPr lang="sk-SK">
                  <a:solidFill>
                    <a:schemeClr val="accent1">
                      <a:lumMod val="50000"/>
                    </a:schemeClr>
                  </a:solidFill>
                  <a:latin typeface="Trebuchet MS" charset="0"/>
                  <a:ea typeface="Trebuchet MS" charset="0"/>
                  <a:cs typeface="Trebuchet MS" charset="0"/>
                </a:endParaRPr>
              </a:p>
            </p:txBody>
          </p:sp>
        </p:grpSp>
        <p:sp>
          <p:nvSpPr>
            <p:cNvPr id="3" name="BlokTextu 2"/>
            <p:cNvSpPr txBox="1"/>
            <p:nvPr/>
          </p:nvSpPr>
          <p:spPr>
            <a:xfrm>
              <a:off x="3290348" y="1187460"/>
              <a:ext cx="5674139" cy="369332"/>
            </a:xfrm>
            <a:prstGeom prst="rect">
              <a:avLst/>
            </a:prstGeom>
            <a:noFill/>
          </p:spPr>
          <p:txBody>
            <a:bodyPr wrap="square" rtlCol="0">
              <a:spAutoFit/>
            </a:bodyPr>
            <a:lstStyle/>
            <a:p>
              <a:pPr algn="ctr"/>
              <a:r>
                <a:rPr lang="en-GB" dirty="0" smtClean="0">
                  <a:solidFill>
                    <a:schemeClr val="accent1">
                      <a:lumMod val="50000"/>
                    </a:schemeClr>
                  </a:solidFill>
                  <a:effectLst>
                    <a:innerShdw blurRad="114300">
                      <a:prstClr val="black"/>
                    </a:innerShdw>
                  </a:effectLst>
                  <a:latin typeface="Trebuchet MS" charset="0"/>
                  <a:ea typeface="Trebuchet MS" charset="0"/>
                  <a:cs typeface="Trebuchet MS" charset="0"/>
                </a:rPr>
                <a:t>Bureau of Border and Foreign Police </a:t>
              </a:r>
              <a:endParaRPr lang="en-GB" dirty="0">
                <a:solidFill>
                  <a:schemeClr val="accent1">
                    <a:lumMod val="50000"/>
                  </a:schemeClr>
                </a:solidFill>
                <a:effectLst>
                  <a:innerShdw blurRad="114300">
                    <a:prstClr val="black"/>
                  </a:innerShdw>
                </a:effectLst>
                <a:latin typeface="Trebuchet MS" charset="0"/>
                <a:ea typeface="Trebuchet MS" charset="0"/>
                <a:cs typeface="Trebuchet MS" charset="0"/>
              </a:endParaRPr>
            </a:p>
          </p:txBody>
        </p:sp>
      </p:grpSp>
      <p:sp>
        <p:nvSpPr>
          <p:cNvPr id="72" name="Rectangle 22"/>
          <p:cNvSpPr>
            <a:spLocks noChangeArrowheads="1"/>
          </p:cNvSpPr>
          <p:nvPr/>
        </p:nvSpPr>
        <p:spPr bwMode="auto">
          <a:xfrm>
            <a:off x="8363724" y="1161060"/>
            <a:ext cx="509398" cy="4975097"/>
          </a:xfrm>
          <a:prstGeom prst="rect">
            <a:avLst/>
          </a:prstGeom>
          <a:solidFill>
            <a:schemeClr val="accent2">
              <a:lumMod val="40000"/>
              <a:lumOff val="60000"/>
            </a:schemeClr>
          </a:solidFill>
          <a:ln/>
          <a:extLst/>
        </p:spPr>
        <p:style>
          <a:lnRef idx="3">
            <a:schemeClr val="lt1"/>
          </a:lnRef>
          <a:fillRef idx="1">
            <a:schemeClr val="accent1"/>
          </a:fillRef>
          <a:effectRef idx="1">
            <a:schemeClr val="accent1"/>
          </a:effectRef>
          <a:fontRef idx="minor">
            <a:schemeClr val="lt1"/>
          </a:fontRef>
        </p:style>
        <p:txBody>
          <a:bodyPr vert="vert270" wrap="none" anchor="ctr"/>
          <a:lstStyle/>
          <a:p>
            <a:pPr algn="ctr"/>
            <a:r>
              <a:rPr lang="cs-CZ" b="1" dirty="0" smtClean="0">
                <a:solidFill>
                  <a:schemeClr val="accent1">
                    <a:lumMod val="50000"/>
                  </a:schemeClr>
                </a:solidFill>
                <a:latin typeface="Trebuchet MS" charset="0"/>
                <a:ea typeface="Trebuchet MS" charset="0"/>
                <a:cs typeface="Trebuchet MS" charset="0"/>
              </a:rPr>
              <a:t>IS Migra      IS ECU        CQC</a:t>
            </a:r>
            <a:endParaRPr lang="cs-CZ" b="1" dirty="0">
              <a:solidFill>
                <a:schemeClr val="accent1">
                  <a:lumMod val="50000"/>
                </a:schemeClr>
              </a:solidFill>
              <a:latin typeface="Trebuchet MS" charset="0"/>
              <a:ea typeface="Trebuchet MS" charset="0"/>
              <a:cs typeface="Trebuchet MS" charset="0"/>
            </a:endParaRPr>
          </a:p>
        </p:txBody>
      </p:sp>
    </p:spTree>
    <p:extLst>
      <p:ext uri="{BB962C8B-B14F-4D97-AF65-F5344CB8AC3E}">
        <p14:creationId xmlns:p14="http://schemas.microsoft.com/office/powerpoint/2010/main" val="2466408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475656" y="399147"/>
            <a:ext cx="640604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sk-SK" sz="2400" b="1" dirty="0">
                <a:solidFill>
                  <a:schemeClr val="accent1">
                    <a:lumMod val="50000"/>
                  </a:schemeClr>
                </a:solidFill>
                <a:latin typeface="Trebuchet MS" charset="0"/>
                <a:ea typeface="Trebuchet MS" charset="0"/>
                <a:cs typeface="Trebuchet MS" charset="0"/>
              </a:rPr>
              <a:t>IS MIGRA – </a:t>
            </a:r>
            <a:r>
              <a:rPr lang="sk-SK" sz="2400" b="1" dirty="0" smtClean="0">
                <a:solidFill>
                  <a:schemeClr val="accent1">
                    <a:lumMod val="50000"/>
                  </a:schemeClr>
                </a:solidFill>
                <a:latin typeface="Trebuchet MS" charset="0"/>
                <a:ea typeface="Trebuchet MS" charset="0"/>
                <a:cs typeface="Trebuchet MS" charset="0"/>
              </a:rPr>
              <a:t> </a:t>
            </a:r>
            <a:r>
              <a:rPr lang="sk-SK" sz="2400" b="1" dirty="0" err="1" smtClean="0">
                <a:solidFill>
                  <a:schemeClr val="accent1">
                    <a:lumMod val="50000"/>
                  </a:schemeClr>
                </a:solidFill>
                <a:latin typeface="Trebuchet MS" charset="0"/>
                <a:ea typeface="Trebuchet MS" charset="0"/>
                <a:cs typeface="Trebuchet MS" charset="0"/>
              </a:rPr>
              <a:t>scheme</a:t>
            </a:r>
            <a:r>
              <a:rPr lang="sk-SK" sz="2400" b="1" dirty="0" smtClean="0">
                <a:solidFill>
                  <a:schemeClr val="accent1">
                    <a:lumMod val="50000"/>
                  </a:schemeClr>
                </a:solidFill>
                <a:latin typeface="Trebuchet MS" charset="0"/>
                <a:ea typeface="Trebuchet MS" charset="0"/>
                <a:cs typeface="Trebuchet MS" charset="0"/>
              </a:rPr>
              <a:t> </a:t>
            </a:r>
            <a:r>
              <a:rPr lang="sk-SK" sz="2400" b="1" dirty="0" err="1" smtClean="0">
                <a:solidFill>
                  <a:schemeClr val="accent1">
                    <a:lumMod val="50000"/>
                  </a:schemeClr>
                </a:solidFill>
                <a:latin typeface="Trebuchet MS" charset="0"/>
                <a:ea typeface="Trebuchet MS" charset="0"/>
                <a:cs typeface="Trebuchet MS" charset="0"/>
              </a:rPr>
              <a:t>of</a:t>
            </a:r>
            <a:r>
              <a:rPr lang="sk-SK" sz="2400" b="1" dirty="0" smtClean="0">
                <a:solidFill>
                  <a:schemeClr val="accent1">
                    <a:lumMod val="50000"/>
                  </a:schemeClr>
                </a:solidFill>
                <a:latin typeface="Trebuchet MS" charset="0"/>
                <a:ea typeface="Trebuchet MS" charset="0"/>
                <a:cs typeface="Trebuchet MS" charset="0"/>
              </a:rPr>
              <a:t> </a:t>
            </a:r>
            <a:r>
              <a:rPr lang="sk-SK" sz="2400" b="1" dirty="0" err="1" smtClean="0">
                <a:solidFill>
                  <a:schemeClr val="accent1">
                    <a:lumMod val="50000"/>
                  </a:schemeClr>
                </a:solidFill>
                <a:latin typeface="Trebuchet MS" charset="0"/>
                <a:ea typeface="Trebuchet MS" charset="0"/>
                <a:cs typeface="Trebuchet MS" charset="0"/>
              </a:rPr>
              <a:t>working</a:t>
            </a:r>
            <a:r>
              <a:rPr lang="sk-SK" sz="2400" b="1" dirty="0" smtClean="0">
                <a:solidFill>
                  <a:schemeClr val="accent1">
                    <a:lumMod val="50000"/>
                  </a:schemeClr>
                </a:solidFill>
                <a:latin typeface="Trebuchet MS" charset="0"/>
                <a:ea typeface="Trebuchet MS" charset="0"/>
                <a:cs typeface="Trebuchet MS" charset="0"/>
              </a:rPr>
              <a:t> </a:t>
            </a:r>
            <a:r>
              <a:rPr lang="sk-SK" sz="2400" b="1" dirty="0" err="1" smtClean="0">
                <a:solidFill>
                  <a:schemeClr val="accent1">
                    <a:lumMod val="50000"/>
                  </a:schemeClr>
                </a:solidFill>
                <a:latin typeface="Trebuchet MS" charset="0"/>
                <a:ea typeface="Trebuchet MS" charset="0"/>
                <a:cs typeface="Trebuchet MS" charset="0"/>
              </a:rPr>
              <a:t>procedure</a:t>
            </a:r>
            <a:endParaRPr lang="sk-SK" sz="2400" b="1" dirty="0" smtClean="0">
              <a:solidFill>
                <a:schemeClr val="accent1">
                  <a:lumMod val="50000"/>
                </a:schemeClr>
              </a:solidFill>
              <a:latin typeface="Trebuchet MS" charset="0"/>
              <a:ea typeface="Trebuchet MS" charset="0"/>
              <a:cs typeface="Trebuchet MS" charset="0"/>
            </a:endParaRPr>
          </a:p>
        </p:txBody>
      </p:sp>
      <p:sp>
        <p:nvSpPr>
          <p:cNvPr id="4" name="Zaoblený obdĺžnik 3"/>
          <p:cNvSpPr/>
          <p:nvPr/>
        </p:nvSpPr>
        <p:spPr>
          <a:xfrm>
            <a:off x="611560" y="1916832"/>
            <a:ext cx="1872208" cy="648072"/>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atin typeface="Trebuchet MS" charset="0"/>
              <a:ea typeface="Trebuchet MS" charset="0"/>
              <a:cs typeface="Trebuchet MS" charset="0"/>
            </a:endParaRPr>
          </a:p>
        </p:txBody>
      </p:sp>
      <p:sp>
        <p:nvSpPr>
          <p:cNvPr id="6" name="Zaoblený obdĺžnik 5"/>
          <p:cNvSpPr/>
          <p:nvPr/>
        </p:nvSpPr>
        <p:spPr>
          <a:xfrm>
            <a:off x="3635895" y="1916832"/>
            <a:ext cx="1872208" cy="792088"/>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atin typeface="Trebuchet MS" charset="0"/>
              <a:ea typeface="Trebuchet MS" charset="0"/>
              <a:cs typeface="Trebuchet MS" charset="0"/>
            </a:endParaRPr>
          </a:p>
        </p:txBody>
      </p:sp>
      <p:sp>
        <p:nvSpPr>
          <p:cNvPr id="7" name="Zaoblený obdĺžnik 6"/>
          <p:cNvSpPr/>
          <p:nvPr/>
        </p:nvSpPr>
        <p:spPr>
          <a:xfrm>
            <a:off x="6660232" y="1916832"/>
            <a:ext cx="1800200" cy="648072"/>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atin typeface="Trebuchet MS" charset="0"/>
              <a:ea typeface="Trebuchet MS" charset="0"/>
              <a:cs typeface="Trebuchet MS" charset="0"/>
            </a:endParaRPr>
          </a:p>
        </p:txBody>
      </p:sp>
      <p:sp>
        <p:nvSpPr>
          <p:cNvPr id="8" name="Zaoblený obdĺžnik 7"/>
          <p:cNvSpPr/>
          <p:nvPr/>
        </p:nvSpPr>
        <p:spPr>
          <a:xfrm>
            <a:off x="1907704" y="2996952"/>
            <a:ext cx="5587902" cy="648072"/>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atin typeface="Trebuchet MS" charset="0"/>
              <a:ea typeface="Trebuchet MS" charset="0"/>
              <a:cs typeface="Trebuchet MS" charset="0"/>
            </a:endParaRPr>
          </a:p>
        </p:txBody>
      </p:sp>
      <p:sp>
        <p:nvSpPr>
          <p:cNvPr id="9" name="Zaoblený obdĺžnik 8"/>
          <p:cNvSpPr/>
          <p:nvPr/>
        </p:nvSpPr>
        <p:spPr>
          <a:xfrm>
            <a:off x="539552" y="4210819"/>
            <a:ext cx="1872208" cy="648072"/>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atin typeface="Trebuchet MS" charset="0"/>
              <a:ea typeface="Trebuchet MS" charset="0"/>
              <a:cs typeface="Trebuchet MS" charset="0"/>
            </a:endParaRPr>
          </a:p>
        </p:txBody>
      </p:sp>
      <p:sp>
        <p:nvSpPr>
          <p:cNvPr id="10" name="Zaoblený obdĺžnik 9"/>
          <p:cNvSpPr/>
          <p:nvPr/>
        </p:nvSpPr>
        <p:spPr>
          <a:xfrm>
            <a:off x="2598862" y="4211191"/>
            <a:ext cx="1872208" cy="934362"/>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atin typeface="Trebuchet MS" charset="0"/>
              <a:ea typeface="Trebuchet MS" charset="0"/>
              <a:cs typeface="Trebuchet MS" charset="0"/>
            </a:endParaRPr>
          </a:p>
        </p:txBody>
      </p:sp>
      <p:sp>
        <p:nvSpPr>
          <p:cNvPr id="11" name="Zaoblený obdĺžnik 10"/>
          <p:cNvSpPr/>
          <p:nvPr/>
        </p:nvSpPr>
        <p:spPr>
          <a:xfrm>
            <a:off x="4644008" y="4221088"/>
            <a:ext cx="1872208" cy="648072"/>
          </a:xfrm>
          <a:prstGeom prst="roundRect">
            <a:avLst/>
          </a:prstGeom>
          <a:no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atin typeface="Trebuchet MS" charset="0"/>
              <a:ea typeface="Trebuchet MS" charset="0"/>
              <a:cs typeface="Trebuchet MS" charset="0"/>
            </a:endParaRPr>
          </a:p>
        </p:txBody>
      </p:sp>
      <p:sp>
        <p:nvSpPr>
          <p:cNvPr id="12" name="Zaoblený obdĺžnik 11"/>
          <p:cNvSpPr/>
          <p:nvPr/>
        </p:nvSpPr>
        <p:spPr>
          <a:xfrm>
            <a:off x="6726906" y="4221088"/>
            <a:ext cx="1872208" cy="648072"/>
          </a:xfrm>
          <a:prstGeom prst="roundRect">
            <a:avLst/>
          </a:prstGeom>
          <a:no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atin typeface="Trebuchet MS" charset="0"/>
              <a:ea typeface="Trebuchet MS" charset="0"/>
              <a:cs typeface="Trebuchet MS" charset="0"/>
            </a:endParaRPr>
          </a:p>
        </p:txBody>
      </p:sp>
      <p:sp>
        <p:nvSpPr>
          <p:cNvPr id="13" name="Zaoblený obdĺžnik 12"/>
          <p:cNvSpPr/>
          <p:nvPr/>
        </p:nvSpPr>
        <p:spPr>
          <a:xfrm>
            <a:off x="539552" y="5445224"/>
            <a:ext cx="1872208" cy="648072"/>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atin typeface="Trebuchet MS" charset="0"/>
              <a:ea typeface="Trebuchet MS" charset="0"/>
              <a:cs typeface="Trebuchet MS" charset="0"/>
            </a:endParaRPr>
          </a:p>
        </p:txBody>
      </p:sp>
      <p:sp>
        <p:nvSpPr>
          <p:cNvPr id="14" name="Zaoblený obdĺžnik 13"/>
          <p:cNvSpPr/>
          <p:nvPr/>
        </p:nvSpPr>
        <p:spPr>
          <a:xfrm>
            <a:off x="2699791" y="5445224"/>
            <a:ext cx="1872208" cy="648072"/>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atin typeface="Trebuchet MS" charset="0"/>
              <a:ea typeface="Trebuchet MS" charset="0"/>
              <a:cs typeface="Trebuchet MS" charset="0"/>
            </a:endParaRPr>
          </a:p>
        </p:txBody>
      </p:sp>
      <p:sp>
        <p:nvSpPr>
          <p:cNvPr id="15" name="Zaoblený obdĺžnik 14"/>
          <p:cNvSpPr/>
          <p:nvPr/>
        </p:nvSpPr>
        <p:spPr>
          <a:xfrm>
            <a:off x="6747891" y="4869159"/>
            <a:ext cx="1872208" cy="856893"/>
          </a:xfrm>
          <a:prstGeom prst="roundRect">
            <a:avLst/>
          </a:prstGeom>
          <a:noFill/>
          <a:ln w="317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atin typeface="Trebuchet MS" charset="0"/>
              <a:ea typeface="Trebuchet MS" charset="0"/>
              <a:cs typeface="Trebuchet MS" charset="0"/>
            </a:endParaRPr>
          </a:p>
        </p:txBody>
      </p:sp>
      <p:sp>
        <p:nvSpPr>
          <p:cNvPr id="16" name="BlokTextu 15"/>
          <p:cNvSpPr txBox="1"/>
          <p:nvPr/>
        </p:nvSpPr>
        <p:spPr>
          <a:xfrm>
            <a:off x="611560" y="4221088"/>
            <a:ext cx="1728192" cy="646331"/>
          </a:xfrm>
          <a:prstGeom prst="rect">
            <a:avLst/>
          </a:prstGeom>
          <a:noFill/>
        </p:spPr>
        <p:txBody>
          <a:bodyPr wrap="square" rtlCol="0">
            <a:spAutoFit/>
          </a:bodyPr>
          <a:lstStyle/>
          <a:p>
            <a:pPr algn="ctr"/>
            <a:r>
              <a:rPr lang="sk-SK" dirty="0" err="1" smtClean="0">
                <a:latin typeface="Trebuchet MS" charset="0"/>
                <a:ea typeface="Trebuchet MS" charset="0"/>
                <a:cs typeface="Trebuchet MS" charset="0"/>
              </a:rPr>
              <a:t>Details</a:t>
            </a:r>
            <a:r>
              <a:rPr lang="sk-SK" dirty="0" smtClean="0">
                <a:latin typeface="Trebuchet MS" charset="0"/>
                <a:ea typeface="Trebuchet MS" charset="0"/>
                <a:cs typeface="Trebuchet MS" charset="0"/>
              </a:rPr>
              <a:t> </a:t>
            </a:r>
            <a:r>
              <a:rPr lang="sk-SK" dirty="0" err="1" smtClean="0">
                <a:latin typeface="Trebuchet MS" charset="0"/>
                <a:ea typeface="Trebuchet MS" charset="0"/>
                <a:cs typeface="Trebuchet MS" charset="0"/>
              </a:rPr>
              <a:t>of</a:t>
            </a:r>
            <a:r>
              <a:rPr lang="sk-SK" dirty="0" smtClean="0">
                <a:latin typeface="Trebuchet MS" charset="0"/>
                <a:ea typeface="Trebuchet MS" charset="0"/>
                <a:cs typeface="Trebuchet MS" charset="0"/>
              </a:rPr>
              <a:t> </a:t>
            </a:r>
            <a:r>
              <a:rPr lang="sk-SK" dirty="0" err="1" smtClean="0">
                <a:latin typeface="Trebuchet MS" charset="0"/>
                <a:ea typeface="Trebuchet MS" charset="0"/>
                <a:cs typeface="Trebuchet MS" charset="0"/>
              </a:rPr>
              <a:t>Procedures</a:t>
            </a:r>
            <a:r>
              <a:rPr lang="sk-SK" dirty="0" smtClean="0">
                <a:latin typeface="Trebuchet MS" charset="0"/>
                <a:ea typeface="Trebuchet MS" charset="0"/>
                <a:cs typeface="Trebuchet MS" charset="0"/>
              </a:rPr>
              <a:t> MÚ</a:t>
            </a:r>
            <a:endParaRPr lang="sk-SK" dirty="0">
              <a:latin typeface="Trebuchet MS" charset="0"/>
              <a:ea typeface="Trebuchet MS" charset="0"/>
              <a:cs typeface="Trebuchet MS" charset="0"/>
            </a:endParaRPr>
          </a:p>
        </p:txBody>
      </p:sp>
      <p:sp>
        <p:nvSpPr>
          <p:cNvPr id="17" name="BlokTextu 16"/>
          <p:cNvSpPr txBox="1"/>
          <p:nvPr/>
        </p:nvSpPr>
        <p:spPr>
          <a:xfrm>
            <a:off x="2670870" y="4233892"/>
            <a:ext cx="1728192" cy="923330"/>
          </a:xfrm>
          <a:prstGeom prst="rect">
            <a:avLst/>
          </a:prstGeom>
          <a:noFill/>
        </p:spPr>
        <p:txBody>
          <a:bodyPr wrap="square" rtlCol="0">
            <a:spAutoFit/>
          </a:bodyPr>
          <a:lstStyle/>
          <a:p>
            <a:pPr algn="ctr"/>
            <a:r>
              <a:rPr lang="sk-SK" dirty="0" err="1" smtClean="0">
                <a:latin typeface="Trebuchet MS" charset="0"/>
                <a:ea typeface="Trebuchet MS" charset="0"/>
                <a:cs typeface="Trebuchet MS" charset="0"/>
              </a:rPr>
              <a:t>Details</a:t>
            </a:r>
            <a:r>
              <a:rPr lang="sk-SK" dirty="0" smtClean="0">
                <a:latin typeface="Trebuchet MS" charset="0"/>
                <a:ea typeface="Trebuchet MS" charset="0"/>
                <a:cs typeface="Trebuchet MS" charset="0"/>
              </a:rPr>
              <a:t> </a:t>
            </a:r>
            <a:r>
              <a:rPr lang="sk-SK" dirty="0" err="1" smtClean="0">
                <a:latin typeface="Trebuchet MS" charset="0"/>
                <a:ea typeface="Trebuchet MS" charset="0"/>
                <a:cs typeface="Trebuchet MS" charset="0"/>
              </a:rPr>
              <a:t>of</a:t>
            </a:r>
            <a:r>
              <a:rPr lang="sk-SK" dirty="0" smtClean="0">
                <a:latin typeface="Trebuchet MS" charset="0"/>
                <a:ea typeface="Trebuchet MS" charset="0"/>
                <a:cs typeface="Trebuchet MS" charset="0"/>
              </a:rPr>
              <a:t> </a:t>
            </a:r>
            <a:r>
              <a:rPr lang="sk-SK" dirty="0" err="1" smtClean="0">
                <a:latin typeface="Trebuchet MS" charset="0"/>
                <a:ea typeface="Trebuchet MS" charset="0"/>
                <a:cs typeface="Trebuchet MS" charset="0"/>
              </a:rPr>
              <a:t>Procedures</a:t>
            </a:r>
            <a:r>
              <a:rPr lang="sk-SK" dirty="0" smtClean="0">
                <a:latin typeface="Trebuchet MS" charset="0"/>
                <a:ea typeface="Trebuchet MS" charset="0"/>
                <a:cs typeface="Trebuchet MS" charset="0"/>
              </a:rPr>
              <a:t> </a:t>
            </a:r>
            <a:r>
              <a:rPr lang="sk-SK" dirty="0" err="1" smtClean="0">
                <a:latin typeface="Trebuchet MS" charset="0"/>
                <a:ea typeface="Trebuchet MS" charset="0"/>
                <a:cs typeface="Trebuchet MS" charset="0"/>
              </a:rPr>
              <a:t>BaFP</a:t>
            </a:r>
            <a:endParaRPr lang="sk-SK" dirty="0">
              <a:latin typeface="Trebuchet MS" charset="0"/>
              <a:ea typeface="Trebuchet MS" charset="0"/>
              <a:cs typeface="Trebuchet MS" charset="0"/>
            </a:endParaRPr>
          </a:p>
        </p:txBody>
      </p:sp>
      <p:sp>
        <p:nvSpPr>
          <p:cNvPr id="18" name="BlokTextu 17"/>
          <p:cNvSpPr txBox="1"/>
          <p:nvPr/>
        </p:nvSpPr>
        <p:spPr>
          <a:xfrm>
            <a:off x="683568" y="1945285"/>
            <a:ext cx="1728192" cy="584775"/>
          </a:xfrm>
          <a:prstGeom prst="rect">
            <a:avLst/>
          </a:prstGeom>
          <a:noFill/>
        </p:spPr>
        <p:txBody>
          <a:bodyPr wrap="square" rtlCol="0">
            <a:spAutoFit/>
          </a:bodyPr>
          <a:lstStyle/>
          <a:p>
            <a:pPr algn="ctr"/>
            <a:r>
              <a:rPr lang="sk-SK" sz="1600" dirty="0" err="1" smtClean="0">
                <a:latin typeface="Trebuchet MS" charset="0"/>
                <a:ea typeface="Trebuchet MS" charset="0"/>
                <a:cs typeface="Trebuchet MS" charset="0"/>
              </a:rPr>
              <a:t>Query</a:t>
            </a:r>
            <a:r>
              <a:rPr lang="sk-SK" sz="1600" dirty="0" smtClean="0">
                <a:latin typeface="Trebuchet MS" charset="0"/>
                <a:ea typeface="Trebuchet MS" charset="0"/>
                <a:cs typeface="Trebuchet MS" charset="0"/>
              </a:rPr>
              <a:t> </a:t>
            </a:r>
            <a:r>
              <a:rPr lang="sk-SK" sz="1600" dirty="0" err="1" smtClean="0">
                <a:latin typeface="Trebuchet MS" charset="0"/>
                <a:ea typeface="Trebuchet MS" charset="0"/>
                <a:cs typeface="Trebuchet MS" charset="0"/>
              </a:rPr>
              <a:t>according</a:t>
            </a:r>
            <a:r>
              <a:rPr lang="sk-SK" sz="1600" dirty="0" smtClean="0">
                <a:latin typeface="Trebuchet MS" charset="0"/>
                <a:ea typeface="Trebuchet MS" charset="0"/>
                <a:cs typeface="Trebuchet MS" charset="0"/>
              </a:rPr>
              <a:t> to </a:t>
            </a:r>
            <a:r>
              <a:rPr lang="sk-SK" sz="1600" dirty="0" err="1" smtClean="0">
                <a:latin typeface="Trebuchet MS" charset="0"/>
                <a:ea typeface="Trebuchet MS" charset="0"/>
                <a:cs typeface="Trebuchet MS" charset="0"/>
              </a:rPr>
              <a:t>fingerprints</a:t>
            </a:r>
            <a:endParaRPr lang="sk-SK" sz="1600" dirty="0">
              <a:latin typeface="Trebuchet MS" charset="0"/>
              <a:ea typeface="Trebuchet MS" charset="0"/>
              <a:cs typeface="Trebuchet MS" charset="0"/>
            </a:endParaRPr>
          </a:p>
        </p:txBody>
      </p:sp>
      <p:sp>
        <p:nvSpPr>
          <p:cNvPr id="19" name="BlokTextu 18"/>
          <p:cNvSpPr txBox="1"/>
          <p:nvPr/>
        </p:nvSpPr>
        <p:spPr>
          <a:xfrm>
            <a:off x="3530428" y="1948480"/>
            <a:ext cx="2049684" cy="738664"/>
          </a:xfrm>
          <a:prstGeom prst="rect">
            <a:avLst/>
          </a:prstGeom>
          <a:noFill/>
        </p:spPr>
        <p:txBody>
          <a:bodyPr wrap="square" rtlCol="0">
            <a:spAutoFit/>
          </a:bodyPr>
          <a:lstStyle/>
          <a:p>
            <a:pPr algn="ctr"/>
            <a:r>
              <a:rPr lang="sk-SK" sz="1400" dirty="0" err="1" smtClean="0">
                <a:latin typeface="Trebuchet MS" charset="0"/>
                <a:ea typeface="Trebuchet MS" charset="0"/>
                <a:cs typeface="Trebuchet MS" charset="0"/>
              </a:rPr>
              <a:t>Creation</a:t>
            </a:r>
            <a:r>
              <a:rPr lang="sk-SK" sz="1400" dirty="0" smtClean="0">
                <a:latin typeface="Trebuchet MS" charset="0"/>
                <a:ea typeface="Trebuchet MS" charset="0"/>
                <a:cs typeface="Trebuchet MS" charset="0"/>
              </a:rPr>
              <a:t> </a:t>
            </a:r>
            <a:r>
              <a:rPr lang="sk-SK" sz="1400" dirty="0" err="1" smtClean="0">
                <a:latin typeface="Trebuchet MS" charset="0"/>
                <a:ea typeface="Trebuchet MS" charset="0"/>
                <a:cs typeface="Trebuchet MS" charset="0"/>
              </a:rPr>
              <a:t>of</a:t>
            </a:r>
            <a:r>
              <a:rPr lang="sk-SK" sz="1400" dirty="0" smtClean="0">
                <a:latin typeface="Trebuchet MS" charset="0"/>
                <a:ea typeface="Trebuchet MS" charset="0"/>
                <a:cs typeface="Trebuchet MS" charset="0"/>
              </a:rPr>
              <a:t> a new person – </a:t>
            </a:r>
            <a:r>
              <a:rPr lang="sk-SK" sz="1400" dirty="0" err="1" smtClean="0">
                <a:latin typeface="Trebuchet MS" charset="0"/>
                <a:ea typeface="Trebuchet MS" charset="0"/>
                <a:cs typeface="Trebuchet MS" charset="0"/>
              </a:rPr>
              <a:t>fingerprings</a:t>
            </a:r>
            <a:r>
              <a:rPr lang="sk-SK" sz="1400" dirty="0" smtClean="0">
                <a:latin typeface="Trebuchet MS" charset="0"/>
                <a:ea typeface="Trebuchet MS" charset="0"/>
                <a:cs typeface="Trebuchet MS" charset="0"/>
              </a:rPr>
              <a:t>/</a:t>
            </a:r>
            <a:r>
              <a:rPr lang="sk-SK" sz="1400" dirty="0" err="1" smtClean="0">
                <a:latin typeface="Trebuchet MS" charset="0"/>
                <a:ea typeface="Trebuchet MS" charset="0"/>
                <a:cs typeface="Trebuchet MS" charset="0"/>
              </a:rPr>
              <a:t>document</a:t>
            </a:r>
            <a:endParaRPr lang="sk-SK" sz="1200" dirty="0">
              <a:latin typeface="Trebuchet MS" charset="0"/>
              <a:ea typeface="Trebuchet MS" charset="0"/>
              <a:cs typeface="Trebuchet MS" charset="0"/>
            </a:endParaRPr>
          </a:p>
        </p:txBody>
      </p:sp>
      <p:sp>
        <p:nvSpPr>
          <p:cNvPr id="20" name="BlokTextu 19"/>
          <p:cNvSpPr txBox="1"/>
          <p:nvPr/>
        </p:nvSpPr>
        <p:spPr>
          <a:xfrm>
            <a:off x="6732240" y="1948480"/>
            <a:ext cx="1728192" cy="584775"/>
          </a:xfrm>
          <a:prstGeom prst="rect">
            <a:avLst/>
          </a:prstGeom>
          <a:noFill/>
        </p:spPr>
        <p:txBody>
          <a:bodyPr wrap="square" rtlCol="0">
            <a:spAutoFit/>
          </a:bodyPr>
          <a:lstStyle/>
          <a:p>
            <a:pPr algn="ctr"/>
            <a:r>
              <a:rPr lang="sk-SK" sz="1600" dirty="0" err="1" smtClean="0">
                <a:latin typeface="Trebuchet MS" charset="0"/>
                <a:ea typeface="Trebuchet MS" charset="0"/>
                <a:cs typeface="Trebuchet MS" charset="0"/>
              </a:rPr>
              <a:t>Alfanumerical</a:t>
            </a:r>
            <a:r>
              <a:rPr lang="sk-SK" sz="1600" dirty="0" smtClean="0">
                <a:latin typeface="Trebuchet MS" charset="0"/>
                <a:ea typeface="Trebuchet MS" charset="0"/>
                <a:cs typeface="Trebuchet MS" charset="0"/>
              </a:rPr>
              <a:t> </a:t>
            </a:r>
            <a:r>
              <a:rPr lang="sk-SK" sz="1600" dirty="0" err="1" smtClean="0">
                <a:latin typeface="Trebuchet MS" charset="0"/>
                <a:ea typeface="Trebuchet MS" charset="0"/>
                <a:cs typeface="Trebuchet MS" charset="0"/>
              </a:rPr>
              <a:t>query</a:t>
            </a:r>
            <a:endParaRPr lang="sk-SK" sz="1600" dirty="0">
              <a:latin typeface="Trebuchet MS" charset="0"/>
              <a:ea typeface="Trebuchet MS" charset="0"/>
              <a:cs typeface="Trebuchet MS" charset="0"/>
            </a:endParaRPr>
          </a:p>
        </p:txBody>
      </p:sp>
      <p:sp>
        <p:nvSpPr>
          <p:cNvPr id="21" name="BlokTextu 20"/>
          <p:cNvSpPr txBox="1"/>
          <p:nvPr/>
        </p:nvSpPr>
        <p:spPr>
          <a:xfrm>
            <a:off x="2050256" y="3151711"/>
            <a:ext cx="5330056" cy="338554"/>
          </a:xfrm>
          <a:prstGeom prst="rect">
            <a:avLst/>
          </a:prstGeom>
          <a:noFill/>
        </p:spPr>
        <p:txBody>
          <a:bodyPr wrap="square" rtlCol="0">
            <a:spAutoFit/>
          </a:bodyPr>
          <a:lstStyle/>
          <a:p>
            <a:pPr algn="ctr"/>
            <a:r>
              <a:rPr lang="sk-SK" sz="1600" dirty="0" err="1" smtClean="0">
                <a:latin typeface="Trebuchet MS" charset="0"/>
                <a:ea typeface="Trebuchet MS" charset="0"/>
                <a:cs typeface="Trebuchet MS" charset="0"/>
              </a:rPr>
              <a:t>Subject</a:t>
            </a:r>
            <a:r>
              <a:rPr lang="sk-SK" sz="1600" dirty="0" smtClean="0">
                <a:latin typeface="Trebuchet MS" charset="0"/>
                <a:ea typeface="Trebuchet MS" charset="0"/>
                <a:cs typeface="Trebuchet MS" charset="0"/>
              </a:rPr>
              <a:t> </a:t>
            </a:r>
            <a:r>
              <a:rPr lang="sk-SK" sz="1600" dirty="0" err="1" smtClean="0">
                <a:latin typeface="Trebuchet MS" charset="0"/>
                <a:ea typeface="Trebuchet MS" charset="0"/>
                <a:cs typeface="Trebuchet MS" charset="0"/>
              </a:rPr>
              <a:t>card</a:t>
            </a:r>
            <a:r>
              <a:rPr lang="sk-SK" sz="1600" dirty="0" smtClean="0">
                <a:latin typeface="Trebuchet MS" charset="0"/>
                <a:ea typeface="Trebuchet MS" charset="0"/>
                <a:cs typeface="Trebuchet MS" charset="0"/>
              </a:rPr>
              <a:t> (</a:t>
            </a:r>
            <a:r>
              <a:rPr lang="sk-SK" sz="1600" dirty="0" err="1" smtClean="0">
                <a:latin typeface="Trebuchet MS" charset="0"/>
                <a:ea typeface="Trebuchet MS" charset="0"/>
                <a:cs typeface="Trebuchet MS" charset="0"/>
              </a:rPr>
              <a:t>identities</a:t>
            </a:r>
            <a:r>
              <a:rPr lang="sk-SK" sz="1600" dirty="0" smtClean="0">
                <a:latin typeface="Trebuchet MS" charset="0"/>
                <a:ea typeface="Trebuchet MS" charset="0"/>
                <a:cs typeface="Trebuchet MS" charset="0"/>
              </a:rPr>
              <a:t>, </a:t>
            </a:r>
            <a:r>
              <a:rPr lang="sk-SK" sz="1600" dirty="0" err="1" smtClean="0">
                <a:latin typeface="Trebuchet MS" charset="0"/>
                <a:ea typeface="Trebuchet MS" charset="0"/>
                <a:cs typeface="Trebuchet MS" charset="0"/>
              </a:rPr>
              <a:t>documents</a:t>
            </a:r>
            <a:r>
              <a:rPr lang="sk-SK" sz="1600" dirty="0" smtClean="0">
                <a:latin typeface="Trebuchet MS" charset="0"/>
                <a:ea typeface="Trebuchet MS" charset="0"/>
                <a:cs typeface="Trebuchet MS" charset="0"/>
              </a:rPr>
              <a:t>, </a:t>
            </a:r>
            <a:r>
              <a:rPr lang="sk-SK" sz="1600" dirty="0" err="1" smtClean="0">
                <a:latin typeface="Trebuchet MS" charset="0"/>
                <a:ea typeface="Trebuchet MS" charset="0"/>
                <a:cs typeface="Trebuchet MS" charset="0"/>
              </a:rPr>
              <a:t>photos</a:t>
            </a:r>
            <a:r>
              <a:rPr lang="sk-SK" sz="1600" dirty="0" smtClean="0">
                <a:latin typeface="Trebuchet MS" charset="0"/>
                <a:ea typeface="Trebuchet MS" charset="0"/>
                <a:cs typeface="Trebuchet MS" charset="0"/>
              </a:rPr>
              <a:t>...)</a:t>
            </a:r>
            <a:endParaRPr lang="sk-SK" sz="1600" dirty="0">
              <a:latin typeface="Trebuchet MS" charset="0"/>
              <a:ea typeface="Trebuchet MS" charset="0"/>
              <a:cs typeface="Trebuchet MS" charset="0"/>
            </a:endParaRPr>
          </a:p>
        </p:txBody>
      </p:sp>
      <p:sp>
        <p:nvSpPr>
          <p:cNvPr id="22" name="BlokTextu 21"/>
          <p:cNvSpPr txBox="1"/>
          <p:nvPr/>
        </p:nvSpPr>
        <p:spPr>
          <a:xfrm>
            <a:off x="611560" y="5599983"/>
            <a:ext cx="1728192" cy="338554"/>
          </a:xfrm>
          <a:prstGeom prst="rect">
            <a:avLst/>
          </a:prstGeom>
          <a:noFill/>
        </p:spPr>
        <p:txBody>
          <a:bodyPr wrap="square" rtlCol="0">
            <a:spAutoFit/>
          </a:bodyPr>
          <a:lstStyle/>
          <a:p>
            <a:pPr algn="ctr"/>
            <a:r>
              <a:rPr lang="sk-SK" sz="1600" dirty="0" err="1" smtClean="0">
                <a:latin typeface="Trebuchet MS" charset="0"/>
                <a:ea typeface="Trebuchet MS" charset="0"/>
                <a:cs typeface="Trebuchet MS" charset="0"/>
              </a:rPr>
              <a:t>Details</a:t>
            </a:r>
            <a:r>
              <a:rPr lang="sk-SK" sz="1600" dirty="0" smtClean="0">
                <a:latin typeface="Trebuchet MS" charset="0"/>
                <a:ea typeface="Trebuchet MS" charset="0"/>
                <a:cs typeface="Trebuchet MS" charset="0"/>
              </a:rPr>
              <a:t> </a:t>
            </a:r>
            <a:r>
              <a:rPr lang="sk-SK" sz="1600" dirty="0" err="1" smtClean="0">
                <a:latin typeface="Trebuchet MS" charset="0"/>
                <a:ea typeface="Trebuchet MS" charset="0"/>
                <a:cs typeface="Trebuchet MS" charset="0"/>
              </a:rPr>
              <a:t>of</a:t>
            </a:r>
            <a:r>
              <a:rPr lang="sk-SK" sz="1600" dirty="0" smtClean="0">
                <a:latin typeface="Trebuchet MS" charset="0"/>
                <a:ea typeface="Trebuchet MS" charset="0"/>
                <a:cs typeface="Trebuchet MS" charset="0"/>
              </a:rPr>
              <a:t> </a:t>
            </a:r>
            <a:r>
              <a:rPr lang="sk-SK" sz="1600" dirty="0" err="1" smtClean="0">
                <a:latin typeface="Trebuchet MS" charset="0"/>
                <a:ea typeface="Trebuchet MS" charset="0"/>
                <a:cs typeface="Trebuchet MS" charset="0"/>
              </a:rPr>
              <a:t>action</a:t>
            </a:r>
            <a:endParaRPr lang="sk-SK" sz="1600" dirty="0">
              <a:latin typeface="Trebuchet MS" charset="0"/>
              <a:ea typeface="Trebuchet MS" charset="0"/>
              <a:cs typeface="Trebuchet MS" charset="0"/>
            </a:endParaRPr>
          </a:p>
        </p:txBody>
      </p:sp>
      <p:sp>
        <p:nvSpPr>
          <p:cNvPr id="23" name="BlokTextu 22"/>
          <p:cNvSpPr txBox="1"/>
          <p:nvPr/>
        </p:nvSpPr>
        <p:spPr>
          <a:xfrm>
            <a:off x="2771800" y="5599983"/>
            <a:ext cx="1728192" cy="338554"/>
          </a:xfrm>
          <a:prstGeom prst="rect">
            <a:avLst/>
          </a:prstGeom>
          <a:noFill/>
        </p:spPr>
        <p:txBody>
          <a:bodyPr wrap="square" rtlCol="0">
            <a:spAutoFit/>
          </a:bodyPr>
          <a:lstStyle/>
          <a:p>
            <a:pPr algn="ctr"/>
            <a:r>
              <a:rPr lang="sk-SK" sz="1600" dirty="0" err="1" smtClean="0">
                <a:latin typeface="Trebuchet MS" charset="0"/>
                <a:ea typeface="Trebuchet MS" charset="0"/>
                <a:cs typeface="Trebuchet MS" charset="0"/>
              </a:rPr>
              <a:t>Details</a:t>
            </a:r>
            <a:r>
              <a:rPr lang="sk-SK" sz="1600" dirty="0" smtClean="0">
                <a:latin typeface="Trebuchet MS" charset="0"/>
                <a:ea typeface="Trebuchet MS" charset="0"/>
                <a:cs typeface="Trebuchet MS" charset="0"/>
              </a:rPr>
              <a:t> </a:t>
            </a:r>
            <a:r>
              <a:rPr lang="sk-SK" sz="1600" dirty="0" err="1" smtClean="0">
                <a:latin typeface="Trebuchet MS" charset="0"/>
                <a:ea typeface="Trebuchet MS" charset="0"/>
                <a:cs typeface="Trebuchet MS" charset="0"/>
              </a:rPr>
              <a:t>of</a:t>
            </a:r>
            <a:r>
              <a:rPr lang="sk-SK" sz="1600" dirty="0" smtClean="0">
                <a:latin typeface="Trebuchet MS" charset="0"/>
                <a:ea typeface="Trebuchet MS" charset="0"/>
                <a:cs typeface="Trebuchet MS" charset="0"/>
              </a:rPr>
              <a:t> </a:t>
            </a:r>
            <a:r>
              <a:rPr lang="sk-SK" sz="1600" dirty="0" err="1" smtClean="0">
                <a:latin typeface="Trebuchet MS" charset="0"/>
                <a:ea typeface="Trebuchet MS" charset="0"/>
                <a:cs typeface="Trebuchet MS" charset="0"/>
              </a:rPr>
              <a:t>action</a:t>
            </a:r>
            <a:endParaRPr lang="sk-SK" sz="1600" dirty="0">
              <a:latin typeface="Trebuchet MS" charset="0"/>
              <a:ea typeface="Trebuchet MS" charset="0"/>
              <a:cs typeface="Trebuchet MS" charset="0"/>
            </a:endParaRPr>
          </a:p>
        </p:txBody>
      </p:sp>
      <p:sp>
        <p:nvSpPr>
          <p:cNvPr id="24" name="BlokTextu 23"/>
          <p:cNvSpPr txBox="1"/>
          <p:nvPr/>
        </p:nvSpPr>
        <p:spPr>
          <a:xfrm>
            <a:off x="4745794" y="4233891"/>
            <a:ext cx="1728192" cy="646331"/>
          </a:xfrm>
          <a:prstGeom prst="rect">
            <a:avLst/>
          </a:prstGeom>
          <a:noFill/>
        </p:spPr>
        <p:txBody>
          <a:bodyPr wrap="square" rtlCol="0">
            <a:spAutoFit/>
          </a:bodyPr>
          <a:lstStyle/>
          <a:p>
            <a:pPr algn="ctr"/>
            <a:r>
              <a:rPr lang="sk-SK" dirty="0" err="1" smtClean="0">
                <a:latin typeface="Trebuchet MS" charset="0"/>
                <a:ea typeface="Trebuchet MS" charset="0"/>
                <a:cs typeface="Trebuchet MS" charset="0"/>
              </a:rPr>
              <a:t>Create</a:t>
            </a:r>
            <a:r>
              <a:rPr lang="sk-SK" dirty="0" smtClean="0">
                <a:latin typeface="Trebuchet MS" charset="0"/>
                <a:ea typeface="Trebuchet MS" charset="0"/>
                <a:cs typeface="Trebuchet MS" charset="0"/>
              </a:rPr>
              <a:t> a new </a:t>
            </a:r>
            <a:r>
              <a:rPr lang="sk-SK" dirty="0" err="1" smtClean="0">
                <a:latin typeface="Trebuchet MS" charset="0"/>
                <a:ea typeface="Trebuchet MS" charset="0"/>
                <a:cs typeface="Trebuchet MS" charset="0"/>
              </a:rPr>
              <a:t>action</a:t>
            </a:r>
            <a:endParaRPr lang="sk-SK" dirty="0">
              <a:latin typeface="Trebuchet MS" charset="0"/>
              <a:ea typeface="Trebuchet MS" charset="0"/>
              <a:cs typeface="Trebuchet MS" charset="0"/>
            </a:endParaRPr>
          </a:p>
        </p:txBody>
      </p:sp>
      <p:sp>
        <p:nvSpPr>
          <p:cNvPr id="25" name="BlokTextu 24"/>
          <p:cNvSpPr txBox="1"/>
          <p:nvPr/>
        </p:nvSpPr>
        <p:spPr>
          <a:xfrm>
            <a:off x="6798914" y="4236546"/>
            <a:ext cx="1728192" cy="646331"/>
          </a:xfrm>
          <a:prstGeom prst="rect">
            <a:avLst/>
          </a:prstGeom>
          <a:noFill/>
        </p:spPr>
        <p:txBody>
          <a:bodyPr wrap="square" rtlCol="0">
            <a:spAutoFit/>
          </a:bodyPr>
          <a:lstStyle/>
          <a:p>
            <a:pPr algn="ctr"/>
            <a:r>
              <a:rPr lang="sk-SK" dirty="0" err="1" smtClean="0">
                <a:latin typeface="Trebuchet MS" charset="0"/>
                <a:ea typeface="Trebuchet MS" charset="0"/>
                <a:cs typeface="Trebuchet MS" charset="0"/>
              </a:rPr>
              <a:t>Create</a:t>
            </a:r>
            <a:r>
              <a:rPr lang="sk-SK" dirty="0" smtClean="0">
                <a:latin typeface="Trebuchet MS" charset="0"/>
                <a:ea typeface="Trebuchet MS" charset="0"/>
                <a:cs typeface="Trebuchet MS" charset="0"/>
              </a:rPr>
              <a:t> a new </a:t>
            </a:r>
            <a:r>
              <a:rPr lang="sk-SK" dirty="0" err="1" smtClean="0">
                <a:latin typeface="Trebuchet MS" charset="0"/>
                <a:ea typeface="Trebuchet MS" charset="0"/>
                <a:cs typeface="Trebuchet MS" charset="0"/>
              </a:rPr>
              <a:t>procedure</a:t>
            </a:r>
            <a:endParaRPr lang="sk-SK" dirty="0">
              <a:latin typeface="Trebuchet MS" charset="0"/>
              <a:ea typeface="Trebuchet MS" charset="0"/>
              <a:cs typeface="Trebuchet MS" charset="0"/>
            </a:endParaRPr>
          </a:p>
        </p:txBody>
      </p:sp>
      <p:sp>
        <p:nvSpPr>
          <p:cNvPr id="26" name="BlokTextu 25"/>
          <p:cNvSpPr txBox="1"/>
          <p:nvPr/>
        </p:nvSpPr>
        <p:spPr>
          <a:xfrm>
            <a:off x="6819899" y="4895056"/>
            <a:ext cx="1728192" cy="830997"/>
          </a:xfrm>
          <a:prstGeom prst="rect">
            <a:avLst/>
          </a:prstGeom>
          <a:noFill/>
        </p:spPr>
        <p:txBody>
          <a:bodyPr wrap="square" rtlCol="0">
            <a:spAutoFit/>
          </a:bodyPr>
          <a:lstStyle/>
          <a:p>
            <a:pPr algn="ctr"/>
            <a:r>
              <a:rPr lang="sk-SK" sz="1600" dirty="0" err="1" smtClean="0">
                <a:latin typeface="Trebuchet MS" charset="0"/>
                <a:ea typeface="Trebuchet MS" charset="0"/>
                <a:cs typeface="Trebuchet MS" charset="0"/>
              </a:rPr>
              <a:t>Establisment</a:t>
            </a:r>
            <a:r>
              <a:rPr lang="sk-SK" sz="1600" dirty="0" smtClean="0">
                <a:latin typeface="Trebuchet MS" charset="0"/>
                <a:ea typeface="Trebuchet MS" charset="0"/>
                <a:cs typeface="Trebuchet MS" charset="0"/>
              </a:rPr>
              <a:t> /</a:t>
            </a:r>
            <a:r>
              <a:rPr lang="sk-SK" sz="1600" dirty="0" err="1" smtClean="0">
                <a:latin typeface="Trebuchet MS" charset="0"/>
                <a:ea typeface="Trebuchet MS" charset="0"/>
                <a:cs typeface="Trebuchet MS" charset="0"/>
              </a:rPr>
              <a:t>choosing</a:t>
            </a:r>
            <a:r>
              <a:rPr lang="sk-SK" sz="1600" dirty="0" smtClean="0">
                <a:latin typeface="Trebuchet MS" charset="0"/>
                <a:ea typeface="Trebuchet MS" charset="0"/>
                <a:cs typeface="Trebuchet MS" charset="0"/>
              </a:rPr>
              <a:t> </a:t>
            </a:r>
            <a:r>
              <a:rPr lang="sk-SK" sz="1600" dirty="0" err="1" smtClean="0">
                <a:latin typeface="Trebuchet MS" charset="0"/>
                <a:ea typeface="Trebuchet MS" charset="0"/>
                <a:cs typeface="Trebuchet MS" charset="0"/>
              </a:rPr>
              <a:t>of</a:t>
            </a:r>
            <a:r>
              <a:rPr lang="sk-SK" sz="1600" dirty="0" smtClean="0">
                <a:latin typeface="Trebuchet MS" charset="0"/>
                <a:ea typeface="Trebuchet MS" charset="0"/>
                <a:cs typeface="Trebuchet MS" charset="0"/>
              </a:rPr>
              <a:t> a </a:t>
            </a:r>
            <a:r>
              <a:rPr lang="sk-SK" sz="1600" dirty="0" err="1" smtClean="0">
                <a:latin typeface="Trebuchet MS" charset="0"/>
                <a:ea typeface="Trebuchet MS" charset="0"/>
                <a:cs typeface="Trebuchet MS" charset="0"/>
              </a:rPr>
              <a:t>group</a:t>
            </a:r>
            <a:endParaRPr lang="sk-SK" sz="1600" dirty="0">
              <a:latin typeface="Trebuchet MS" charset="0"/>
              <a:ea typeface="Trebuchet MS" charset="0"/>
              <a:cs typeface="Trebuchet MS" charset="0"/>
            </a:endParaRPr>
          </a:p>
        </p:txBody>
      </p:sp>
      <p:cxnSp>
        <p:nvCxnSpPr>
          <p:cNvPr id="28" name="Rovná spojovacia šípka 27"/>
          <p:cNvCxnSpPr>
            <a:stCxn id="4" idx="3"/>
          </p:cNvCxnSpPr>
          <p:nvPr/>
        </p:nvCxnSpPr>
        <p:spPr>
          <a:xfrm>
            <a:off x="2483768" y="2240868"/>
            <a:ext cx="1152127"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Rovná spojovacia šípka 28"/>
          <p:cNvCxnSpPr/>
          <p:nvPr/>
        </p:nvCxnSpPr>
        <p:spPr>
          <a:xfrm flipH="1">
            <a:off x="5508103" y="2240867"/>
            <a:ext cx="1118288" cy="1"/>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Rovná spojovacia šípka 30"/>
          <p:cNvCxnSpPr/>
          <p:nvPr/>
        </p:nvCxnSpPr>
        <p:spPr>
          <a:xfrm>
            <a:off x="4211960" y="4653136"/>
            <a:ext cx="743718"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Rovná spojovacia šípka 31"/>
          <p:cNvCxnSpPr/>
          <p:nvPr/>
        </p:nvCxnSpPr>
        <p:spPr>
          <a:xfrm>
            <a:off x="2195736" y="3645024"/>
            <a:ext cx="0" cy="56579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Rovná spojovacia šípka 34"/>
          <p:cNvCxnSpPr/>
          <p:nvPr/>
        </p:nvCxnSpPr>
        <p:spPr>
          <a:xfrm>
            <a:off x="3530427" y="3645024"/>
            <a:ext cx="0" cy="591522"/>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Rovná spojovacia šípka 35"/>
          <p:cNvCxnSpPr/>
          <p:nvPr/>
        </p:nvCxnSpPr>
        <p:spPr>
          <a:xfrm>
            <a:off x="7132823" y="3645024"/>
            <a:ext cx="0" cy="591522"/>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Rovná spojovacia šípka 36"/>
          <p:cNvCxnSpPr/>
          <p:nvPr/>
        </p:nvCxnSpPr>
        <p:spPr>
          <a:xfrm flipH="1">
            <a:off x="6221870" y="4653136"/>
            <a:ext cx="809043"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Rovná spojovacia šípka 38"/>
          <p:cNvCxnSpPr/>
          <p:nvPr/>
        </p:nvCxnSpPr>
        <p:spPr>
          <a:xfrm>
            <a:off x="1452067" y="4867419"/>
            <a:ext cx="0" cy="565795"/>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Rovná spojovacia šípka 39"/>
          <p:cNvCxnSpPr/>
          <p:nvPr/>
        </p:nvCxnSpPr>
        <p:spPr>
          <a:xfrm>
            <a:off x="3023828" y="5013176"/>
            <a:ext cx="1" cy="41151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Zalomená spojnica 41"/>
          <p:cNvCxnSpPr>
            <a:endCxn id="8" idx="1"/>
          </p:cNvCxnSpPr>
          <p:nvPr/>
        </p:nvCxnSpPr>
        <p:spPr>
          <a:xfrm rot="16200000" flipH="1">
            <a:off x="1301842" y="2715126"/>
            <a:ext cx="756086" cy="455638"/>
          </a:xfrm>
          <a:prstGeom prst="bentConnector2">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Zalomená spojnica 44"/>
          <p:cNvCxnSpPr>
            <a:endCxn id="8" idx="3"/>
          </p:cNvCxnSpPr>
          <p:nvPr/>
        </p:nvCxnSpPr>
        <p:spPr>
          <a:xfrm rot="5400000">
            <a:off x="7270044" y="2790466"/>
            <a:ext cx="756084" cy="304960"/>
          </a:xfrm>
          <a:prstGeom prst="bentConnector2">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Rovná spojovacia šípka 49"/>
          <p:cNvCxnSpPr>
            <a:stCxn id="6" idx="2"/>
          </p:cNvCxnSpPr>
          <p:nvPr/>
        </p:nvCxnSpPr>
        <p:spPr>
          <a:xfrm>
            <a:off x="4571999" y="2708920"/>
            <a:ext cx="0" cy="288032"/>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BlokTextu 53"/>
          <p:cNvSpPr txBox="1"/>
          <p:nvPr/>
        </p:nvSpPr>
        <p:spPr>
          <a:xfrm>
            <a:off x="251520" y="2685164"/>
            <a:ext cx="1224136" cy="338554"/>
          </a:xfrm>
          <a:prstGeom prst="rect">
            <a:avLst/>
          </a:prstGeom>
          <a:noFill/>
        </p:spPr>
        <p:txBody>
          <a:bodyPr wrap="square" rtlCol="0">
            <a:spAutoFit/>
          </a:bodyPr>
          <a:lstStyle/>
          <a:p>
            <a:pPr algn="ctr"/>
            <a:r>
              <a:rPr lang="sk-SK" sz="1600" dirty="0" err="1" smtClean="0">
                <a:solidFill>
                  <a:srgbClr val="00B050"/>
                </a:solidFill>
                <a:latin typeface="Trebuchet MS" charset="0"/>
                <a:ea typeface="Trebuchet MS" charset="0"/>
                <a:cs typeface="Trebuchet MS" charset="0"/>
              </a:rPr>
              <a:t>affirmative</a:t>
            </a:r>
            <a:endParaRPr lang="sk-SK" sz="1600" dirty="0">
              <a:solidFill>
                <a:srgbClr val="00B050"/>
              </a:solidFill>
              <a:latin typeface="Trebuchet MS" charset="0"/>
              <a:ea typeface="Trebuchet MS" charset="0"/>
              <a:cs typeface="Trebuchet MS" charset="0"/>
            </a:endParaRPr>
          </a:p>
        </p:txBody>
      </p:sp>
      <p:sp>
        <p:nvSpPr>
          <p:cNvPr id="55" name="BlokTextu 54"/>
          <p:cNvSpPr txBox="1"/>
          <p:nvPr/>
        </p:nvSpPr>
        <p:spPr>
          <a:xfrm>
            <a:off x="2411760" y="1844824"/>
            <a:ext cx="1224136" cy="338554"/>
          </a:xfrm>
          <a:prstGeom prst="rect">
            <a:avLst/>
          </a:prstGeom>
          <a:noFill/>
        </p:spPr>
        <p:txBody>
          <a:bodyPr wrap="square" rtlCol="0">
            <a:spAutoFit/>
          </a:bodyPr>
          <a:lstStyle/>
          <a:p>
            <a:pPr algn="ctr"/>
            <a:r>
              <a:rPr lang="sk-SK" sz="1600" dirty="0" err="1" smtClean="0">
                <a:solidFill>
                  <a:srgbClr val="FF0000"/>
                </a:solidFill>
                <a:latin typeface="Trebuchet MS" charset="0"/>
                <a:ea typeface="Trebuchet MS" charset="0"/>
                <a:cs typeface="Trebuchet MS" charset="0"/>
              </a:rPr>
              <a:t>negative</a:t>
            </a:r>
            <a:endParaRPr lang="sk-SK" sz="1600" dirty="0">
              <a:solidFill>
                <a:srgbClr val="FF0000"/>
              </a:solidFill>
              <a:latin typeface="Trebuchet MS" charset="0"/>
              <a:ea typeface="Trebuchet MS" charset="0"/>
              <a:cs typeface="Trebuchet MS" charset="0"/>
            </a:endParaRPr>
          </a:p>
        </p:txBody>
      </p:sp>
      <p:sp>
        <p:nvSpPr>
          <p:cNvPr id="56" name="BlokTextu 55"/>
          <p:cNvSpPr txBox="1"/>
          <p:nvPr/>
        </p:nvSpPr>
        <p:spPr>
          <a:xfrm>
            <a:off x="5508104" y="1830132"/>
            <a:ext cx="1224136" cy="338554"/>
          </a:xfrm>
          <a:prstGeom prst="rect">
            <a:avLst/>
          </a:prstGeom>
          <a:noFill/>
        </p:spPr>
        <p:txBody>
          <a:bodyPr wrap="square" rtlCol="0">
            <a:spAutoFit/>
          </a:bodyPr>
          <a:lstStyle/>
          <a:p>
            <a:pPr algn="ctr"/>
            <a:r>
              <a:rPr lang="sk-SK" sz="1600" dirty="0" err="1" smtClean="0">
                <a:solidFill>
                  <a:srgbClr val="FF0000"/>
                </a:solidFill>
                <a:latin typeface="Trebuchet MS" charset="0"/>
                <a:ea typeface="Trebuchet MS" charset="0"/>
                <a:cs typeface="Trebuchet MS" charset="0"/>
              </a:rPr>
              <a:t>negative</a:t>
            </a:r>
            <a:endParaRPr lang="sk-SK" sz="1600" dirty="0">
              <a:solidFill>
                <a:srgbClr val="FF0000"/>
              </a:solidFill>
              <a:latin typeface="Trebuchet MS" charset="0"/>
              <a:ea typeface="Trebuchet MS" charset="0"/>
              <a:cs typeface="Trebuchet MS" charset="0"/>
            </a:endParaRPr>
          </a:p>
        </p:txBody>
      </p:sp>
      <p:sp>
        <p:nvSpPr>
          <p:cNvPr id="59" name="BlokTextu 58"/>
          <p:cNvSpPr txBox="1"/>
          <p:nvPr/>
        </p:nvSpPr>
        <p:spPr>
          <a:xfrm>
            <a:off x="7800566" y="2708394"/>
            <a:ext cx="1224136" cy="338554"/>
          </a:xfrm>
          <a:prstGeom prst="rect">
            <a:avLst/>
          </a:prstGeom>
          <a:noFill/>
        </p:spPr>
        <p:txBody>
          <a:bodyPr wrap="square" rtlCol="0">
            <a:spAutoFit/>
          </a:bodyPr>
          <a:lstStyle/>
          <a:p>
            <a:pPr algn="ctr"/>
            <a:r>
              <a:rPr lang="sk-SK" sz="1600" dirty="0" err="1" smtClean="0">
                <a:solidFill>
                  <a:srgbClr val="00B050"/>
                </a:solidFill>
                <a:latin typeface="Trebuchet MS" charset="0"/>
                <a:ea typeface="Trebuchet MS" charset="0"/>
                <a:cs typeface="Trebuchet MS" charset="0"/>
              </a:rPr>
              <a:t>affirmative</a:t>
            </a:r>
            <a:endParaRPr lang="sk-SK" sz="1600" dirty="0">
              <a:solidFill>
                <a:srgbClr val="00B050"/>
              </a:solidFill>
              <a:latin typeface="Trebuchet MS" charset="0"/>
              <a:ea typeface="Trebuchet MS" charset="0"/>
              <a:cs typeface="Trebuchet MS" charset="0"/>
            </a:endParaRPr>
          </a:p>
        </p:txBody>
      </p:sp>
    </p:spTree>
    <p:extLst>
      <p:ext uri="{BB962C8B-B14F-4D97-AF65-F5344CB8AC3E}">
        <p14:creationId xmlns:p14="http://schemas.microsoft.com/office/powerpoint/2010/main" val="17576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1115616" y="188640"/>
            <a:ext cx="7704856" cy="830997"/>
          </a:xfrm>
          <a:prstGeom prst="rect">
            <a:avLst/>
          </a:prstGeom>
          <a:noFill/>
        </p:spPr>
        <p:txBody>
          <a:bodyPr wrap="square" rtlCol="0">
            <a:spAutoFit/>
          </a:bodyPr>
          <a:lstStyle/>
          <a:p>
            <a:pPr algn="ctr"/>
            <a:r>
              <a:rPr lang="en-GB" sz="2400" b="1" dirty="0">
                <a:solidFill>
                  <a:schemeClr val="accent1">
                    <a:lumMod val="50000"/>
                  </a:schemeClr>
                </a:solidFill>
                <a:latin typeface="Trebuchet MS" charset="0"/>
                <a:ea typeface="Trebuchet MS" charset="0"/>
                <a:cs typeface="Trebuchet MS" charset="0"/>
              </a:rPr>
              <a:t>DEVELOPMENT OF RISK ANALYSIS UNDER SCHENGEN ACQUIS</a:t>
            </a:r>
            <a:r>
              <a:rPr lang="sk-SK" sz="2400" b="1" dirty="0">
                <a:solidFill>
                  <a:schemeClr val="accent1">
                    <a:lumMod val="50000"/>
                  </a:schemeClr>
                </a:solidFill>
                <a:latin typeface="Trebuchet MS" charset="0"/>
                <a:ea typeface="Trebuchet MS" charset="0"/>
                <a:cs typeface="Trebuchet MS" charset="0"/>
              </a:rPr>
              <a:t> </a:t>
            </a:r>
          </a:p>
        </p:txBody>
      </p:sp>
      <p:sp>
        <p:nvSpPr>
          <p:cNvPr id="3" name="Obdĺžnik 2"/>
          <p:cNvSpPr/>
          <p:nvPr/>
        </p:nvSpPr>
        <p:spPr>
          <a:xfrm>
            <a:off x="467544" y="2060848"/>
            <a:ext cx="8208912" cy="3323987"/>
          </a:xfrm>
          <a:prstGeom prst="rect">
            <a:avLst/>
          </a:prstGeom>
        </p:spPr>
        <p:txBody>
          <a:bodyPr wrap="square">
            <a:spAutoFit/>
          </a:bodyPr>
          <a:lstStyle/>
          <a:p>
            <a:pPr marL="342900" lvl="0" indent="-342900">
              <a:lnSpc>
                <a:spcPts val="2100"/>
              </a:lnSpc>
              <a:spcAft>
                <a:spcPts val="0"/>
              </a:spcAft>
              <a:buSzPts val="1000"/>
              <a:buFont typeface="Symbol" charset="2"/>
              <a:buChar char=""/>
              <a:tabLst>
                <a:tab pos="457200" algn="l"/>
              </a:tabLst>
            </a:pPr>
            <a:r>
              <a:rPr lang="en-GB" sz="2400" dirty="0">
                <a:solidFill>
                  <a:schemeClr val="accent1">
                    <a:lumMod val="50000"/>
                  </a:schemeClr>
                </a:solidFill>
                <a:latin typeface="Trebuchet MS" charset="0"/>
                <a:ea typeface="Trebuchet MS" charset="0"/>
                <a:cs typeface="Trebuchet MS" charset="0"/>
              </a:rPr>
              <a:t>Schengen acquis established risk analysis as the corner-stone of the management of the external borders</a:t>
            </a:r>
            <a:r>
              <a:rPr lang="en-GB" sz="2400" dirty="0" smtClean="0">
                <a:solidFill>
                  <a:schemeClr val="accent1">
                    <a:lumMod val="50000"/>
                  </a:schemeClr>
                </a:solidFill>
                <a:latin typeface="Trebuchet MS" charset="0"/>
                <a:ea typeface="Trebuchet MS" charset="0"/>
                <a:cs typeface="Trebuchet MS" charset="0"/>
              </a:rPr>
              <a:t>;</a:t>
            </a:r>
          </a:p>
          <a:p>
            <a:pPr marL="342900" lvl="0" indent="-342900">
              <a:lnSpc>
                <a:spcPts val="2100"/>
              </a:lnSpc>
              <a:spcAft>
                <a:spcPts val="0"/>
              </a:spcAft>
              <a:buSzPts val="1000"/>
              <a:buFont typeface="Symbol" charset="2"/>
              <a:buChar char=""/>
              <a:tabLst>
                <a:tab pos="457200" algn="l"/>
              </a:tabLst>
            </a:pPr>
            <a:endParaRPr lang="sk-SK" sz="2400" dirty="0">
              <a:solidFill>
                <a:schemeClr val="accent1">
                  <a:lumMod val="50000"/>
                </a:schemeClr>
              </a:solidFill>
              <a:latin typeface="Trebuchet MS" charset="0"/>
              <a:ea typeface="Trebuchet MS" charset="0"/>
              <a:cs typeface="Trebuchet MS" charset="0"/>
            </a:endParaRPr>
          </a:p>
          <a:p>
            <a:pPr marL="342900" lvl="0" indent="-342900">
              <a:lnSpc>
                <a:spcPts val="2100"/>
              </a:lnSpc>
              <a:spcAft>
                <a:spcPts val="0"/>
              </a:spcAft>
              <a:buSzPts val="1000"/>
              <a:buFont typeface="Symbol" charset="2"/>
              <a:buChar char=""/>
              <a:tabLst>
                <a:tab pos="457200" algn="l"/>
              </a:tabLst>
            </a:pPr>
            <a:r>
              <a:rPr lang="en-GB" sz="2400" dirty="0">
                <a:solidFill>
                  <a:schemeClr val="accent1">
                    <a:lumMod val="50000"/>
                  </a:schemeClr>
                </a:solidFill>
                <a:latin typeface="Trebuchet MS" charset="0"/>
                <a:ea typeface="Trebuchet MS" charset="0"/>
                <a:cs typeface="Trebuchet MS" charset="0"/>
              </a:rPr>
              <a:t>Schengen Borders Code is intended to improve the legislative part of the integrated border management</a:t>
            </a:r>
            <a:r>
              <a:rPr lang="en-GB" sz="2400" dirty="0" smtClean="0">
                <a:solidFill>
                  <a:schemeClr val="accent1">
                    <a:lumMod val="50000"/>
                  </a:schemeClr>
                </a:solidFill>
                <a:latin typeface="Trebuchet MS" charset="0"/>
                <a:ea typeface="Trebuchet MS" charset="0"/>
                <a:cs typeface="Trebuchet MS" charset="0"/>
              </a:rPr>
              <a:t>;</a:t>
            </a:r>
          </a:p>
          <a:p>
            <a:pPr marL="342900" lvl="0" indent="-342900">
              <a:lnSpc>
                <a:spcPts val="2100"/>
              </a:lnSpc>
              <a:spcAft>
                <a:spcPts val="0"/>
              </a:spcAft>
              <a:buSzPts val="1000"/>
              <a:buFont typeface="Symbol" charset="2"/>
              <a:buChar char=""/>
              <a:tabLst>
                <a:tab pos="457200" algn="l"/>
              </a:tabLst>
            </a:pPr>
            <a:endParaRPr lang="sk-SK" sz="2400" dirty="0">
              <a:solidFill>
                <a:schemeClr val="accent1">
                  <a:lumMod val="50000"/>
                </a:schemeClr>
              </a:solidFill>
              <a:latin typeface="Trebuchet MS" charset="0"/>
              <a:ea typeface="Trebuchet MS" charset="0"/>
              <a:cs typeface="Trebuchet MS" charset="0"/>
            </a:endParaRPr>
          </a:p>
          <a:p>
            <a:pPr marL="342900" lvl="0" indent="-342900">
              <a:lnSpc>
                <a:spcPts val="2100"/>
              </a:lnSpc>
              <a:spcAft>
                <a:spcPts val="0"/>
              </a:spcAft>
              <a:buSzPts val="1000"/>
              <a:buFont typeface="Symbol" charset="2"/>
              <a:buChar char=""/>
              <a:tabLst>
                <a:tab pos="457200" algn="l"/>
              </a:tabLst>
            </a:pPr>
            <a:r>
              <a:rPr lang="en-GB" sz="2400" dirty="0">
                <a:solidFill>
                  <a:schemeClr val="accent1">
                    <a:lumMod val="50000"/>
                  </a:schemeClr>
                </a:solidFill>
                <a:latin typeface="Trebuchet MS" charset="0"/>
                <a:ea typeface="Trebuchet MS" charset="0"/>
                <a:cs typeface="Trebuchet MS" charset="0"/>
              </a:rPr>
              <a:t>Schengen Borders Code places risk analysis at the heart of border control</a:t>
            </a:r>
            <a:r>
              <a:rPr lang="en-GB" sz="2400" dirty="0" smtClean="0">
                <a:solidFill>
                  <a:schemeClr val="accent1">
                    <a:lumMod val="50000"/>
                  </a:schemeClr>
                </a:solidFill>
                <a:latin typeface="Trebuchet MS" charset="0"/>
                <a:ea typeface="Trebuchet MS" charset="0"/>
                <a:cs typeface="Trebuchet MS" charset="0"/>
              </a:rPr>
              <a:t>;</a:t>
            </a:r>
          </a:p>
          <a:p>
            <a:pPr marL="342900" lvl="0" indent="-342900">
              <a:lnSpc>
                <a:spcPts val="2100"/>
              </a:lnSpc>
              <a:spcAft>
                <a:spcPts val="0"/>
              </a:spcAft>
              <a:buSzPts val="1000"/>
              <a:buFont typeface="Symbol" charset="2"/>
              <a:buChar char=""/>
              <a:tabLst>
                <a:tab pos="457200" algn="l"/>
              </a:tabLst>
            </a:pPr>
            <a:endParaRPr lang="sk-SK" sz="2400" dirty="0">
              <a:solidFill>
                <a:schemeClr val="accent1">
                  <a:lumMod val="50000"/>
                </a:schemeClr>
              </a:solidFill>
              <a:latin typeface="Trebuchet MS" charset="0"/>
              <a:ea typeface="Trebuchet MS" charset="0"/>
              <a:cs typeface="Trebuchet MS" charset="0"/>
            </a:endParaRPr>
          </a:p>
          <a:p>
            <a:pPr marL="342900" lvl="0" indent="-342900">
              <a:lnSpc>
                <a:spcPts val="2100"/>
              </a:lnSpc>
              <a:spcAft>
                <a:spcPts val="0"/>
              </a:spcAft>
              <a:buSzPts val="1000"/>
              <a:buFont typeface="Symbol" charset="2"/>
              <a:buChar char=""/>
              <a:tabLst>
                <a:tab pos="457200" algn="l"/>
              </a:tabLst>
            </a:pPr>
            <a:r>
              <a:rPr lang="en-GB" sz="2400" dirty="0">
                <a:solidFill>
                  <a:schemeClr val="accent1">
                    <a:lumMod val="50000"/>
                  </a:schemeClr>
                </a:solidFill>
                <a:latin typeface="Trebuchet MS" charset="0"/>
                <a:ea typeface="Trebuchet MS" charset="0"/>
                <a:cs typeface="Trebuchet MS" charset="0"/>
              </a:rPr>
              <a:t>Performance of risk analysis in the Member States is evaluated by the SCHEVAL as an individual component of the border management.</a:t>
            </a:r>
            <a:r>
              <a:rPr lang="sk-SK" sz="2400" dirty="0">
                <a:solidFill>
                  <a:schemeClr val="accent1">
                    <a:lumMod val="50000"/>
                  </a:schemeClr>
                </a:solidFill>
                <a:latin typeface="Trebuchet MS" charset="0"/>
                <a:ea typeface="Trebuchet MS" charset="0"/>
                <a:cs typeface="Trebuchet MS" charset="0"/>
              </a:rPr>
              <a:t> </a:t>
            </a:r>
          </a:p>
        </p:txBody>
      </p:sp>
    </p:spTree>
    <p:extLst>
      <p:ext uri="{BB962C8B-B14F-4D97-AF65-F5344CB8AC3E}">
        <p14:creationId xmlns:p14="http://schemas.microsoft.com/office/powerpoint/2010/main" val="1088548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043608" y="172926"/>
            <a:ext cx="75847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sk-SK" sz="2400" b="1" dirty="0">
                <a:solidFill>
                  <a:schemeClr val="accent1">
                    <a:lumMod val="50000"/>
                  </a:schemeClr>
                </a:solidFill>
                <a:latin typeface="Trebuchet MS" charset="0"/>
                <a:ea typeface="Trebuchet MS" charset="0"/>
                <a:cs typeface="Trebuchet MS" charset="0"/>
              </a:rPr>
              <a:t>IS MIGRA – </a:t>
            </a:r>
            <a:r>
              <a:rPr lang="sk-SK" sz="2400" b="1" dirty="0" smtClean="0">
                <a:solidFill>
                  <a:schemeClr val="accent1">
                    <a:lumMod val="50000"/>
                  </a:schemeClr>
                </a:solidFill>
                <a:latin typeface="Trebuchet MS" charset="0"/>
                <a:ea typeface="Trebuchet MS" charset="0"/>
                <a:cs typeface="Trebuchet MS" charset="0"/>
              </a:rPr>
              <a:t> </a:t>
            </a:r>
            <a:r>
              <a:rPr lang="sk-SK" sz="2400" b="1" dirty="0" err="1">
                <a:solidFill>
                  <a:schemeClr val="accent1">
                    <a:lumMod val="50000"/>
                  </a:schemeClr>
                </a:solidFill>
                <a:latin typeface="Trebuchet MS" charset="0"/>
                <a:ea typeface="Trebuchet MS" charset="0"/>
                <a:cs typeface="Trebuchet MS" charset="0"/>
              </a:rPr>
              <a:t>mutual</a:t>
            </a:r>
            <a:r>
              <a:rPr lang="sk-SK" sz="2400" b="1" dirty="0">
                <a:solidFill>
                  <a:schemeClr val="accent1">
                    <a:lumMod val="50000"/>
                  </a:schemeClr>
                </a:solidFill>
                <a:latin typeface="Trebuchet MS" charset="0"/>
                <a:ea typeface="Trebuchet MS" charset="0"/>
                <a:cs typeface="Trebuchet MS" charset="0"/>
              </a:rPr>
              <a:t> </a:t>
            </a:r>
            <a:r>
              <a:rPr lang="sk-SK" sz="2400" b="1" dirty="0" err="1">
                <a:solidFill>
                  <a:schemeClr val="accent1">
                    <a:lumMod val="50000"/>
                  </a:schemeClr>
                </a:solidFill>
                <a:latin typeface="Trebuchet MS" charset="0"/>
                <a:ea typeface="Trebuchet MS" charset="0"/>
                <a:cs typeface="Trebuchet MS" charset="0"/>
              </a:rPr>
              <a:t>communication</a:t>
            </a:r>
            <a:r>
              <a:rPr lang="sk-SK" sz="2400" b="1" dirty="0">
                <a:solidFill>
                  <a:schemeClr val="accent1">
                    <a:lumMod val="50000"/>
                  </a:schemeClr>
                </a:solidFill>
                <a:latin typeface="Trebuchet MS" charset="0"/>
                <a:ea typeface="Trebuchet MS" charset="0"/>
                <a:cs typeface="Trebuchet MS" charset="0"/>
              </a:rPr>
              <a:t> </a:t>
            </a:r>
            <a:r>
              <a:rPr lang="sk-SK" sz="2400" b="1" dirty="0" err="1" smtClean="0">
                <a:solidFill>
                  <a:schemeClr val="accent1">
                    <a:lumMod val="50000"/>
                  </a:schemeClr>
                </a:solidFill>
                <a:latin typeface="Trebuchet MS" charset="0"/>
                <a:ea typeface="Trebuchet MS" charset="0"/>
                <a:cs typeface="Trebuchet MS" charset="0"/>
              </a:rPr>
              <a:t>with</a:t>
            </a:r>
            <a:r>
              <a:rPr lang="sk-SK" sz="2400" b="1" dirty="0" smtClean="0">
                <a:solidFill>
                  <a:schemeClr val="accent1">
                    <a:lumMod val="50000"/>
                  </a:schemeClr>
                </a:solidFill>
                <a:latin typeface="Trebuchet MS" charset="0"/>
                <a:ea typeface="Trebuchet MS" charset="0"/>
                <a:cs typeface="Trebuchet MS" charset="0"/>
              </a:rPr>
              <a:t> </a:t>
            </a:r>
            <a:r>
              <a:rPr lang="sk-SK" sz="2400" b="1" dirty="0" err="1" smtClean="0">
                <a:solidFill>
                  <a:schemeClr val="accent1">
                    <a:lumMod val="50000"/>
                  </a:schemeClr>
                </a:solidFill>
                <a:latin typeface="Trebuchet MS" charset="0"/>
                <a:ea typeface="Trebuchet MS" charset="0"/>
                <a:cs typeface="Trebuchet MS" charset="0"/>
              </a:rPr>
              <a:t>other</a:t>
            </a:r>
            <a:r>
              <a:rPr lang="sk-SK" sz="2400" b="1" dirty="0" smtClean="0">
                <a:solidFill>
                  <a:schemeClr val="accent1">
                    <a:lumMod val="50000"/>
                  </a:schemeClr>
                </a:solidFill>
                <a:latin typeface="Trebuchet MS" charset="0"/>
                <a:ea typeface="Trebuchet MS" charset="0"/>
                <a:cs typeface="Trebuchet MS" charset="0"/>
              </a:rPr>
              <a:t> </a:t>
            </a:r>
            <a:r>
              <a:rPr lang="sk-SK" sz="2400" b="1" dirty="0" err="1">
                <a:solidFill>
                  <a:schemeClr val="accent1">
                    <a:lumMod val="50000"/>
                  </a:schemeClr>
                </a:solidFill>
                <a:latin typeface="Trebuchet MS" charset="0"/>
                <a:ea typeface="Trebuchet MS" charset="0"/>
                <a:cs typeface="Trebuchet MS" charset="0"/>
              </a:rPr>
              <a:t>information</a:t>
            </a:r>
            <a:r>
              <a:rPr lang="sk-SK" sz="2400" b="1" dirty="0">
                <a:solidFill>
                  <a:schemeClr val="accent1">
                    <a:lumMod val="50000"/>
                  </a:schemeClr>
                </a:solidFill>
                <a:latin typeface="Trebuchet MS" charset="0"/>
                <a:ea typeface="Trebuchet MS" charset="0"/>
                <a:cs typeface="Trebuchet MS" charset="0"/>
              </a:rPr>
              <a:t> </a:t>
            </a:r>
            <a:r>
              <a:rPr lang="sk-SK" sz="2400" b="1" dirty="0" err="1">
                <a:solidFill>
                  <a:schemeClr val="accent1">
                    <a:lumMod val="50000"/>
                  </a:schemeClr>
                </a:solidFill>
                <a:latin typeface="Trebuchet MS" charset="0"/>
                <a:ea typeface="Trebuchet MS" charset="0"/>
                <a:cs typeface="Trebuchet MS" charset="0"/>
              </a:rPr>
              <a:t>systems</a:t>
            </a:r>
            <a:r>
              <a:rPr lang="sk-SK" sz="2400" b="1" dirty="0">
                <a:solidFill>
                  <a:schemeClr val="accent1">
                    <a:lumMod val="50000"/>
                  </a:schemeClr>
                </a:solidFill>
                <a:latin typeface="Trebuchet MS" charset="0"/>
                <a:ea typeface="Trebuchet MS" charset="0"/>
                <a:cs typeface="Trebuchet MS" charset="0"/>
              </a:rPr>
              <a:t> </a:t>
            </a:r>
            <a:r>
              <a:rPr lang="sk-SK" sz="2400" b="1" dirty="0" err="1">
                <a:solidFill>
                  <a:schemeClr val="accent1">
                    <a:lumMod val="50000"/>
                  </a:schemeClr>
                </a:solidFill>
                <a:latin typeface="Trebuchet MS" charset="0"/>
                <a:ea typeface="Trebuchet MS" charset="0"/>
                <a:cs typeface="Trebuchet MS" charset="0"/>
              </a:rPr>
              <a:t>of</a:t>
            </a:r>
            <a:r>
              <a:rPr lang="sk-SK" sz="2400" b="1" dirty="0">
                <a:solidFill>
                  <a:schemeClr val="accent1">
                    <a:lumMod val="50000"/>
                  </a:schemeClr>
                </a:solidFill>
                <a:latin typeface="Trebuchet MS" charset="0"/>
                <a:ea typeface="Trebuchet MS" charset="0"/>
                <a:cs typeface="Trebuchet MS" charset="0"/>
              </a:rPr>
              <a:t> </a:t>
            </a:r>
            <a:r>
              <a:rPr lang="sk-SK" sz="2400" b="1" dirty="0" err="1" smtClean="0">
                <a:solidFill>
                  <a:schemeClr val="accent1">
                    <a:lumMod val="50000"/>
                  </a:schemeClr>
                </a:solidFill>
                <a:latin typeface="Trebuchet MS" charset="0"/>
                <a:ea typeface="Trebuchet MS" charset="0"/>
                <a:cs typeface="Trebuchet MS" charset="0"/>
              </a:rPr>
              <a:t>the</a:t>
            </a:r>
            <a:r>
              <a:rPr lang="sk-SK" sz="2400" b="1" dirty="0" smtClean="0">
                <a:solidFill>
                  <a:schemeClr val="accent1">
                    <a:lumMod val="50000"/>
                  </a:schemeClr>
                </a:solidFill>
                <a:latin typeface="Trebuchet MS" charset="0"/>
                <a:ea typeface="Trebuchet MS" charset="0"/>
                <a:cs typeface="Trebuchet MS" charset="0"/>
              </a:rPr>
              <a:t> </a:t>
            </a:r>
            <a:r>
              <a:rPr lang="sk-SK" sz="2400" b="1" dirty="0" err="1" smtClean="0">
                <a:solidFill>
                  <a:schemeClr val="accent1">
                    <a:lumMod val="50000"/>
                  </a:schemeClr>
                </a:solidFill>
                <a:latin typeface="Trebuchet MS" charset="0"/>
                <a:ea typeface="Trebuchet MS" charset="0"/>
                <a:cs typeface="Trebuchet MS" charset="0"/>
              </a:rPr>
              <a:t>Ministry</a:t>
            </a:r>
            <a:r>
              <a:rPr lang="sk-SK" sz="2400" b="1" dirty="0" smtClean="0">
                <a:solidFill>
                  <a:schemeClr val="accent1">
                    <a:lumMod val="50000"/>
                  </a:schemeClr>
                </a:solidFill>
                <a:latin typeface="Trebuchet MS" charset="0"/>
                <a:ea typeface="Trebuchet MS" charset="0"/>
                <a:cs typeface="Trebuchet MS" charset="0"/>
              </a:rPr>
              <a:t> </a:t>
            </a:r>
            <a:r>
              <a:rPr lang="sk-SK" sz="2400" b="1" dirty="0" err="1" smtClean="0">
                <a:solidFill>
                  <a:schemeClr val="accent1">
                    <a:lumMod val="50000"/>
                  </a:schemeClr>
                </a:solidFill>
                <a:latin typeface="Trebuchet MS" charset="0"/>
                <a:ea typeface="Trebuchet MS" charset="0"/>
                <a:cs typeface="Trebuchet MS" charset="0"/>
              </a:rPr>
              <a:t>of</a:t>
            </a:r>
            <a:r>
              <a:rPr lang="sk-SK" sz="2400" b="1" dirty="0" smtClean="0">
                <a:solidFill>
                  <a:schemeClr val="accent1">
                    <a:lumMod val="50000"/>
                  </a:schemeClr>
                </a:solidFill>
                <a:latin typeface="Trebuchet MS" charset="0"/>
                <a:ea typeface="Trebuchet MS" charset="0"/>
                <a:cs typeface="Trebuchet MS" charset="0"/>
              </a:rPr>
              <a:t> </a:t>
            </a:r>
            <a:r>
              <a:rPr lang="sk-SK" sz="2400" b="1" dirty="0" err="1" smtClean="0">
                <a:solidFill>
                  <a:schemeClr val="accent1">
                    <a:lumMod val="50000"/>
                  </a:schemeClr>
                </a:solidFill>
                <a:latin typeface="Trebuchet MS" charset="0"/>
                <a:ea typeface="Trebuchet MS" charset="0"/>
                <a:cs typeface="Trebuchet MS" charset="0"/>
              </a:rPr>
              <a:t>Interior</a:t>
            </a:r>
            <a:endParaRPr lang="sk-SK" sz="1200" b="1" dirty="0">
              <a:solidFill>
                <a:schemeClr val="accent1">
                  <a:lumMod val="50000"/>
                </a:schemeClr>
              </a:solidFill>
              <a:latin typeface="Trebuchet MS" charset="0"/>
              <a:ea typeface="Trebuchet MS" charset="0"/>
              <a:cs typeface="Trebuchet MS" charset="0"/>
            </a:endParaRPr>
          </a:p>
        </p:txBody>
      </p:sp>
      <p:pic>
        <p:nvPicPr>
          <p:cNvPr id="5" name="Picture 2" descr="home, server, computer, databas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8365" y="3326198"/>
            <a:ext cx="960528" cy="9605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C:\Documents and Settings\hrubsa1289287\Desktop\server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7502" y="4614871"/>
            <a:ext cx="767770" cy="831751"/>
          </a:xfrm>
          <a:prstGeom prst="rect">
            <a:avLst/>
          </a:prstGeom>
          <a:noFill/>
          <a:effectLst>
            <a:outerShdw blurRad="50800" dist="63500" dir="2700000" algn="tl" rotWithShape="0">
              <a:srgbClr val="00B0F0">
                <a:alpha val="40000"/>
              </a:srgbClr>
            </a:outerShdw>
          </a:effectLst>
          <a:extLst>
            <a:ext uri="{909E8E84-426E-40DD-AFC4-6F175D3DCCD1}">
              <a14:hiddenFill xmlns:a14="http://schemas.microsoft.com/office/drawing/2010/main">
                <a:solidFill>
                  <a:srgbClr val="FFFFFF"/>
                </a:solidFill>
              </a14:hiddenFill>
            </a:ext>
          </a:extLst>
        </p:spPr>
      </p:pic>
      <p:pic>
        <p:nvPicPr>
          <p:cNvPr id="7" name="Picture 8" descr="C:\Documents and Settings\hrubsa1289287\Desktop\server_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1748" y="5639537"/>
            <a:ext cx="817118" cy="885211"/>
          </a:xfrm>
          <a:prstGeom prst="rect">
            <a:avLst/>
          </a:prstGeom>
          <a:noFill/>
          <a:effectLst>
            <a:outerShdw blurRad="50800" dist="63500" dir="2700000" algn="tl" rotWithShape="0">
              <a:srgbClr val="00B0F0">
                <a:alpha val="40000"/>
              </a:srgbClr>
            </a:outerShdw>
          </a:effectLst>
          <a:extLst>
            <a:ext uri="{909E8E84-426E-40DD-AFC4-6F175D3DCCD1}">
              <a14:hiddenFill xmlns:a14="http://schemas.microsoft.com/office/drawing/2010/main">
                <a:solidFill>
                  <a:srgbClr val="FFFFFF"/>
                </a:solidFill>
              </a14:hiddenFill>
            </a:ext>
          </a:extLst>
        </p:spPr>
      </p:pic>
      <p:pic>
        <p:nvPicPr>
          <p:cNvPr id="8" name="Picture 8" descr="C:\Documents and Settings\hrubsa1289287\Desktop\server_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9065" y="4643636"/>
            <a:ext cx="817118" cy="885211"/>
          </a:xfrm>
          <a:prstGeom prst="rect">
            <a:avLst/>
          </a:prstGeom>
          <a:noFill/>
          <a:effectLst>
            <a:outerShdw blurRad="50800" dist="63500" dir="2700000" algn="tl" rotWithShape="0">
              <a:srgbClr val="00B0F0">
                <a:alpha val="40000"/>
              </a:srgbClr>
            </a:outerShdw>
          </a:effectLst>
          <a:extLst>
            <a:ext uri="{909E8E84-426E-40DD-AFC4-6F175D3DCCD1}">
              <a14:hiddenFill xmlns:a14="http://schemas.microsoft.com/office/drawing/2010/main">
                <a:solidFill>
                  <a:srgbClr val="FFFFFF"/>
                </a:solidFill>
              </a14:hiddenFill>
            </a:ext>
          </a:extLst>
        </p:spPr>
      </p:pic>
      <p:pic>
        <p:nvPicPr>
          <p:cNvPr id="9" name="Picture 8" descr="C:\Documents and Settings\hrubsa1289287\Desktop\server_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5609" y="2039137"/>
            <a:ext cx="817118" cy="885211"/>
          </a:xfrm>
          <a:prstGeom prst="rect">
            <a:avLst/>
          </a:prstGeom>
          <a:noFill/>
          <a:effectLst>
            <a:outerShdw blurRad="50800" dist="63500" dir="2700000" algn="tl" rotWithShape="0">
              <a:srgbClr val="00B050">
                <a:alpha val="40000"/>
              </a:srgbClr>
            </a:outerShdw>
          </a:effectLst>
          <a:extLst>
            <a:ext uri="{909E8E84-426E-40DD-AFC4-6F175D3DCCD1}">
              <a14:hiddenFill xmlns:a14="http://schemas.microsoft.com/office/drawing/2010/main">
                <a:solidFill>
                  <a:srgbClr val="FFFFFF"/>
                </a:solidFill>
              </a14:hiddenFill>
            </a:ext>
          </a:extLst>
        </p:spPr>
      </p:pic>
      <p:pic>
        <p:nvPicPr>
          <p:cNvPr id="10" name="Picture 7" descr="C:\Documents and Settings\hrubsa1289287\Desktop\server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67646" y="1533087"/>
            <a:ext cx="899712" cy="974688"/>
          </a:xfrm>
          <a:prstGeom prst="rect">
            <a:avLst/>
          </a:prstGeom>
          <a:noFill/>
          <a:effectLst>
            <a:outerShdw blurRad="50800" dist="63500" dir="2700000" algn="tl" rotWithShape="0">
              <a:srgbClr val="00B050">
                <a:alpha val="40000"/>
              </a:srgbClr>
            </a:outerShdw>
          </a:effectLst>
          <a:extLst>
            <a:ext uri="{909E8E84-426E-40DD-AFC4-6F175D3DCCD1}">
              <a14:hiddenFill xmlns:a14="http://schemas.microsoft.com/office/drawing/2010/main">
                <a:solidFill>
                  <a:srgbClr val="FFFFFF"/>
                </a:solidFill>
              </a14:hiddenFill>
            </a:ext>
          </a:extLst>
        </p:spPr>
      </p:pic>
      <p:pic>
        <p:nvPicPr>
          <p:cNvPr id="11" name="Picture 8" descr="C:\Documents and Settings\hrubsa1289287\Desktop\server_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54635" y="1175041"/>
            <a:ext cx="817118" cy="885211"/>
          </a:xfrm>
          <a:prstGeom prst="rect">
            <a:avLst/>
          </a:prstGeom>
          <a:noFill/>
          <a:effectLst>
            <a:outerShdw blurRad="50800" dist="63500" dir="2700000" algn="tl" rotWithShape="0">
              <a:srgbClr val="00B050">
                <a:alpha val="40000"/>
              </a:srgbClr>
            </a:outerShdw>
          </a:effectLst>
          <a:extLst>
            <a:ext uri="{909E8E84-426E-40DD-AFC4-6F175D3DCCD1}">
              <a14:hiddenFill xmlns:a14="http://schemas.microsoft.com/office/drawing/2010/main">
                <a:solidFill>
                  <a:srgbClr val="FFFFFF"/>
                </a:solidFill>
              </a14:hiddenFill>
            </a:ext>
          </a:extLst>
        </p:spPr>
      </p:pic>
      <p:sp>
        <p:nvSpPr>
          <p:cNvPr id="12" name="Obdĺžnik 11"/>
          <p:cNvSpPr/>
          <p:nvPr/>
        </p:nvSpPr>
        <p:spPr>
          <a:xfrm>
            <a:off x="635049" y="4487409"/>
            <a:ext cx="3744416" cy="2037339"/>
          </a:xfrm>
          <a:prstGeom prst="rect">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atin typeface="Trebuchet MS" charset="0"/>
              <a:ea typeface="Trebuchet MS" charset="0"/>
              <a:cs typeface="Trebuchet MS" charset="0"/>
            </a:endParaRPr>
          </a:p>
        </p:txBody>
      </p:sp>
      <p:sp>
        <p:nvSpPr>
          <p:cNvPr id="13" name="Obdĺžnik 12"/>
          <p:cNvSpPr/>
          <p:nvPr/>
        </p:nvSpPr>
        <p:spPr>
          <a:xfrm>
            <a:off x="2803673" y="1182641"/>
            <a:ext cx="4384104" cy="1936616"/>
          </a:xfrm>
          <a:prstGeom prst="rect">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latin typeface="Trebuchet MS" charset="0"/>
              <a:ea typeface="Trebuchet MS" charset="0"/>
              <a:cs typeface="Trebuchet MS" charset="0"/>
            </a:endParaRPr>
          </a:p>
        </p:txBody>
      </p:sp>
      <p:cxnSp>
        <p:nvCxnSpPr>
          <p:cNvPr id="14" name="Rovná spojovacia šípka 13"/>
          <p:cNvCxnSpPr/>
          <p:nvPr/>
        </p:nvCxnSpPr>
        <p:spPr>
          <a:xfrm>
            <a:off x="3731393" y="2255161"/>
            <a:ext cx="1991194" cy="0"/>
          </a:xfrm>
          <a:prstGeom prst="straightConnector1">
            <a:avLst/>
          </a:prstGeom>
          <a:ln w="25400">
            <a:solidFill>
              <a:srgbClr val="0070C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5" name="Rovná spojovacia šípka 14"/>
          <p:cNvCxnSpPr/>
          <p:nvPr/>
        </p:nvCxnSpPr>
        <p:spPr>
          <a:xfrm>
            <a:off x="3731393" y="1751105"/>
            <a:ext cx="2352775" cy="0"/>
          </a:xfrm>
          <a:prstGeom prst="straightConnector1">
            <a:avLst/>
          </a:prstGeom>
          <a:ln w="25400" cap="rnd">
            <a:solidFill>
              <a:srgbClr val="0070C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6" name="Zalomená spojnica 15"/>
          <p:cNvCxnSpPr>
            <a:stCxn id="5" idx="3"/>
          </p:cNvCxnSpPr>
          <p:nvPr/>
        </p:nvCxnSpPr>
        <p:spPr>
          <a:xfrm flipV="1">
            <a:off x="3878893" y="2903233"/>
            <a:ext cx="2073213" cy="903229"/>
          </a:xfrm>
          <a:prstGeom prst="bentConnector3">
            <a:avLst>
              <a:gd name="adj1" fmla="val 99796"/>
            </a:avLst>
          </a:prstGeom>
          <a:ln w="25400">
            <a:solidFill>
              <a:srgbClr val="0070C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7" name="Rovná spojovacia šípka 16"/>
          <p:cNvCxnSpPr/>
          <p:nvPr/>
        </p:nvCxnSpPr>
        <p:spPr>
          <a:xfrm flipV="1">
            <a:off x="3299345" y="2460577"/>
            <a:ext cx="0" cy="865621"/>
          </a:xfrm>
          <a:prstGeom prst="straightConnector1">
            <a:avLst/>
          </a:prstGeom>
          <a:ln w="25400">
            <a:solidFill>
              <a:srgbClr val="0070C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8" name="Zalomená spojnica 17"/>
          <p:cNvCxnSpPr/>
          <p:nvPr/>
        </p:nvCxnSpPr>
        <p:spPr>
          <a:xfrm rot="16200000" flipH="1">
            <a:off x="3000395" y="4525623"/>
            <a:ext cx="667960" cy="190165"/>
          </a:xfrm>
          <a:prstGeom prst="bentConnector3">
            <a:avLst>
              <a:gd name="adj1" fmla="val 100385"/>
            </a:avLst>
          </a:prstGeom>
          <a:ln w="25400">
            <a:solidFill>
              <a:srgbClr val="FFFF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9" name="Zalomená spojnica 18"/>
          <p:cNvCxnSpPr>
            <a:stCxn id="6" idx="2"/>
            <a:endCxn id="7" idx="3"/>
          </p:cNvCxnSpPr>
          <p:nvPr/>
        </p:nvCxnSpPr>
        <p:spPr>
          <a:xfrm rot="5400000">
            <a:off x="3312367" y="5593122"/>
            <a:ext cx="635521" cy="342521"/>
          </a:xfrm>
          <a:prstGeom prst="bentConnector2">
            <a:avLst/>
          </a:prstGeom>
          <a:ln w="25400">
            <a:solidFill>
              <a:srgbClr val="FFFF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0" name="Zalomená spojnica 19"/>
          <p:cNvCxnSpPr>
            <a:stCxn id="5" idx="1"/>
          </p:cNvCxnSpPr>
          <p:nvPr/>
        </p:nvCxnSpPr>
        <p:spPr>
          <a:xfrm rot="10800000" flipV="1">
            <a:off x="1596183" y="3806461"/>
            <a:ext cx="1322182" cy="1008259"/>
          </a:xfrm>
          <a:prstGeom prst="bentConnector3">
            <a:avLst>
              <a:gd name="adj1" fmla="val 35232"/>
            </a:avLst>
          </a:prstGeom>
          <a:ln w="25400">
            <a:solidFill>
              <a:srgbClr val="FFFF0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1" name="Zalomená spojnica 20"/>
          <p:cNvCxnSpPr/>
          <p:nvPr/>
        </p:nvCxnSpPr>
        <p:spPr>
          <a:xfrm rot="5400000">
            <a:off x="6265948" y="2199259"/>
            <a:ext cx="635521" cy="171262"/>
          </a:xfrm>
          <a:prstGeom prst="bentConnector3">
            <a:avLst>
              <a:gd name="adj1" fmla="val 99959"/>
            </a:avLst>
          </a:prstGeom>
          <a:ln w="25400">
            <a:solidFill>
              <a:srgbClr val="0070C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2" name="Zalomená spojnica 21"/>
          <p:cNvCxnSpPr/>
          <p:nvPr/>
        </p:nvCxnSpPr>
        <p:spPr>
          <a:xfrm rot="16200000" flipV="1">
            <a:off x="5867032" y="2578266"/>
            <a:ext cx="3141240" cy="931798"/>
          </a:xfrm>
          <a:prstGeom prst="bentConnector3">
            <a:avLst>
              <a:gd name="adj1" fmla="val 99956"/>
            </a:avLst>
          </a:prstGeom>
          <a:ln w="25400">
            <a:solidFill>
              <a:srgbClr val="0070C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23" name="Zalomená spojnica 22"/>
          <p:cNvCxnSpPr/>
          <p:nvPr/>
        </p:nvCxnSpPr>
        <p:spPr>
          <a:xfrm rot="10800000" flipV="1">
            <a:off x="4098883" y="4559417"/>
            <a:ext cx="3812115" cy="664711"/>
          </a:xfrm>
          <a:prstGeom prst="bentConnector3">
            <a:avLst>
              <a:gd name="adj1" fmla="val 28"/>
            </a:avLst>
          </a:prstGeom>
          <a:ln w="25400">
            <a:solidFill>
              <a:srgbClr val="0070C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4" name="Obdĺžnik 23"/>
          <p:cNvSpPr/>
          <p:nvPr/>
        </p:nvSpPr>
        <p:spPr>
          <a:xfrm>
            <a:off x="2918365" y="1175041"/>
            <a:ext cx="86409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b="1" dirty="0" smtClean="0">
                <a:solidFill>
                  <a:schemeClr val="tx1"/>
                </a:solidFill>
                <a:latin typeface="Trebuchet MS" charset="0"/>
                <a:ea typeface="Trebuchet MS" charset="0"/>
                <a:cs typeface="Trebuchet MS" charset="0"/>
              </a:rPr>
              <a:t>INBO</a:t>
            </a:r>
            <a:endParaRPr lang="sk-SK" b="1" dirty="0">
              <a:solidFill>
                <a:schemeClr val="tx1"/>
              </a:solidFill>
              <a:latin typeface="Trebuchet MS" charset="0"/>
              <a:ea typeface="Trebuchet MS" charset="0"/>
              <a:cs typeface="Trebuchet MS" charset="0"/>
            </a:endParaRPr>
          </a:p>
        </p:txBody>
      </p:sp>
      <p:sp>
        <p:nvSpPr>
          <p:cNvPr id="25" name="Obdĺžnik 24"/>
          <p:cNvSpPr/>
          <p:nvPr/>
        </p:nvSpPr>
        <p:spPr>
          <a:xfrm>
            <a:off x="5075391" y="2399177"/>
            <a:ext cx="74423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b="1" dirty="0" smtClean="0">
                <a:solidFill>
                  <a:schemeClr val="tx1"/>
                </a:solidFill>
                <a:latin typeface="Trebuchet MS" charset="0"/>
                <a:ea typeface="Trebuchet MS" charset="0"/>
                <a:cs typeface="Trebuchet MS" charset="0"/>
              </a:rPr>
              <a:t>CLK</a:t>
            </a:r>
            <a:endParaRPr lang="sk-SK" b="1" dirty="0">
              <a:solidFill>
                <a:schemeClr val="tx1"/>
              </a:solidFill>
              <a:latin typeface="Trebuchet MS" charset="0"/>
              <a:ea typeface="Trebuchet MS" charset="0"/>
              <a:cs typeface="Trebuchet MS" charset="0"/>
            </a:endParaRPr>
          </a:p>
        </p:txBody>
      </p:sp>
      <p:sp>
        <p:nvSpPr>
          <p:cNvPr id="26" name="Obdĺžnik 25"/>
          <p:cNvSpPr/>
          <p:nvPr/>
        </p:nvSpPr>
        <p:spPr>
          <a:xfrm>
            <a:off x="5683267" y="1182641"/>
            <a:ext cx="56840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b="1" dirty="0" smtClean="0">
                <a:solidFill>
                  <a:schemeClr val="tx1"/>
                </a:solidFill>
                <a:latin typeface="Trebuchet MS" charset="0"/>
                <a:ea typeface="Trebuchet MS" charset="0"/>
                <a:cs typeface="Trebuchet MS" charset="0"/>
              </a:rPr>
              <a:t>SIS</a:t>
            </a:r>
            <a:endParaRPr lang="sk-SK" b="1" dirty="0">
              <a:solidFill>
                <a:schemeClr val="tx1"/>
              </a:solidFill>
              <a:latin typeface="Trebuchet MS" charset="0"/>
              <a:ea typeface="Trebuchet MS" charset="0"/>
              <a:cs typeface="Trebuchet MS" charset="0"/>
            </a:endParaRPr>
          </a:p>
        </p:txBody>
      </p:sp>
      <p:sp>
        <p:nvSpPr>
          <p:cNvPr id="27" name="Obdĺžnik 26"/>
          <p:cNvSpPr/>
          <p:nvPr/>
        </p:nvSpPr>
        <p:spPr>
          <a:xfrm>
            <a:off x="2140143" y="3326198"/>
            <a:ext cx="86409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b="1" dirty="0" smtClean="0">
                <a:solidFill>
                  <a:schemeClr val="tx1"/>
                </a:solidFill>
                <a:latin typeface="Trebuchet MS" charset="0"/>
                <a:ea typeface="Trebuchet MS" charset="0"/>
                <a:cs typeface="Trebuchet MS" charset="0"/>
              </a:rPr>
              <a:t>MIGRA</a:t>
            </a:r>
            <a:endParaRPr lang="sk-SK" b="1" dirty="0">
              <a:solidFill>
                <a:schemeClr val="tx1"/>
              </a:solidFill>
              <a:latin typeface="Trebuchet MS" charset="0"/>
              <a:ea typeface="Trebuchet MS" charset="0"/>
              <a:cs typeface="Trebuchet MS" charset="0"/>
            </a:endParaRPr>
          </a:p>
        </p:txBody>
      </p:sp>
      <p:sp>
        <p:nvSpPr>
          <p:cNvPr id="28" name="Obdĺžnik 27"/>
          <p:cNvSpPr/>
          <p:nvPr/>
        </p:nvSpPr>
        <p:spPr>
          <a:xfrm>
            <a:off x="1499145" y="4814722"/>
            <a:ext cx="129614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b="1" dirty="0" smtClean="0">
                <a:solidFill>
                  <a:schemeClr val="tx1"/>
                </a:solidFill>
                <a:latin typeface="Trebuchet MS" charset="0"/>
                <a:ea typeface="Trebuchet MS" charset="0"/>
                <a:cs typeface="Trebuchet MS" charset="0"/>
              </a:rPr>
              <a:t>INTERPOL</a:t>
            </a:r>
            <a:endParaRPr lang="sk-SK" b="1" dirty="0">
              <a:solidFill>
                <a:schemeClr val="tx1"/>
              </a:solidFill>
              <a:latin typeface="Trebuchet MS" charset="0"/>
              <a:ea typeface="Trebuchet MS" charset="0"/>
              <a:cs typeface="Trebuchet MS" charset="0"/>
            </a:endParaRPr>
          </a:p>
        </p:txBody>
      </p:sp>
      <p:sp>
        <p:nvSpPr>
          <p:cNvPr id="29" name="Obdĺžnik 28"/>
          <p:cNvSpPr/>
          <p:nvPr/>
        </p:nvSpPr>
        <p:spPr>
          <a:xfrm>
            <a:off x="1515243" y="5866119"/>
            <a:ext cx="128004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b="1" dirty="0" smtClean="0">
                <a:solidFill>
                  <a:schemeClr val="tx1"/>
                </a:solidFill>
                <a:latin typeface="Trebuchet MS" charset="0"/>
                <a:ea typeface="Trebuchet MS" charset="0"/>
                <a:cs typeface="Trebuchet MS" charset="0"/>
              </a:rPr>
              <a:t>EURODAC</a:t>
            </a:r>
            <a:endParaRPr lang="sk-SK" b="1" dirty="0">
              <a:solidFill>
                <a:schemeClr val="tx1"/>
              </a:solidFill>
              <a:latin typeface="Trebuchet MS" charset="0"/>
              <a:ea typeface="Trebuchet MS" charset="0"/>
              <a:cs typeface="Trebuchet MS" charset="0"/>
            </a:endParaRPr>
          </a:p>
        </p:txBody>
      </p:sp>
      <p:sp>
        <p:nvSpPr>
          <p:cNvPr id="30" name="Obdĺžnik 29"/>
          <p:cNvSpPr/>
          <p:nvPr/>
        </p:nvSpPr>
        <p:spPr>
          <a:xfrm>
            <a:off x="2795289" y="4991465"/>
            <a:ext cx="864096"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b="1" dirty="0" smtClean="0">
                <a:solidFill>
                  <a:schemeClr val="tx1"/>
                </a:solidFill>
                <a:latin typeface="Trebuchet MS" charset="0"/>
                <a:ea typeface="Trebuchet MS" charset="0"/>
                <a:cs typeface="Trebuchet MS" charset="0"/>
              </a:rPr>
              <a:t>AFIS</a:t>
            </a:r>
            <a:endParaRPr lang="sk-SK" b="1" dirty="0">
              <a:solidFill>
                <a:schemeClr val="tx1"/>
              </a:solidFill>
              <a:latin typeface="Trebuchet MS" charset="0"/>
              <a:ea typeface="Trebuchet MS" charset="0"/>
              <a:cs typeface="Trebuchet MS" charset="0"/>
            </a:endParaRPr>
          </a:p>
        </p:txBody>
      </p:sp>
      <p:sp>
        <p:nvSpPr>
          <p:cNvPr id="31" name="Obdĺžnik 30"/>
          <p:cNvSpPr/>
          <p:nvPr/>
        </p:nvSpPr>
        <p:spPr>
          <a:xfrm>
            <a:off x="6512865" y="3944671"/>
            <a:ext cx="1004664"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400" b="1" dirty="0" err="1" smtClean="0">
                <a:solidFill>
                  <a:schemeClr val="tx1"/>
                </a:solidFill>
                <a:latin typeface="Trebuchet MS" charset="0"/>
                <a:ea typeface="Trebuchet MS" charset="0"/>
                <a:cs typeface="Trebuchet MS" charset="0"/>
              </a:rPr>
              <a:t>CLKm</a:t>
            </a:r>
            <a:endParaRPr lang="sk-SK" sz="1400" b="1" dirty="0">
              <a:solidFill>
                <a:schemeClr val="tx1"/>
              </a:solidFill>
              <a:latin typeface="Trebuchet MS" charset="0"/>
              <a:ea typeface="Trebuchet MS" charset="0"/>
              <a:cs typeface="Trebuchet MS" charset="0"/>
            </a:endParaRPr>
          </a:p>
        </p:txBody>
      </p:sp>
      <p:sp>
        <p:nvSpPr>
          <p:cNvPr id="32" name="Obdĺžnik 31"/>
          <p:cNvSpPr/>
          <p:nvPr/>
        </p:nvSpPr>
        <p:spPr>
          <a:xfrm>
            <a:off x="5099545" y="4870217"/>
            <a:ext cx="1143722"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400" b="1" dirty="0" err="1">
                <a:solidFill>
                  <a:srgbClr val="FF0000"/>
                </a:solidFill>
                <a:latin typeface="Trebuchet MS" charset="0"/>
                <a:ea typeface="Trebuchet MS" charset="0"/>
                <a:cs typeface="Trebuchet MS" charset="0"/>
              </a:rPr>
              <a:t>Article</a:t>
            </a:r>
            <a:r>
              <a:rPr lang="sk-SK" sz="1400" b="1" dirty="0">
                <a:solidFill>
                  <a:srgbClr val="FF0000"/>
                </a:solidFill>
                <a:latin typeface="Trebuchet MS" charset="0"/>
                <a:ea typeface="Trebuchet MS" charset="0"/>
                <a:cs typeface="Trebuchet MS" charset="0"/>
              </a:rPr>
              <a:t> 24</a:t>
            </a:r>
          </a:p>
        </p:txBody>
      </p:sp>
      <p:sp>
        <p:nvSpPr>
          <p:cNvPr id="33" name="Obdĺžnik 32"/>
          <p:cNvSpPr/>
          <p:nvPr/>
        </p:nvSpPr>
        <p:spPr>
          <a:xfrm>
            <a:off x="4308380" y="1449381"/>
            <a:ext cx="1022657" cy="2985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sz="1400" b="1" dirty="0" err="1" smtClean="0">
                <a:solidFill>
                  <a:srgbClr val="FF0000"/>
                </a:solidFill>
                <a:latin typeface="Trebuchet MS" charset="0"/>
                <a:ea typeface="Trebuchet MS" charset="0"/>
                <a:cs typeface="Trebuchet MS" charset="0"/>
              </a:rPr>
              <a:t>Article</a:t>
            </a:r>
            <a:r>
              <a:rPr lang="sk-SK" sz="1400" b="1" dirty="0" smtClean="0">
                <a:solidFill>
                  <a:srgbClr val="FF0000"/>
                </a:solidFill>
                <a:latin typeface="Trebuchet MS" charset="0"/>
                <a:ea typeface="Trebuchet MS" charset="0"/>
                <a:cs typeface="Trebuchet MS" charset="0"/>
              </a:rPr>
              <a:t> 24</a:t>
            </a:r>
            <a:endParaRPr lang="sk-SK" sz="1400" b="1" dirty="0">
              <a:solidFill>
                <a:srgbClr val="FF0000"/>
              </a:solidFill>
              <a:latin typeface="Trebuchet MS" charset="0"/>
              <a:ea typeface="Trebuchet MS" charset="0"/>
              <a:cs typeface="Trebuchet MS" charset="0"/>
            </a:endParaRPr>
          </a:p>
        </p:txBody>
      </p:sp>
      <p:sp>
        <p:nvSpPr>
          <p:cNvPr id="34" name="Obdĺžnik 33"/>
          <p:cNvSpPr/>
          <p:nvPr/>
        </p:nvSpPr>
        <p:spPr>
          <a:xfrm>
            <a:off x="1259632" y="1533087"/>
            <a:ext cx="1535657" cy="7844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k-SK" sz="1400" b="1" dirty="0" err="1" smtClean="0">
                <a:solidFill>
                  <a:srgbClr val="00B050"/>
                </a:solidFill>
                <a:latin typeface="Trebuchet MS" charset="0"/>
                <a:ea typeface="Trebuchet MS" charset="0"/>
                <a:cs typeface="Trebuchet MS" charset="0"/>
              </a:rPr>
              <a:t>alphanumeric</a:t>
            </a:r>
            <a:r>
              <a:rPr lang="sk-SK" sz="1400" b="1" dirty="0" smtClean="0">
                <a:solidFill>
                  <a:srgbClr val="00B050"/>
                </a:solidFill>
                <a:latin typeface="Trebuchet MS" charset="0"/>
                <a:ea typeface="Trebuchet MS" charset="0"/>
                <a:cs typeface="Trebuchet MS" charset="0"/>
              </a:rPr>
              <a:t> </a:t>
            </a:r>
            <a:r>
              <a:rPr lang="sk-SK" sz="1400" b="1" dirty="0" err="1" smtClean="0">
                <a:solidFill>
                  <a:srgbClr val="00B050"/>
                </a:solidFill>
                <a:latin typeface="Trebuchet MS" charset="0"/>
                <a:ea typeface="Trebuchet MS" charset="0"/>
                <a:cs typeface="Trebuchet MS" charset="0"/>
              </a:rPr>
              <a:t>data</a:t>
            </a:r>
            <a:endParaRPr lang="sk-SK" sz="1400" b="1" dirty="0">
              <a:solidFill>
                <a:srgbClr val="00B050"/>
              </a:solidFill>
              <a:latin typeface="Trebuchet MS" charset="0"/>
              <a:ea typeface="Trebuchet MS" charset="0"/>
              <a:cs typeface="Trebuchet MS" charset="0"/>
            </a:endParaRPr>
          </a:p>
        </p:txBody>
      </p:sp>
      <p:sp>
        <p:nvSpPr>
          <p:cNvPr id="35" name="Obdĺžnik 34"/>
          <p:cNvSpPr/>
          <p:nvPr/>
        </p:nvSpPr>
        <p:spPr>
          <a:xfrm>
            <a:off x="635049" y="3723364"/>
            <a:ext cx="1282420" cy="6838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k-SK" sz="1400" b="1" dirty="0" err="1">
                <a:solidFill>
                  <a:srgbClr val="00B0F0"/>
                </a:solidFill>
                <a:latin typeface="Trebuchet MS" charset="0"/>
                <a:ea typeface="Trebuchet MS" charset="0"/>
                <a:cs typeface="Trebuchet MS" charset="0"/>
              </a:rPr>
              <a:t>f</a:t>
            </a:r>
            <a:r>
              <a:rPr lang="sk-SK" sz="1400" b="1" dirty="0" err="1" smtClean="0">
                <a:solidFill>
                  <a:srgbClr val="00B0F0"/>
                </a:solidFill>
                <a:latin typeface="Trebuchet MS" charset="0"/>
                <a:ea typeface="Trebuchet MS" charset="0"/>
                <a:cs typeface="Trebuchet MS" charset="0"/>
              </a:rPr>
              <a:t>ingerprints</a:t>
            </a:r>
            <a:endParaRPr lang="sk-SK" sz="1400" b="1" dirty="0" smtClean="0">
              <a:solidFill>
                <a:srgbClr val="00B0F0"/>
              </a:solidFill>
              <a:latin typeface="Trebuchet MS" charset="0"/>
              <a:ea typeface="Trebuchet MS" charset="0"/>
              <a:cs typeface="Trebuchet MS" charset="0"/>
            </a:endParaRPr>
          </a:p>
          <a:p>
            <a:r>
              <a:rPr lang="sk-SK" sz="1400" b="1" dirty="0" err="1" smtClean="0">
                <a:solidFill>
                  <a:srgbClr val="00B0F0"/>
                </a:solidFill>
                <a:latin typeface="Trebuchet MS" charset="0"/>
                <a:ea typeface="Trebuchet MS" charset="0"/>
                <a:cs typeface="Trebuchet MS" charset="0"/>
              </a:rPr>
              <a:t>data</a:t>
            </a:r>
            <a:endParaRPr lang="sk-SK" sz="1400" b="1" dirty="0">
              <a:solidFill>
                <a:srgbClr val="00B0F0"/>
              </a:solidFill>
              <a:latin typeface="Trebuchet MS" charset="0"/>
              <a:ea typeface="Trebuchet MS" charset="0"/>
              <a:cs typeface="Trebuchet MS" charset="0"/>
            </a:endParaRPr>
          </a:p>
        </p:txBody>
      </p:sp>
      <p:cxnSp>
        <p:nvCxnSpPr>
          <p:cNvPr id="36" name="Rovná spojovacia šípka 35"/>
          <p:cNvCxnSpPr/>
          <p:nvPr/>
        </p:nvCxnSpPr>
        <p:spPr>
          <a:xfrm flipV="1">
            <a:off x="4098882" y="4814720"/>
            <a:ext cx="2464312" cy="2"/>
          </a:xfrm>
          <a:prstGeom prst="straightConnector1">
            <a:avLst/>
          </a:prstGeom>
          <a:ln w="25400">
            <a:solidFill>
              <a:srgbClr val="0070C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37" name="Picture 13" descr="C:\Documents and Settings\hrubsa1289287\Desktop\alfanu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97956" y="2201069"/>
            <a:ext cx="462552" cy="46255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4" descr="C:\Documents and Settings\hrubsa1289287\Desktop\odtlac.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17469" y="3777410"/>
            <a:ext cx="475594" cy="493975"/>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Zalomená spojnica 38"/>
          <p:cNvCxnSpPr/>
          <p:nvPr/>
        </p:nvCxnSpPr>
        <p:spPr>
          <a:xfrm rot="16200000" flipH="1">
            <a:off x="5529366" y="3633297"/>
            <a:ext cx="1724242" cy="296440"/>
          </a:xfrm>
          <a:prstGeom prst="bentConnector3">
            <a:avLst>
              <a:gd name="adj1" fmla="val 99994"/>
            </a:avLst>
          </a:prstGeom>
          <a:ln w="25400">
            <a:solidFill>
              <a:srgbClr val="0070C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pic>
        <p:nvPicPr>
          <p:cNvPr id="40" name="Picture 7" descr="C:\Documents and Settings\hrubsa1289287\Desktop\server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85445" y="4317936"/>
            <a:ext cx="767770" cy="831751"/>
          </a:xfrm>
          <a:prstGeom prst="rect">
            <a:avLst/>
          </a:prstGeom>
          <a:noFill/>
          <a:effectLst>
            <a:outerShdw blurRad="50800" dist="63500" dir="2700000" algn="tl" rotWithShape="0">
              <a:srgbClr val="00B05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884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
          <p:cNvGrpSpPr/>
          <p:nvPr/>
        </p:nvGrpSpPr>
        <p:grpSpPr>
          <a:xfrm>
            <a:off x="735012" y="1540286"/>
            <a:ext cx="7720013" cy="4721226"/>
            <a:chOff x="735012" y="1540286"/>
            <a:chExt cx="7720013" cy="4721226"/>
          </a:xfrm>
        </p:grpSpPr>
        <p:sp>
          <p:nvSpPr>
            <p:cNvPr id="3" name="Rectangle 13"/>
            <p:cNvSpPr>
              <a:spLocks noChangeArrowheads="1"/>
            </p:cNvSpPr>
            <p:nvPr/>
          </p:nvSpPr>
          <p:spPr bwMode="auto">
            <a:xfrm>
              <a:off x="749300" y="1554574"/>
              <a:ext cx="7705725" cy="4706937"/>
            </a:xfrm>
            <a:prstGeom prst="rect">
              <a:avLst/>
            </a:prstGeom>
            <a:solidFill>
              <a:schemeClr val="accent3">
                <a:lumMod val="60000"/>
                <a:lumOff val="40000"/>
              </a:schemeClr>
            </a:solidFill>
            <a:ln>
              <a:headEnd/>
              <a:tailEnd/>
            </a:ln>
            <a:effectLst>
              <a:outerShdw blurRad="63500" sx="102000" sy="102000" algn="ctr"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wrap="none" anchor="ctr"/>
            <a:lstStyle/>
            <a:p>
              <a:endParaRPr lang="cs-CZ">
                <a:solidFill>
                  <a:schemeClr val="accent1">
                    <a:lumMod val="50000"/>
                  </a:schemeClr>
                </a:solidFill>
                <a:latin typeface="Trebuchet MS" charset="0"/>
                <a:ea typeface="Trebuchet MS" charset="0"/>
                <a:cs typeface="Trebuchet MS" charset="0"/>
              </a:endParaRPr>
            </a:p>
          </p:txBody>
        </p:sp>
        <p:sp>
          <p:nvSpPr>
            <p:cNvPr id="18" name="Line 33"/>
            <p:cNvSpPr>
              <a:spLocks noChangeShapeType="1"/>
            </p:cNvSpPr>
            <p:nvPr/>
          </p:nvSpPr>
          <p:spPr bwMode="auto">
            <a:xfrm flipH="1" flipV="1">
              <a:off x="749300" y="1540286"/>
              <a:ext cx="973138" cy="76835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sk-SK">
                <a:solidFill>
                  <a:schemeClr val="accent1">
                    <a:lumMod val="50000"/>
                  </a:schemeClr>
                </a:solidFill>
                <a:latin typeface="Trebuchet MS" charset="0"/>
                <a:ea typeface="Trebuchet MS" charset="0"/>
                <a:cs typeface="Trebuchet MS" charset="0"/>
              </a:endParaRPr>
            </a:p>
          </p:txBody>
        </p:sp>
        <p:sp>
          <p:nvSpPr>
            <p:cNvPr id="20" name="Line 36"/>
            <p:cNvSpPr>
              <a:spLocks noChangeShapeType="1"/>
            </p:cNvSpPr>
            <p:nvPr/>
          </p:nvSpPr>
          <p:spPr bwMode="auto">
            <a:xfrm flipV="1">
              <a:off x="7540625" y="1540286"/>
              <a:ext cx="914400" cy="76835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sk-SK">
                <a:solidFill>
                  <a:schemeClr val="accent1">
                    <a:lumMod val="50000"/>
                  </a:schemeClr>
                </a:solidFill>
                <a:latin typeface="Trebuchet MS" charset="0"/>
                <a:ea typeface="Trebuchet MS" charset="0"/>
                <a:cs typeface="Trebuchet MS" charset="0"/>
              </a:endParaRPr>
            </a:p>
          </p:txBody>
        </p:sp>
        <p:sp>
          <p:nvSpPr>
            <p:cNvPr id="21" name="Line 37"/>
            <p:cNvSpPr>
              <a:spLocks noChangeShapeType="1"/>
            </p:cNvSpPr>
            <p:nvPr/>
          </p:nvSpPr>
          <p:spPr bwMode="auto">
            <a:xfrm>
              <a:off x="7524750" y="5574124"/>
              <a:ext cx="930275" cy="6731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sk-SK">
                <a:solidFill>
                  <a:schemeClr val="accent1">
                    <a:lumMod val="50000"/>
                  </a:schemeClr>
                </a:solidFill>
                <a:latin typeface="Trebuchet MS" charset="0"/>
                <a:ea typeface="Trebuchet MS" charset="0"/>
                <a:cs typeface="Trebuchet MS" charset="0"/>
              </a:endParaRPr>
            </a:p>
          </p:txBody>
        </p:sp>
        <p:sp>
          <p:nvSpPr>
            <p:cNvPr id="23" name="Rectangle 5"/>
            <p:cNvSpPr>
              <a:spLocks noChangeArrowheads="1"/>
            </p:cNvSpPr>
            <p:nvPr/>
          </p:nvSpPr>
          <p:spPr bwMode="auto">
            <a:xfrm>
              <a:off x="735012" y="1772061"/>
              <a:ext cx="7720013"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90000"/>
                </a:lnSpc>
                <a:spcBef>
                  <a:spcPct val="5000"/>
                </a:spcBef>
                <a:buSzPct val="80000"/>
                <a:buFont typeface="Wingdings" pitchFamily="2" charset="2"/>
                <a:buNone/>
                <a:tabLst>
                  <a:tab pos="3043238" algn="r"/>
                </a:tabLst>
              </a:pPr>
              <a:r>
                <a:rPr lang="en-GB" sz="1600" b="1" dirty="0" smtClean="0">
                  <a:solidFill>
                    <a:schemeClr val="accent1">
                      <a:lumMod val="50000"/>
                    </a:schemeClr>
                  </a:solidFill>
                  <a:latin typeface="Trebuchet MS" charset="0"/>
                  <a:ea typeface="Trebuchet MS" charset="0"/>
                  <a:cs typeface="Trebuchet MS" charset="0"/>
                </a:rPr>
                <a:t>Non – departmental authorities</a:t>
              </a:r>
              <a:endParaRPr lang="en-GB" sz="1600" b="1" dirty="0">
                <a:solidFill>
                  <a:schemeClr val="accent1">
                    <a:lumMod val="50000"/>
                  </a:schemeClr>
                </a:solidFill>
                <a:latin typeface="Trebuchet MS" charset="0"/>
                <a:ea typeface="Trebuchet MS" charset="0"/>
                <a:cs typeface="Trebuchet MS" charset="0"/>
              </a:endParaRPr>
            </a:p>
          </p:txBody>
        </p:sp>
        <p:sp>
          <p:nvSpPr>
            <p:cNvPr id="24" name="Rectangle 5"/>
            <p:cNvSpPr>
              <a:spLocks noChangeArrowheads="1"/>
            </p:cNvSpPr>
            <p:nvPr/>
          </p:nvSpPr>
          <p:spPr bwMode="auto">
            <a:xfrm>
              <a:off x="749300" y="5661436"/>
              <a:ext cx="7705725"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90000"/>
                </a:lnSpc>
                <a:spcBef>
                  <a:spcPct val="5000"/>
                </a:spcBef>
                <a:buSzPct val="80000"/>
                <a:buFont typeface="Wingdings" pitchFamily="2" charset="2"/>
                <a:buNone/>
                <a:tabLst>
                  <a:tab pos="3043238" algn="r"/>
                </a:tabLst>
              </a:pPr>
              <a:r>
                <a:rPr lang="en-GB" sz="1600" b="1" dirty="0" smtClean="0">
                  <a:solidFill>
                    <a:schemeClr val="accent1">
                      <a:lumMod val="50000"/>
                    </a:schemeClr>
                  </a:solidFill>
                  <a:latin typeface="Trebuchet MS" charset="0"/>
                  <a:ea typeface="Trebuchet MS" charset="0"/>
                  <a:cs typeface="Trebuchet MS" charset="0"/>
                </a:rPr>
                <a:t>International  Police Cooperation </a:t>
              </a:r>
            </a:p>
            <a:p>
              <a:pPr algn="ctr">
                <a:lnSpc>
                  <a:spcPct val="90000"/>
                </a:lnSpc>
                <a:spcBef>
                  <a:spcPct val="5000"/>
                </a:spcBef>
                <a:buSzPct val="80000"/>
                <a:buFont typeface="Wingdings" pitchFamily="2" charset="2"/>
                <a:buNone/>
                <a:tabLst>
                  <a:tab pos="3043238" algn="r"/>
                </a:tabLst>
              </a:pPr>
              <a:r>
                <a:rPr lang="en-GB" sz="1600" b="1" dirty="0" smtClean="0">
                  <a:solidFill>
                    <a:schemeClr val="accent1">
                      <a:lumMod val="50000"/>
                    </a:schemeClr>
                  </a:solidFill>
                  <a:latin typeface="Trebuchet MS" charset="0"/>
                  <a:ea typeface="Trebuchet MS" charset="0"/>
                  <a:cs typeface="Trebuchet MS" charset="0"/>
                </a:rPr>
                <a:t>(</a:t>
              </a:r>
              <a:r>
                <a:rPr lang="en-GB" b="1" u="sng" dirty="0" err="1" smtClean="0">
                  <a:solidFill>
                    <a:schemeClr val="accent1">
                      <a:lumMod val="50000"/>
                    </a:schemeClr>
                  </a:solidFill>
                  <a:latin typeface="Trebuchet MS" charset="0"/>
                  <a:ea typeface="Trebuchet MS" charset="0"/>
                  <a:cs typeface="Trebuchet MS" charset="0"/>
                </a:rPr>
                <a:t>Frontex</a:t>
              </a:r>
              <a:r>
                <a:rPr lang="en-GB" b="1" u="sng" dirty="0" smtClean="0">
                  <a:solidFill>
                    <a:schemeClr val="accent1">
                      <a:lumMod val="50000"/>
                    </a:schemeClr>
                  </a:solidFill>
                  <a:latin typeface="Trebuchet MS" charset="0"/>
                  <a:ea typeface="Trebuchet MS" charset="0"/>
                  <a:cs typeface="Trebuchet MS" charset="0"/>
                </a:rPr>
                <a:t>,</a:t>
              </a:r>
              <a:r>
                <a:rPr lang="en-GB" sz="1600" b="1" dirty="0" smtClean="0">
                  <a:solidFill>
                    <a:schemeClr val="accent1">
                      <a:lumMod val="50000"/>
                    </a:schemeClr>
                  </a:solidFill>
                  <a:latin typeface="Trebuchet MS" charset="0"/>
                  <a:ea typeface="Trebuchet MS" charset="0"/>
                  <a:cs typeface="Trebuchet MS" charset="0"/>
                </a:rPr>
                <a:t> Interpol, Europol)</a:t>
              </a:r>
              <a:endParaRPr lang="en-GB" sz="1600" b="1" dirty="0">
                <a:solidFill>
                  <a:schemeClr val="accent1">
                    <a:lumMod val="50000"/>
                  </a:schemeClr>
                </a:solidFill>
                <a:latin typeface="Trebuchet MS" charset="0"/>
                <a:ea typeface="Trebuchet MS" charset="0"/>
                <a:cs typeface="Trebuchet MS" charset="0"/>
              </a:endParaRPr>
            </a:p>
          </p:txBody>
        </p:sp>
        <p:sp>
          <p:nvSpPr>
            <p:cNvPr id="26" name="Rectangle 5"/>
            <p:cNvSpPr>
              <a:spLocks noChangeArrowheads="1"/>
            </p:cNvSpPr>
            <p:nvPr/>
          </p:nvSpPr>
          <p:spPr bwMode="auto">
            <a:xfrm>
              <a:off x="987424" y="2714200"/>
              <a:ext cx="627864" cy="25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270" wrap="square">
              <a:spAutoFit/>
            </a:bodyPr>
            <a:lstStyle/>
            <a:p>
              <a:pPr algn="ctr">
                <a:lnSpc>
                  <a:spcPct val="90000"/>
                </a:lnSpc>
                <a:buSzPct val="80000"/>
                <a:buFont typeface="Wingdings" pitchFamily="2" charset="2"/>
                <a:buNone/>
                <a:tabLst>
                  <a:tab pos="3043238" algn="r"/>
                </a:tabLst>
              </a:pPr>
              <a:r>
                <a:rPr lang="en-GB" sz="1600" b="1" dirty="0" smtClean="0">
                  <a:solidFill>
                    <a:schemeClr val="accent1">
                      <a:lumMod val="50000"/>
                    </a:schemeClr>
                  </a:solidFill>
                  <a:latin typeface="Trebuchet MS" charset="0"/>
                  <a:ea typeface="Trebuchet MS" charset="0"/>
                  <a:cs typeface="Trebuchet MS" charset="0"/>
                </a:rPr>
                <a:t>Other </a:t>
              </a:r>
            </a:p>
            <a:p>
              <a:pPr algn="ctr">
                <a:lnSpc>
                  <a:spcPct val="90000"/>
                </a:lnSpc>
                <a:buSzPct val="80000"/>
                <a:buFont typeface="Wingdings" pitchFamily="2" charset="2"/>
                <a:buNone/>
                <a:tabLst>
                  <a:tab pos="3043238" algn="r"/>
                </a:tabLst>
              </a:pPr>
              <a:r>
                <a:rPr lang="en-GB" sz="1600" b="1" dirty="0" smtClean="0">
                  <a:solidFill>
                    <a:schemeClr val="accent1">
                      <a:lumMod val="50000"/>
                    </a:schemeClr>
                  </a:solidFill>
                  <a:latin typeface="Trebuchet MS" charset="0"/>
                  <a:ea typeface="Trebuchet MS" charset="0"/>
                  <a:cs typeface="Trebuchet MS" charset="0"/>
                </a:rPr>
                <a:t>sources</a:t>
              </a:r>
              <a:endParaRPr lang="en-GB" sz="1600" b="1" dirty="0">
                <a:solidFill>
                  <a:schemeClr val="accent1">
                    <a:lumMod val="50000"/>
                  </a:schemeClr>
                </a:solidFill>
                <a:latin typeface="Trebuchet MS" charset="0"/>
                <a:ea typeface="Trebuchet MS" charset="0"/>
                <a:cs typeface="Trebuchet MS" charset="0"/>
              </a:endParaRPr>
            </a:p>
          </p:txBody>
        </p:sp>
        <p:sp>
          <p:nvSpPr>
            <p:cNvPr id="27" name="Rectangle 5"/>
            <p:cNvSpPr>
              <a:spLocks noChangeArrowheads="1"/>
            </p:cNvSpPr>
            <p:nvPr/>
          </p:nvSpPr>
          <p:spPr bwMode="auto">
            <a:xfrm>
              <a:off x="7698226" y="2491992"/>
              <a:ext cx="603242" cy="3011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vert" wrap="square">
              <a:spAutoFit/>
            </a:bodyPr>
            <a:lstStyle/>
            <a:p>
              <a:pPr algn="ctr">
                <a:lnSpc>
                  <a:spcPct val="85000"/>
                </a:lnSpc>
                <a:buSzPct val="80000"/>
                <a:buFont typeface="Wingdings" pitchFamily="2" charset="2"/>
                <a:buNone/>
                <a:tabLst>
                  <a:tab pos="3043238" algn="r"/>
                </a:tabLst>
              </a:pPr>
              <a:r>
                <a:rPr lang="en-GB" sz="1600" b="1" dirty="0" smtClean="0">
                  <a:solidFill>
                    <a:schemeClr val="accent1">
                      <a:lumMod val="50000"/>
                    </a:schemeClr>
                  </a:solidFill>
                  <a:latin typeface="Trebuchet MS" charset="0"/>
                  <a:ea typeface="Trebuchet MS" charset="0"/>
                  <a:cs typeface="Trebuchet MS" charset="0"/>
                </a:rPr>
                <a:t>Non – governmental organizations</a:t>
              </a:r>
              <a:endParaRPr lang="en-GB" sz="1600" b="1" dirty="0">
                <a:solidFill>
                  <a:schemeClr val="accent1">
                    <a:lumMod val="50000"/>
                  </a:schemeClr>
                </a:solidFill>
                <a:latin typeface="Trebuchet MS" charset="0"/>
                <a:ea typeface="Trebuchet MS" charset="0"/>
                <a:cs typeface="Trebuchet MS" charset="0"/>
              </a:endParaRPr>
            </a:p>
          </p:txBody>
        </p:sp>
        <p:sp>
          <p:nvSpPr>
            <p:cNvPr id="19" name="Line 35"/>
            <p:cNvSpPr>
              <a:spLocks noChangeShapeType="1"/>
            </p:cNvSpPr>
            <p:nvPr/>
          </p:nvSpPr>
          <p:spPr bwMode="auto">
            <a:xfrm flipH="1">
              <a:off x="735012" y="5588412"/>
              <a:ext cx="987425" cy="6731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sk-SK">
                <a:solidFill>
                  <a:schemeClr val="accent1">
                    <a:lumMod val="50000"/>
                  </a:schemeClr>
                </a:solidFill>
                <a:latin typeface="Trebuchet MS" charset="0"/>
                <a:ea typeface="Trebuchet MS" charset="0"/>
                <a:cs typeface="Trebuchet MS" charset="0"/>
              </a:endParaRPr>
            </a:p>
          </p:txBody>
        </p:sp>
      </p:grpSp>
      <p:grpSp>
        <p:nvGrpSpPr>
          <p:cNvPr id="38" name="Skupina 37"/>
          <p:cNvGrpSpPr/>
          <p:nvPr/>
        </p:nvGrpSpPr>
        <p:grpSpPr>
          <a:xfrm>
            <a:off x="1527175" y="2303874"/>
            <a:ext cx="6083300" cy="3284537"/>
            <a:chOff x="1527175" y="2303874"/>
            <a:chExt cx="6083300" cy="3284537"/>
          </a:xfrm>
        </p:grpSpPr>
        <p:sp>
          <p:nvSpPr>
            <p:cNvPr id="4" name="Rectangle 14"/>
            <p:cNvSpPr>
              <a:spLocks noChangeArrowheads="1"/>
            </p:cNvSpPr>
            <p:nvPr/>
          </p:nvSpPr>
          <p:spPr bwMode="auto">
            <a:xfrm>
              <a:off x="1709738" y="2303874"/>
              <a:ext cx="5843587" cy="3284537"/>
            </a:xfrm>
            <a:prstGeom prst="rect">
              <a:avLst/>
            </a:prstGeom>
            <a:solidFill>
              <a:schemeClr val="accent4">
                <a:lumMod val="40000"/>
                <a:lumOff val="60000"/>
              </a:schemeClr>
            </a:solidFill>
            <a:ln>
              <a:headEnd/>
              <a:tailEnd/>
            </a:ln>
            <a:effectLst>
              <a:outerShdw blurRad="63500" sx="102000" sy="102000" algn="c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wrap="none" anchor="ctr"/>
            <a:lstStyle/>
            <a:p>
              <a:endParaRPr lang="cs-CZ">
                <a:solidFill>
                  <a:schemeClr val="accent1">
                    <a:lumMod val="50000"/>
                  </a:schemeClr>
                </a:solidFill>
                <a:latin typeface="Trebuchet MS" charset="0"/>
                <a:ea typeface="Trebuchet MS" charset="0"/>
                <a:cs typeface="Trebuchet MS" charset="0"/>
              </a:endParaRPr>
            </a:p>
          </p:txBody>
        </p:sp>
        <p:sp>
          <p:nvSpPr>
            <p:cNvPr id="6" name="Rectangle 5"/>
            <p:cNvSpPr>
              <a:spLocks noChangeArrowheads="1"/>
            </p:cNvSpPr>
            <p:nvPr/>
          </p:nvSpPr>
          <p:spPr bwMode="auto">
            <a:xfrm>
              <a:off x="1527175" y="2308636"/>
              <a:ext cx="60753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30000"/>
                </a:spcBef>
                <a:buSzPct val="80000"/>
                <a:buFont typeface="Wingdings" pitchFamily="2" charset="2"/>
                <a:buNone/>
                <a:tabLst>
                  <a:tab pos="3043238" algn="r"/>
                </a:tabLst>
              </a:pPr>
              <a:r>
                <a:rPr lang="sk-SK" b="1" dirty="0" smtClean="0">
                  <a:solidFill>
                    <a:schemeClr val="accent1">
                      <a:lumMod val="50000"/>
                    </a:schemeClr>
                  </a:solidFill>
                  <a:latin typeface="Trebuchet MS" charset="0"/>
                  <a:ea typeface="Trebuchet MS" charset="0"/>
                  <a:cs typeface="Trebuchet MS" charset="0"/>
                </a:rPr>
                <a:t>RISK ANALYSIS</a:t>
              </a:r>
              <a:endParaRPr lang="sk-SK" b="1" dirty="0">
                <a:solidFill>
                  <a:schemeClr val="accent1">
                    <a:lumMod val="50000"/>
                  </a:schemeClr>
                </a:solidFill>
                <a:latin typeface="Trebuchet MS" charset="0"/>
                <a:ea typeface="Trebuchet MS" charset="0"/>
                <a:cs typeface="Trebuchet MS" charset="0"/>
              </a:endParaRPr>
            </a:p>
          </p:txBody>
        </p:sp>
        <p:sp>
          <p:nvSpPr>
            <p:cNvPr id="7" name="Rectangle 5"/>
            <p:cNvSpPr>
              <a:spLocks noChangeArrowheads="1"/>
            </p:cNvSpPr>
            <p:nvPr/>
          </p:nvSpPr>
          <p:spPr bwMode="auto">
            <a:xfrm>
              <a:off x="1535113" y="5196299"/>
              <a:ext cx="60753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30000"/>
                </a:spcBef>
                <a:buSzPct val="80000"/>
                <a:buFont typeface="Wingdings" pitchFamily="2" charset="2"/>
                <a:buNone/>
                <a:tabLst>
                  <a:tab pos="3043238" algn="r"/>
                </a:tabLst>
              </a:pPr>
              <a:r>
                <a:rPr lang="sk-SK" b="1" dirty="0">
                  <a:solidFill>
                    <a:schemeClr val="accent1">
                      <a:lumMod val="50000"/>
                    </a:schemeClr>
                  </a:solidFill>
                  <a:latin typeface="Trebuchet MS" charset="0"/>
                  <a:ea typeface="Trebuchet MS" charset="0"/>
                  <a:cs typeface="Trebuchet MS" charset="0"/>
                </a:rPr>
                <a:t>RISK ANALYSIS</a:t>
              </a:r>
            </a:p>
          </p:txBody>
        </p:sp>
      </p:grpSp>
      <p:grpSp>
        <p:nvGrpSpPr>
          <p:cNvPr id="37" name="Skupina 36"/>
          <p:cNvGrpSpPr/>
          <p:nvPr/>
        </p:nvGrpSpPr>
        <p:grpSpPr>
          <a:xfrm>
            <a:off x="2165349" y="2718211"/>
            <a:ext cx="4951414" cy="2517460"/>
            <a:chOff x="2165349" y="2718211"/>
            <a:chExt cx="4951414" cy="2517460"/>
          </a:xfrm>
        </p:grpSpPr>
        <p:sp>
          <p:nvSpPr>
            <p:cNvPr id="5" name="Rectangle 15"/>
            <p:cNvSpPr>
              <a:spLocks noChangeArrowheads="1"/>
            </p:cNvSpPr>
            <p:nvPr/>
          </p:nvSpPr>
          <p:spPr bwMode="auto">
            <a:xfrm>
              <a:off x="2165349" y="2724246"/>
              <a:ext cx="4951413" cy="2511425"/>
            </a:xfrm>
            <a:prstGeom prst="rect">
              <a:avLst/>
            </a:prstGeom>
            <a:solidFill>
              <a:schemeClr val="accent1">
                <a:lumMod val="40000"/>
                <a:lumOff val="60000"/>
              </a:schemeClr>
            </a:solidFill>
            <a:ln>
              <a:headEnd/>
              <a:tailEnd/>
            </a:ln>
            <a:effectLst>
              <a:outerShdw blurRad="63500" sx="102000" sy="102000" algn="ctr" rotWithShape="0">
                <a:prstClr val="black">
                  <a:alpha val="40000"/>
                </a:prstClr>
              </a:outerShdw>
            </a:effectLst>
          </p:spPr>
          <p:style>
            <a:lnRef idx="3">
              <a:schemeClr val="lt1"/>
            </a:lnRef>
            <a:fillRef idx="1">
              <a:schemeClr val="accent6"/>
            </a:fillRef>
            <a:effectRef idx="1">
              <a:schemeClr val="accent6"/>
            </a:effectRef>
            <a:fontRef idx="minor">
              <a:schemeClr val="lt1"/>
            </a:fontRef>
          </p:style>
          <p:txBody>
            <a:bodyPr wrap="none" anchor="ctr"/>
            <a:lstStyle/>
            <a:p>
              <a:endParaRPr lang="cs-CZ">
                <a:solidFill>
                  <a:schemeClr val="accent1">
                    <a:lumMod val="50000"/>
                  </a:schemeClr>
                </a:solidFill>
                <a:latin typeface="Trebuchet MS" charset="0"/>
                <a:ea typeface="Trebuchet MS" charset="0"/>
                <a:cs typeface="Trebuchet MS" charset="0"/>
              </a:endParaRPr>
            </a:p>
          </p:txBody>
        </p:sp>
        <p:sp>
          <p:nvSpPr>
            <p:cNvPr id="9" name="Line 22"/>
            <p:cNvSpPr>
              <a:spLocks noChangeShapeType="1"/>
            </p:cNvSpPr>
            <p:nvPr/>
          </p:nvSpPr>
          <p:spPr bwMode="auto">
            <a:xfrm>
              <a:off x="5489575" y="2718211"/>
              <a:ext cx="0" cy="249555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sk-SK">
                <a:solidFill>
                  <a:schemeClr val="accent1">
                    <a:lumMod val="50000"/>
                  </a:schemeClr>
                </a:solidFill>
                <a:latin typeface="Trebuchet MS" charset="0"/>
                <a:ea typeface="Trebuchet MS" charset="0"/>
                <a:cs typeface="Trebuchet MS" charset="0"/>
              </a:endParaRPr>
            </a:p>
          </p:txBody>
        </p:sp>
        <p:sp>
          <p:nvSpPr>
            <p:cNvPr id="10" name="Rectangle 5"/>
            <p:cNvSpPr>
              <a:spLocks noChangeArrowheads="1"/>
            </p:cNvSpPr>
            <p:nvPr/>
          </p:nvSpPr>
          <p:spPr bwMode="auto">
            <a:xfrm>
              <a:off x="2187575" y="3145249"/>
              <a:ext cx="32607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ct val="30000"/>
                </a:spcBef>
                <a:buSzPct val="80000"/>
                <a:buFont typeface="Wingdings" pitchFamily="2" charset="2"/>
                <a:buNone/>
                <a:tabLst>
                  <a:tab pos="3043238" algn="r"/>
                </a:tabLst>
              </a:pPr>
              <a:r>
                <a:rPr lang="en-GB" sz="1600" b="1" dirty="0" smtClean="0">
                  <a:solidFill>
                    <a:schemeClr val="accent1">
                      <a:lumMod val="50000"/>
                    </a:schemeClr>
                  </a:solidFill>
                  <a:latin typeface="Trebuchet MS" charset="0"/>
                  <a:ea typeface="Trebuchet MS" charset="0"/>
                  <a:cs typeface="Trebuchet MS" charset="0"/>
                </a:rPr>
                <a:t>Departments and Units of  the Bureau of Border and Alien</a:t>
              </a:r>
              <a:r>
                <a:rPr lang="sk-SK" sz="1600" b="1" dirty="0" smtClean="0">
                  <a:solidFill>
                    <a:schemeClr val="accent1">
                      <a:lumMod val="50000"/>
                    </a:schemeClr>
                  </a:solidFill>
                  <a:latin typeface="Trebuchet MS" charset="0"/>
                  <a:ea typeface="Trebuchet MS" charset="0"/>
                  <a:cs typeface="Trebuchet MS" charset="0"/>
                </a:rPr>
                <a:t>s</a:t>
              </a:r>
              <a:r>
                <a:rPr lang="en-GB" sz="1600" b="1" dirty="0" smtClean="0">
                  <a:solidFill>
                    <a:schemeClr val="accent1">
                      <a:lumMod val="50000"/>
                    </a:schemeClr>
                  </a:solidFill>
                  <a:latin typeface="Trebuchet MS" charset="0"/>
                  <a:ea typeface="Trebuchet MS" charset="0"/>
                  <a:cs typeface="Trebuchet MS" charset="0"/>
                </a:rPr>
                <a:t> Police  </a:t>
              </a:r>
              <a:endParaRPr lang="en-GB" sz="1600" b="1" dirty="0">
                <a:solidFill>
                  <a:schemeClr val="accent1">
                    <a:lumMod val="50000"/>
                  </a:schemeClr>
                </a:solidFill>
                <a:latin typeface="Trebuchet MS" charset="0"/>
                <a:ea typeface="Trebuchet MS" charset="0"/>
                <a:cs typeface="Trebuchet MS" charset="0"/>
              </a:endParaRPr>
            </a:p>
          </p:txBody>
        </p:sp>
        <p:sp>
          <p:nvSpPr>
            <p:cNvPr id="12" name="Rectangle 5"/>
            <p:cNvSpPr>
              <a:spLocks noChangeArrowheads="1"/>
            </p:cNvSpPr>
            <p:nvPr/>
          </p:nvSpPr>
          <p:spPr bwMode="auto">
            <a:xfrm>
              <a:off x="3808411" y="4318334"/>
              <a:ext cx="1671638" cy="78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spcBef>
                  <a:spcPct val="5000"/>
                </a:spcBef>
                <a:buSzPct val="80000"/>
                <a:buFont typeface="Wingdings" pitchFamily="2" charset="2"/>
                <a:buNone/>
                <a:tabLst>
                  <a:tab pos="3043238" algn="r"/>
                </a:tabLst>
              </a:pPr>
              <a:r>
                <a:rPr lang="en-GB" sz="1600" b="1" dirty="0">
                  <a:solidFill>
                    <a:schemeClr val="accent1">
                      <a:lumMod val="50000"/>
                    </a:schemeClr>
                  </a:solidFill>
                  <a:latin typeface="Trebuchet MS" charset="0"/>
                  <a:ea typeface="Trebuchet MS" charset="0"/>
                  <a:cs typeface="Trebuchet MS" charset="0"/>
                </a:rPr>
                <a:t>Police  </a:t>
              </a:r>
            </a:p>
            <a:p>
              <a:pPr algn="ctr">
                <a:lnSpc>
                  <a:spcPct val="90000"/>
                </a:lnSpc>
                <a:spcBef>
                  <a:spcPct val="5000"/>
                </a:spcBef>
                <a:buSzPct val="80000"/>
                <a:buFont typeface="Wingdings" pitchFamily="2" charset="2"/>
                <a:buNone/>
                <a:tabLst>
                  <a:tab pos="3043238" algn="r"/>
                </a:tabLst>
              </a:pPr>
              <a:r>
                <a:rPr lang="en-GB" sz="1600" b="1" dirty="0">
                  <a:solidFill>
                    <a:schemeClr val="accent1">
                      <a:lumMod val="50000"/>
                    </a:schemeClr>
                  </a:solidFill>
                  <a:latin typeface="Trebuchet MS" charset="0"/>
                  <a:ea typeface="Trebuchet MS" charset="0"/>
                  <a:cs typeface="Trebuchet MS" charset="0"/>
                </a:rPr>
                <a:t>attachés</a:t>
              </a:r>
            </a:p>
            <a:p>
              <a:pPr algn="ctr">
                <a:lnSpc>
                  <a:spcPct val="90000"/>
                </a:lnSpc>
                <a:spcBef>
                  <a:spcPct val="5000"/>
                </a:spcBef>
                <a:buSzPct val="80000"/>
                <a:buFont typeface="Wingdings" pitchFamily="2" charset="2"/>
                <a:buNone/>
                <a:tabLst>
                  <a:tab pos="3043238" algn="r"/>
                </a:tabLst>
              </a:pPr>
              <a:r>
                <a:rPr lang="en-GB" sz="1600" b="1" dirty="0">
                  <a:solidFill>
                    <a:schemeClr val="accent1">
                      <a:lumMod val="50000"/>
                    </a:schemeClr>
                  </a:solidFill>
                  <a:latin typeface="Trebuchet MS" charset="0"/>
                  <a:ea typeface="Trebuchet MS" charset="0"/>
                  <a:cs typeface="Trebuchet MS" charset="0"/>
                </a:rPr>
                <a:t>abroad</a:t>
              </a:r>
            </a:p>
          </p:txBody>
        </p:sp>
        <p:sp>
          <p:nvSpPr>
            <p:cNvPr id="13" name="Rectangle 5"/>
            <p:cNvSpPr>
              <a:spLocks noChangeArrowheads="1"/>
            </p:cNvSpPr>
            <p:nvPr/>
          </p:nvSpPr>
          <p:spPr bwMode="auto">
            <a:xfrm>
              <a:off x="2178050" y="4170774"/>
              <a:ext cx="1609725" cy="78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spcBef>
                  <a:spcPct val="5000"/>
                </a:spcBef>
                <a:buSzPct val="80000"/>
                <a:buFont typeface="Wingdings" pitchFamily="2" charset="2"/>
                <a:buNone/>
                <a:tabLst>
                  <a:tab pos="3043238" algn="r"/>
                </a:tabLst>
              </a:pPr>
              <a:r>
                <a:rPr lang="en-GB" sz="1600" b="1" dirty="0" smtClean="0">
                  <a:solidFill>
                    <a:schemeClr val="accent1">
                      <a:lumMod val="50000"/>
                    </a:schemeClr>
                  </a:solidFill>
                  <a:latin typeface="Trebuchet MS" charset="0"/>
                  <a:ea typeface="Trebuchet MS" charset="0"/>
                  <a:cs typeface="Trebuchet MS" charset="0"/>
                </a:rPr>
                <a:t>Joint </a:t>
              </a:r>
              <a:endParaRPr lang="sk-SK" sz="1600" b="1" dirty="0" smtClean="0">
                <a:solidFill>
                  <a:schemeClr val="accent1">
                    <a:lumMod val="50000"/>
                  </a:schemeClr>
                </a:solidFill>
                <a:latin typeface="Trebuchet MS" charset="0"/>
                <a:ea typeface="Trebuchet MS" charset="0"/>
                <a:cs typeface="Trebuchet MS" charset="0"/>
              </a:endParaRPr>
            </a:p>
            <a:p>
              <a:pPr algn="ctr">
                <a:lnSpc>
                  <a:spcPct val="90000"/>
                </a:lnSpc>
                <a:spcBef>
                  <a:spcPct val="5000"/>
                </a:spcBef>
                <a:buSzPct val="80000"/>
                <a:buFont typeface="Wingdings" pitchFamily="2" charset="2"/>
                <a:buNone/>
                <a:tabLst>
                  <a:tab pos="3043238" algn="r"/>
                </a:tabLst>
              </a:pPr>
              <a:r>
                <a:rPr lang="en-GB" sz="1600" b="1" dirty="0" smtClean="0">
                  <a:solidFill>
                    <a:schemeClr val="accent1">
                      <a:lumMod val="50000"/>
                    </a:schemeClr>
                  </a:solidFill>
                  <a:latin typeface="Trebuchet MS" charset="0"/>
                  <a:ea typeface="Trebuchet MS" charset="0"/>
                  <a:cs typeface="Trebuchet MS" charset="0"/>
                </a:rPr>
                <a:t>contact </a:t>
              </a:r>
              <a:endParaRPr lang="sk-SK" sz="1600" b="1" dirty="0" smtClean="0">
                <a:solidFill>
                  <a:schemeClr val="accent1">
                    <a:lumMod val="50000"/>
                  </a:schemeClr>
                </a:solidFill>
                <a:latin typeface="Trebuchet MS" charset="0"/>
                <a:ea typeface="Trebuchet MS" charset="0"/>
                <a:cs typeface="Trebuchet MS" charset="0"/>
              </a:endParaRPr>
            </a:p>
            <a:p>
              <a:pPr algn="ctr">
                <a:lnSpc>
                  <a:spcPct val="90000"/>
                </a:lnSpc>
                <a:spcBef>
                  <a:spcPct val="5000"/>
                </a:spcBef>
                <a:buSzPct val="80000"/>
                <a:buFont typeface="Wingdings" pitchFamily="2" charset="2"/>
                <a:buNone/>
                <a:tabLst>
                  <a:tab pos="3043238" algn="r"/>
                </a:tabLst>
              </a:pPr>
              <a:r>
                <a:rPr lang="en-GB" sz="1600" b="1" dirty="0" smtClean="0">
                  <a:solidFill>
                    <a:schemeClr val="accent1">
                      <a:lumMod val="50000"/>
                    </a:schemeClr>
                  </a:solidFill>
                  <a:latin typeface="Trebuchet MS" charset="0"/>
                  <a:ea typeface="Trebuchet MS" charset="0"/>
                  <a:cs typeface="Trebuchet MS" charset="0"/>
                </a:rPr>
                <a:t>points </a:t>
              </a:r>
              <a:endParaRPr lang="en-GB" sz="1600" b="1" dirty="0">
                <a:solidFill>
                  <a:schemeClr val="accent1">
                    <a:lumMod val="50000"/>
                  </a:schemeClr>
                </a:solidFill>
                <a:latin typeface="Trebuchet MS" charset="0"/>
                <a:ea typeface="Trebuchet MS" charset="0"/>
                <a:cs typeface="Trebuchet MS" charset="0"/>
              </a:endParaRPr>
            </a:p>
          </p:txBody>
        </p:sp>
        <p:sp>
          <p:nvSpPr>
            <p:cNvPr id="14" name="Rectangle 5"/>
            <p:cNvSpPr>
              <a:spLocks noChangeArrowheads="1"/>
            </p:cNvSpPr>
            <p:nvPr/>
          </p:nvSpPr>
          <p:spPr bwMode="auto">
            <a:xfrm>
              <a:off x="5516563" y="2938874"/>
              <a:ext cx="15779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spcBef>
                  <a:spcPct val="5000"/>
                </a:spcBef>
                <a:buSzPct val="80000"/>
                <a:buFont typeface="Wingdings" pitchFamily="2" charset="2"/>
                <a:buNone/>
                <a:tabLst>
                  <a:tab pos="3043238" algn="r"/>
                </a:tabLst>
              </a:pPr>
              <a:r>
                <a:rPr lang="en-GB" sz="1600" b="1" dirty="0">
                  <a:solidFill>
                    <a:schemeClr val="accent1">
                      <a:lumMod val="50000"/>
                    </a:schemeClr>
                  </a:solidFill>
                  <a:latin typeface="Trebuchet MS" charset="0"/>
                  <a:ea typeface="Trebuchet MS" charset="0"/>
                  <a:cs typeface="Trebuchet MS" charset="0"/>
                </a:rPr>
                <a:t>Information systems</a:t>
              </a:r>
            </a:p>
            <a:p>
              <a:pPr algn="ctr">
                <a:lnSpc>
                  <a:spcPct val="90000"/>
                </a:lnSpc>
                <a:spcBef>
                  <a:spcPct val="5000"/>
                </a:spcBef>
                <a:buSzPct val="80000"/>
                <a:buFont typeface="Wingdings" pitchFamily="2" charset="2"/>
                <a:buNone/>
                <a:tabLst>
                  <a:tab pos="3043238" algn="r"/>
                </a:tabLst>
              </a:pPr>
              <a:r>
                <a:rPr lang="sk-SK" sz="1600" b="1" dirty="0">
                  <a:solidFill>
                    <a:srgbClr val="FF0000"/>
                  </a:solidFill>
                  <a:latin typeface="Trebuchet MS" charset="0"/>
                  <a:ea typeface="Trebuchet MS" charset="0"/>
                  <a:cs typeface="Trebuchet MS" charset="0"/>
                </a:rPr>
                <a:t>(IS </a:t>
              </a:r>
              <a:r>
                <a:rPr lang="sk-SK" sz="1600" b="1" dirty="0" err="1">
                  <a:solidFill>
                    <a:srgbClr val="FF0000"/>
                  </a:solidFill>
                  <a:latin typeface="Trebuchet MS" charset="0"/>
                  <a:ea typeface="Trebuchet MS" charset="0"/>
                  <a:cs typeface="Trebuchet MS" charset="0"/>
                </a:rPr>
                <a:t>Migra</a:t>
              </a:r>
              <a:r>
                <a:rPr lang="sk-SK" sz="1600" b="1" dirty="0">
                  <a:solidFill>
                    <a:srgbClr val="FF0000"/>
                  </a:solidFill>
                  <a:latin typeface="Trebuchet MS" charset="0"/>
                  <a:ea typeface="Trebuchet MS" charset="0"/>
                  <a:cs typeface="Trebuchet MS" charset="0"/>
                </a:rPr>
                <a:t>)</a:t>
              </a:r>
            </a:p>
          </p:txBody>
        </p:sp>
        <p:sp>
          <p:nvSpPr>
            <p:cNvPr id="15" name="Rectangle 5"/>
            <p:cNvSpPr>
              <a:spLocks noChangeArrowheads="1"/>
            </p:cNvSpPr>
            <p:nvPr/>
          </p:nvSpPr>
          <p:spPr bwMode="auto">
            <a:xfrm>
              <a:off x="5508625" y="4216811"/>
              <a:ext cx="1608138" cy="99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90000"/>
                </a:lnSpc>
                <a:spcBef>
                  <a:spcPct val="5000"/>
                </a:spcBef>
                <a:buSzPct val="80000"/>
                <a:buFont typeface="Wingdings" pitchFamily="2" charset="2"/>
                <a:buNone/>
                <a:tabLst>
                  <a:tab pos="3043238" algn="r"/>
                </a:tabLst>
              </a:pPr>
              <a:r>
                <a:rPr lang="en-GB" sz="1600" b="1" dirty="0" smtClean="0">
                  <a:solidFill>
                    <a:schemeClr val="accent1">
                      <a:lumMod val="50000"/>
                    </a:schemeClr>
                  </a:solidFill>
                  <a:latin typeface="Trebuchet MS" charset="0"/>
                  <a:ea typeface="Trebuchet MS" charset="0"/>
                  <a:cs typeface="Trebuchet MS" charset="0"/>
                </a:rPr>
                <a:t>Other </a:t>
              </a:r>
            </a:p>
            <a:p>
              <a:pPr algn="ctr">
                <a:lnSpc>
                  <a:spcPct val="90000"/>
                </a:lnSpc>
                <a:spcBef>
                  <a:spcPct val="5000"/>
                </a:spcBef>
                <a:buSzPct val="80000"/>
                <a:buFont typeface="Wingdings" pitchFamily="2" charset="2"/>
                <a:buNone/>
                <a:tabLst>
                  <a:tab pos="3043238" algn="r"/>
                </a:tabLst>
              </a:pPr>
              <a:r>
                <a:rPr lang="en-GB" sz="1600" b="1" dirty="0" smtClean="0">
                  <a:solidFill>
                    <a:schemeClr val="accent1">
                      <a:lumMod val="50000"/>
                    </a:schemeClr>
                  </a:solidFill>
                  <a:latin typeface="Trebuchet MS" charset="0"/>
                  <a:ea typeface="Trebuchet MS" charset="0"/>
                  <a:cs typeface="Trebuchet MS" charset="0"/>
                </a:rPr>
                <a:t>Police Services of the Police Force</a:t>
              </a:r>
              <a:endParaRPr lang="en-GB" sz="1600" b="1" dirty="0">
                <a:solidFill>
                  <a:schemeClr val="accent1">
                    <a:lumMod val="50000"/>
                  </a:schemeClr>
                </a:solidFill>
                <a:latin typeface="Trebuchet MS" charset="0"/>
                <a:ea typeface="Trebuchet MS" charset="0"/>
                <a:cs typeface="Trebuchet MS" charset="0"/>
              </a:endParaRPr>
            </a:p>
          </p:txBody>
        </p:sp>
        <p:sp>
          <p:nvSpPr>
            <p:cNvPr id="32" name="Line 52"/>
            <p:cNvSpPr>
              <a:spLocks noChangeShapeType="1"/>
            </p:cNvSpPr>
            <p:nvPr/>
          </p:nvSpPr>
          <p:spPr bwMode="auto">
            <a:xfrm flipV="1">
              <a:off x="2171699" y="3973130"/>
              <a:ext cx="4945063"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sk-SK">
                <a:solidFill>
                  <a:schemeClr val="accent1">
                    <a:lumMod val="50000"/>
                  </a:schemeClr>
                </a:solidFill>
                <a:latin typeface="Trebuchet MS" charset="0"/>
                <a:ea typeface="Trebuchet MS" charset="0"/>
                <a:cs typeface="Trebuchet MS" charset="0"/>
              </a:endParaRPr>
            </a:p>
          </p:txBody>
        </p:sp>
        <p:sp>
          <p:nvSpPr>
            <p:cNvPr id="33" name="Line 55"/>
            <p:cNvSpPr>
              <a:spLocks noChangeShapeType="1"/>
            </p:cNvSpPr>
            <p:nvPr/>
          </p:nvSpPr>
          <p:spPr bwMode="auto">
            <a:xfrm>
              <a:off x="3822699" y="3967574"/>
              <a:ext cx="3175" cy="1249362"/>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sk-SK">
                <a:solidFill>
                  <a:schemeClr val="accent1">
                    <a:lumMod val="50000"/>
                  </a:schemeClr>
                </a:solidFill>
                <a:latin typeface="Trebuchet MS" charset="0"/>
                <a:ea typeface="Trebuchet MS" charset="0"/>
                <a:cs typeface="Trebuchet MS" charset="0"/>
              </a:endParaRPr>
            </a:p>
          </p:txBody>
        </p:sp>
      </p:grpSp>
      <p:sp>
        <p:nvSpPr>
          <p:cNvPr id="34" name="Rectangle 2"/>
          <p:cNvSpPr txBox="1">
            <a:spLocks noChangeArrowheads="1"/>
          </p:cNvSpPr>
          <p:nvPr/>
        </p:nvSpPr>
        <p:spPr>
          <a:xfrm>
            <a:off x="457200" y="188640"/>
            <a:ext cx="8229600" cy="7920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cap="all" dirty="0" smtClean="0">
                <a:solidFill>
                  <a:schemeClr val="accent1">
                    <a:lumMod val="50000"/>
                  </a:schemeClr>
                </a:solidFill>
                <a:latin typeface="Trebuchet MS" charset="0"/>
                <a:ea typeface="Trebuchet MS" charset="0"/>
                <a:cs typeface="Trebuchet MS" charset="0"/>
              </a:rPr>
              <a:t>Risk analysis</a:t>
            </a:r>
          </a:p>
        </p:txBody>
      </p:sp>
      <p:sp>
        <p:nvSpPr>
          <p:cNvPr id="36" name="BlokTextu 35"/>
          <p:cNvSpPr txBox="1"/>
          <p:nvPr/>
        </p:nvSpPr>
        <p:spPr>
          <a:xfrm>
            <a:off x="450056" y="1105168"/>
            <a:ext cx="8229599" cy="369332"/>
          </a:xfrm>
          <a:prstGeom prst="rect">
            <a:avLst/>
          </a:prstGeom>
          <a:noFill/>
        </p:spPr>
        <p:txBody>
          <a:bodyPr wrap="square" rtlCol="0">
            <a:spAutoFit/>
          </a:bodyPr>
          <a:lstStyle/>
          <a:p>
            <a:pPr algn="ctr"/>
            <a:r>
              <a:rPr lang="en-GB" b="1" dirty="0" smtClean="0">
                <a:solidFill>
                  <a:schemeClr val="accent1">
                    <a:lumMod val="50000"/>
                  </a:schemeClr>
                </a:solidFill>
                <a:latin typeface="Trebuchet MS" charset="0"/>
                <a:ea typeface="Trebuchet MS" charset="0"/>
                <a:cs typeface="Trebuchet MS" charset="0"/>
              </a:rPr>
              <a:t>The main</a:t>
            </a:r>
            <a:r>
              <a:rPr lang="sk-SK" b="1" dirty="0" smtClean="0">
                <a:solidFill>
                  <a:schemeClr val="accent1">
                    <a:lumMod val="50000"/>
                  </a:schemeClr>
                </a:solidFill>
                <a:latin typeface="Trebuchet MS" charset="0"/>
                <a:ea typeface="Trebuchet MS" charset="0"/>
                <a:cs typeface="Trebuchet MS" charset="0"/>
              </a:rPr>
              <a:t> </a:t>
            </a:r>
            <a:r>
              <a:rPr lang="en-GB" b="1" dirty="0" smtClean="0">
                <a:solidFill>
                  <a:schemeClr val="accent1">
                    <a:lumMod val="50000"/>
                  </a:schemeClr>
                </a:solidFill>
                <a:latin typeface="Trebuchet MS" charset="0"/>
                <a:ea typeface="Trebuchet MS" charset="0"/>
                <a:cs typeface="Trebuchet MS" charset="0"/>
              </a:rPr>
              <a:t>sources of information</a:t>
            </a:r>
            <a:endParaRPr lang="en-GB" b="1" dirty="0">
              <a:solidFill>
                <a:schemeClr val="accent1">
                  <a:lumMod val="50000"/>
                </a:schemeClr>
              </a:solidFill>
              <a:latin typeface="Trebuchet MS" charset="0"/>
              <a:ea typeface="Trebuchet MS" charset="0"/>
              <a:cs typeface="Trebuchet MS" charset="0"/>
            </a:endParaRPr>
          </a:p>
        </p:txBody>
      </p:sp>
    </p:spTree>
    <p:extLst>
      <p:ext uri="{BB962C8B-B14F-4D97-AF65-F5344CB8AC3E}">
        <p14:creationId xmlns:p14="http://schemas.microsoft.com/office/powerpoint/2010/main" val="3868455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50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nodeType="withEffect">
                                  <p:stCondLst>
                                    <p:cond delay="10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ojka1293008\Desktop\pozadi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70"/>
            <a:ext cx="9133681" cy="6858769"/>
          </a:xfrm>
          <a:prstGeom prst="rect">
            <a:avLst/>
          </a:prstGeom>
          <a:noFill/>
          <a:extLst>
            <a:ext uri="{909E8E84-426E-40DD-AFC4-6F175D3DCCD1}">
              <a14:hiddenFill xmlns:a14="http://schemas.microsoft.com/office/drawing/2010/main">
                <a:solidFill>
                  <a:srgbClr val="FFFFFF"/>
                </a:solidFill>
              </a14:hiddenFill>
            </a:ext>
          </a:extLst>
        </p:spPr>
      </p:pic>
      <p:sp>
        <p:nvSpPr>
          <p:cNvPr id="6" name="Nadpis 1"/>
          <p:cNvSpPr>
            <a:spLocks noGrp="1"/>
          </p:cNvSpPr>
          <p:nvPr>
            <p:ph type="ctrTitle"/>
          </p:nvPr>
        </p:nvSpPr>
        <p:spPr>
          <a:xfrm>
            <a:off x="683568" y="2564904"/>
            <a:ext cx="7772400" cy="1470025"/>
          </a:xfrm>
        </p:spPr>
        <p:txBody>
          <a:bodyPr>
            <a:normAutofit/>
          </a:bodyPr>
          <a:lstStyle/>
          <a:p>
            <a:pPr algn="ctr"/>
            <a:r>
              <a:rPr lang="sk-SK" sz="2800" b="1" dirty="0" smtClean="0">
                <a:solidFill>
                  <a:schemeClr val="accent1">
                    <a:lumMod val="50000"/>
                  </a:schemeClr>
                </a:solidFill>
                <a:latin typeface="Trebuchet MS" charset="0"/>
                <a:ea typeface="Trebuchet MS" charset="0"/>
                <a:cs typeface="Trebuchet MS" charset="0"/>
              </a:rPr>
              <a:t>STATISTICS </a:t>
            </a:r>
            <a:br>
              <a:rPr lang="sk-SK" sz="2800" b="1" dirty="0" smtClean="0">
                <a:solidFill>
                  <a:schemeClr val="accent1">
                    <a:lumMod val="50000"/>
                  </a:schemeClr>
                </a:solidFill>
                <a:latin typeface="Trebuchet MS" charset="0"/>
                <a:ea typeface="Trebuchet MS" charset="0"/>
                <a:cs typeface="Trebuchet MS" charset="0"/>
              </a:rPr>
            </a:br>
            <a:r>
              <a:rPr lang="sk-SK" sz="2000" b="1" dirty="0" smtClean="0">
                <a:solidFill>
                  <a:schemeClr val="accent1">
                    <a:lumMod val="50000"/>
                  </a:schemeClr>
                </a:solidFill>
                <a:latin typeface="Trebuchet MS" charset="0"/>
                <a:ea typeface="Trebuchet MS" charset="0"/>
                <a:cs typeface="Trebuchet MS" charset="0"/>
              </a:rPr>
              <a:t>REGARDING ILLEGAL MIGRATION</a:t>
            </a:r>
            <a:br>
              <a:rPr lang="sk-SK" sz="2000" b="1" dirty="0" smtClean="0">
                <a:solidFill>
                  <a:schemeClr val="accent1">
                    <a:lumMod val="50000"/>
                  </a:schemeClr>
                </a:solidFill>
                <a:latin typeface="Trebuchet MS" charset="0"/>
                <a:ea typeface="Trebuchet MS" charset="0"/>
                <a:cs typeface="Trebuchet MS" charset="0"/>
              </a:rPr>
            </a:br>
            <a:r>
              <a:rPr lang="sk-SK" sz="2000" b="1" dirty="0" smtClean="0">
                <a:solidFill>
                  <a:schemeClr val="accent1">
                    <a:lumMod val="50000"/>
                  </a:schemeClr>
                </a:solidFill>
                <a:latin typeface="Trebuchet MS" charset="0"/>
                <a:ea typeface="Trebuchet MS" charset="0"/>
                <a:cs typeface="Trebuchet MS" charset="0"/>
              </a:rPr>
              <a:t>ON THE TERRITORY OF THE SLOVAK REPUBLIC</a:t>
            </a:r>
            <a:endParaRPr lang="sk-SK" sz="2000" b="1" dirty="0">
              <a:solidFill>
                <a:schemeClr val="accent1">
                  <a:lumMod val="50000"/>
                </a:schemeClr>
              </a:solidFill>
              <a:latin typeface="Trebuchet MS" charset="0"/>
              <a:ea typeface="Trebuchet MS" charset="0"/>
              <a:cs typeface="Trebuchet MS" charset="0"/>
            </a:endParaRPr>
          </a:p>
        </p:txBody>
      </p:sp>
    </p:spTree>
    <p:extLst>
      <p:ext uri="{BB962C8B-B14F-4D97-AF65-F5344CB8AC3E}">
        <p14:creationId xmlns:p14="http://schemas.microsoft.com/office/powerpoint/2010/main" val="3798161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7544" y="0"/>
            <a:ext cx="8229600" cy="7920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cap="all" dirty="0" err="1" smtClean="0">
                <a:solidFill>
                  <a:schemeClr val="accent1">
                    <a:lumMod val="50000"/>
                  </a:schemeClr>
                </a:solidFill>
                <a:latin typeface="Trebuchet MS" charset="0"/>
                <a:ea typeface="Trebuchet MS" charset="0"/>
                <a:cs typeface="Trebuchet MS" charset="0"/>
              </a:rPr>
              <a:t>ilLegal</a:t>
            </a:r>
            <a:r>
              <a:rPr lang="en-GB" sz="2400" b="1" cap="all" dirty="0" smtClean="0">
                <a:solidFill>
                  <a:schemeClr val="accent1">
                    <a:lumMod val="50000"/>
                  </a:schemeClr>
                </a:solidFill>
                <a:latin typeface="Trebuchet MS" charset="0"/>
                <a:ea typeface="Trebuchet MS" charset="0"/>
                <a:cs typeface="Trebuchet MS" charset="0"/>
              </a:rPr>
              <a:t> migration</a:t>
            </a:r>
            <a:endParaRPr lang="en-GB" sz="2400" b="1" cap="all" dirty="0">
              <a:solidFill>
                <a:schemeClr val="accent1">
                  <a:lumMod val="50000"/>
                </a:schemeClr>
              </a:solidFill>
              <a:latin typeface="Trebuchet MS" charset="0"/>
              <a:ea typeface="Trebuchet MS" charset="0"/>
              <a:cs typeface="Trebuchet MS" charset="0"/>
            </a:endParaRPr>
          </a:p>
        </p:txBody>
      </p:sp>
      <p:graphicFrame>
        <p:nvGraphicFramePr>
          <p:cNvPr id="9" name="Graf 8"/>
          <p:cNvGraphicFramePr>
            <a:graphicFrameLocks/>
          </p:cNvGraphicFramePr>
          <p:nvPr>
            <p:extLst>
              <p:ext uri="{D42A27DB-BD31-4B8C-83A1-F6EECF244321}">
                <p14:modId xmlns:p14="http://schemas.microsoft.com/office/powerpoint/2010/main" val="653091013"/>
              </p:ext>
            </p:extLst>
          </p:nvPr>
        </p:nvGraphicFramePr>
        <p:xfrm>
          <a:off x="287016" y="584683"/>
          <a:ext cx="8856984" cy="55446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8841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3"/>
          <p:cNvSpPr txBox="1">
            <a:spLocks/>
          </p:cNvSpPr>
          <p:nvPr/>
        </p:nvSpPr>
        <p:spPr>
          <a:xfrm>
            <a:off x="971600" y="265657"/>
            <a:ext cx="7643192" cy="64807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k-SK" sz="2400" b="1" dirty="0" err="1" smtClean="0">
                <a:latin typeface="Trebuchet MS" charset="0"/>
                <a:ea typeface="Trebuchet MS" charset="0"/>
                <a:cs typeface="Trebuchet MS" charset="0"/>
              </a:rPr>
              <a:t>ILLEGAL</a:t>
            </a:r>
            <a:r>
              <a:rPr lang="sk-SK" sz="2400" b="1" dirty="0" smtClean="0">
                <a:latin typeface="Trebuchet MS" charset="0"/>
                <a:ea typeface="Trebuchet MS" charset="0"/>
                <a:cs typeface="Trebuchet MS" charset="0"/>
              </a:rPr>
              <a:t> </a:t>
            </a:r>
            <a:r>
              <a:rPr lang="sk-SK" sz="2400" b="1" dirty="0" err="1" smtClean="0">
                <a:latin typeface="Trebuchet MS" charset="0"/>
                <a:ea typeface="Trebuchet MS" charset="0"/>
                <a:cs typeface="Trebuchet MS" charset="0"/>
              </a:rPr>
              <a:t>MIGRATION</a:t>
            </a:r>
            <a:r>
              <a:rPr lang="sk-SK" sz="2400" b="1" dirty="0" smtClean="0">
                <a:latin typeface="Trebuchet MS" charset="0"/>
                <a:ea typeface="Trebuchet MS" charset="0"/>
                <a:cs typeface="Trebuchet MS" charset="0"/>
              </a:rPr>
              <a:t> - </a:t>
            </a:r>
            <a:r>
              <a:rPr lang="sk-SK" sz="2400" b="1" dirty="0" smtClean="0">
                <a:solidFill>
                  <a:schemeClr val="accent1">
                    <a:lumMod val="50000"/>
                  </a:schemeClr>
                </a:solidFill>
                <a:latin typeface="Trebuchet MS" charset="0"/>
                <a:ea typeface="Trebuchet MS" charset="0"/>
                <a:cs typeface="Trebuchet MS" charset="0"/>
              </a:rPr>
              <a:t>TOP 5 </a:t>
            </a:r>
            <a:r>
              <a:rPr lang="sk-SK" sz="2400" b="1" dirty="0" err="1" smtClean="0">
                <a:solidFill>
                  <a:schemeClr val="accent1">
                    <a:lumMod val="50000"/>
                  </a:schemeClr>
                </a:solidFill>
                <a:latin typeface="Trebuchet MS" charset="0"/>
                <a:ea typeface="Trebuchet MS" charset="0"/>
                <a:cs typeface="Trebuchet MS" charset="0"/>
              </a:rPr>
              <a:t>NATIONALITIES</a:t>
            </a:r>
            <a:r>
              <a:rPr lang="sk-SK" sz="2400" b="1" dirty="0" smtClean="0">
                <a:solidFill>
                  <a:schemeClr val="accent1">
                    <a:lumMod val="50000"/>
                  </a:schemeClr>
                </a:solidFill>
                <a:latin typeface="Trebuchet MS" charset="0"/>
                <a:ea typeface="Trebuchet MS" charset="0"/>
                <a:cs typeface="Trebuchet MS" charset="0"/>
              </a:rPr>
              <a:t> </a:t>
            </a:r>
          </a:p>
        </p:txBody>
      </p:sp>
      <p:graphicFrame>
        <p:nvGraphicFramePr>
          <p:cNvPr id="10" name="Graf 9"/>
          <p:cNvGraphicFramePr>
            <a:graphicFrameLocks/>
          </p:cNvGraphicFramePr>
          <p:nvPr>
            <p:extLst>
              <p:ext uri="{D42A27DB-BD31-4B8C-83A1-F6EECF244321}">
                <p14:modId xmlns:p14="http://schemas.microsoft.com/office/powerpoint/2010/main" val="578683077"/>
              </p:ext>
            </p:extLst>
          </p:nvPr>
        </p:nvGraphicFramePr>
        <p:xfrm>
          <a:off x="107504" y="1052737"/>
          <a:ext cx="2736304" cy="23762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af 10"/>
          <p:cNvGraphicFramePr>
            <a:graphicFrameLocks/>
          </p:cNvGraphicFramePr>
          <p:nvPr>
            <p:extLst>
              <p:ext uri="{D42A27DB-BD31-4B8C-83A1-F6EECF244321}">
                <p14:modId xmlns:p14="http://schemas.microsoft.com/office/powerpoint/2010/main" val="2120521523"/>
              </p:ext>
            </p:extLst>
          </p:nvPr>
        </p:nvGraphicFramePr>
        <p:xfrm>
          <a:off x="2843808" y="1124744"/>
          <a:ext cx="3024336" cy="28169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Graf 11"/>
          <p:cNvGraphicFramePr>
            <a:graphicFrameLocks/>
          </p:cNvGraphicFramePr>
          <p:nvPr>
            <p:extLst>
              <p:ext uri="{D42A27DB-BD31-4B8C-83A1-F6EECF244321}">
                <p14:modId xmlns:p14="http://schemas.microsoft.com/office/powerpoint/2010/main" val="2114115096"/>
              </p:ext>
            </p:extLst>
          </p:nvPr>
        </p:nvGraphicFramePr>
        <p:xfrm>
          <a:off x="5724128" y="1340768"/>
          <a:ext cx="3270820" cy="32403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Graf 12"/>
          <p:cNvGraphicFramePr>
            <a:graphicFrameLocks/>
          </p:cNvGraphicFramePr>
          <p:nvPr>
            <p:extLst>
              <p:ext uri="{D42A27DB-BD31-4B8C-83A1-F6EECF244321}">
                <p14:modId xmlns:p14="http://schemas.microsoft.com/office/powerpoint/2010/main" val="1815478857"/>
              </p:ext>
            </p:extLst>
          </p:nvPr>
        </p:nvGraphicFramePr>
        <p:xfrm>
          <a:off x="3995936" y="3573016"/>
          <a:ext cx="3528392" cy="36004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Graf 13"/>
          <p:cNvGraphicFramePr>
            <a:graphicFrameLocks/>
          </p:cNvGraphicFramePr>
          <p:nvPr>
            <p:extLst>
              <p:ext uri="{D42A27DB-BD31-4B8C-83A1-F6EECF244321}">
                <p14:modId xmlns:p14="http://schemas.microsoft.com/office/powerpoint/2010/main" val="1305493023"/>
              </p:ext>
            </p:extLst>
          </p:nvPr>
        </p:nvGraphicFramePr>
        <p:xfrm>
          <a:off x="179512" y="3573016"/>
          <a:ext cx="3672408" cy="36724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33256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734888" y="188640"/>
            <a:ext cx="8229600" cy="7920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k-SK" sz="2400" b="1" cap="all" dirty="0" smtClean="0">
                <a:solidFill>
                  <a:schemeClr val="accent1">
                    <a:lumMod val="50000"/>
                  </a:schemeClr>
                </a:solidFill>
                <a:latin typeface="Trebuchet MS" charset="0"/>
                <a:ea typeface="Trebuchet MS" charset="0"/>
                <a:cs typeface="Trebuchet MS" charset="0"/>
              </a:rPr>
              <a:t>TRANSIT MIGRATION</a:t>
            </a:r>
            <a:r>
              <a:rPr lang="sk-SK" sz="1500" b="1" cap="all" dirty="0">
                <a:solidFill>
                  <a:schemeClr val="accent1">
                    <a:lumMod val="50000"/>
                  </a:schemeClr>
                </a:solidFill>
                <a:latin typeface="Trebuchet MS" charset="0"/>
                <a:ea typeface="Trebuchet MS" charset="0"/>
                <a:cs typeface="Trebuchet MS" charset="0"/>
              </a:rPr>
              <a:t> </a:t>
            </a:r>
            <a:endParaRPr lang="sk-SK" sz="1500" b="1" cap="all" dirty="0" smtClean="0">
              <a:solidFill>
                <a:schemeClr val="accent1">
                  <a:lumMod val="50000"/>
                </a:schemeClr>
              </a:solidFill>
              <a:latin typeface="Trebuchet MS" charset="0"/>
              <a:ea typeface="Trebuchet MS" charset="0"/>
              <a:cs typeface="Trebuchet MS" charset="0"/>
            </a:endParaRPr>
          </a:p>
          <a:p>
            <a:r>
              <a:rPr lang="sk-SK" sz="1500" b="1" cap="all" dirty="0" smtClean="0">
                <a:solidFill>
                  <a:schemeClr val="accent1">
                    <a:lumMod val="50000"/>
                  </a:schemeClr>
                </a:solidFill>
                <a:latin typeface="Trebuchet MS" charset="0"/>
                <a:ea typeface="Trebuchet MS" charset="0"/>
                <a:cs typeface="Trebuchet MS" charset="0"/>
              </a:rPr>
              <a:t>in </a:t>
            </a:r>
            <a:r>
              <a:rPr lang="en-US" sz="1500" b="1" cap="all" dirty="0" smtClean="0">
                <a:solidFill>
                  <a:schemeClr val="accent1">
                    <a:lumMod val="50000"/>
                  </a:schemeClr>
                </a:solidFill>
                <a:latin typeface="Trebuchet MS" charset="0"/>
                <a:ea typeface="Trebuchet MS" charset="0"/>
                <a:cs typeface="Trebuchet MS" charset="0"/>
              </a:rPr>
              <a:t>compare with </a:t>
            </a:r>
            <a:r>
              <a:rPr lang="sk-SK" sz="1500" b="1" cap="all" dirty="0" err="1" smtClean="0">
                <a:solidFill>
                  <a:schemeClr val="accent1">
                    <a:lumMod val="50000"/>
                  </a:schemeClr>
                </a:solidFill>
                <a:latin typeface="Trebuchet MS" charset="0"/>
                <a:ea typeface="Trebuchet MS" charset="0"/>
                <a:cs typeface="Trebuchet MS" charset="0"/>
              </a:rPr>
              <a:t>OTHER</a:t>
            </a:r>
            <a:r>
              <a:rPr lang="sk-SK" sz="1500" b="1" cap="all" dirty="0" smtClean="0">
                <a:solidFill>
                  <a:schemeClr val="accent1">
                    <a:lumMod val="50000"/>
                  </a:schemeClr>
                </a:solidFill>
                <a:latin typeface="Trebuchet MS" charset="0"/>
                <a:ea typeface="Trebuchet MS" charset="0"/>
                <a:cs typeface="Trebuchet MS" charset="0"/>
              </a:rPr>
              <a:t> </a:t>
            </a:r>
            <a:r>
              <a:rPr lang="sk-SK" sz="1500" b="1" cap="all" dirty="0" err="1" smtClean="0">
                <a:solidFill>
                  <a:schemeClr val="accent1">
                    <a:lumMod val="50000"/>
                  </a:schemeClr>
                </a:solidFill>
                <a:latin typeface="Trebuchet MS" charset="0"/>
                <a:ea typeface="Trebuchet MS" charset="0"/>
                <a:cs typeface="Trebuchet MS" charset="0"/>
              </a:rPr>
              <a:t>INDICATORS</a:t>
            </a:r>
            <a:r>
              <a:rPr lang="sk-SK" sz="1500" b="1" cap="all" dirty="0" smtClean="0">
                <a:solidFill>
                  <a:schemeClr val="accent1">
                    <a:lumMod val="50000"/>
                  </a:schemeClr>
                </a:solidFill>
                <a:latin typeface="Trebuchet MS" charset="0"/>
                <a:ea typeface="Trebuchet MS" charset="0"/>
                <a:cs typeface="Trebuchet MS" charset="0"/>
              </a:rPr>
              <a:t> – </a:t>
            </a:r>
            <a:r>
              <a:rPr lang="en-GB" sz="1500" b="1" cap="all" dirty="0" smtClean="0">
                <a:solidFill>
                  <a:schemeClr val="accent1">
                    <a:lumMod val="50000"/>
                  </a:schemeClr>
                </a:solidFill>
                <a:latin typeface="Trebuchet MS" charset="0"/>
                <a:ea typeface="Trebuchet MS" charset="0"/>
                <a:cs typeface="Trebuchet MS" charset="0"/>
              </a:rPr>
              <a:t>ON monthly BASIS</a:t>
            </a:r>
            <a:endParaRPr lang="en-GB" sz="1500" b="1" cap="all" dirty="0">
              <a:solidFill>
                <a:schemeClr val="accent1">
                  <a:lumMod val="50000"/>
                </a:schemeClr>
              </a:solidFill>
              <a:latin typeface="Trebuchet MS" charset="0"/>
              <a:ea typeface="Trebuchet MS" charset="0"/>
              <a:cs typeface="Trebuchet MS" charset="0"/>
            </a:endParaRPr>
          </a:p>
        </p:txBody>
      </p:sp>
      <p:graphicFrame>
        <p:nvGraphicFramePr>
          <p:cNvPr id="6" name="Graf 5"/>
          <p:cNvGraphicFramePr>
            <a:graphicFrameLocks/>
          </p:cNvGraphicFramePr>
          <p:nvPr>
            <p:extLst>
              <p:ext uri="{D42A27DB-BD31-4B8C-83A1-F6EECF244321}">
                <p14:modId xmlns:p14="http://schemas.microsoft.com/office/powerpoint/2010/main" val="711735674"/>
              </p:ext>
            </p:extLst>
          </p:nvPr>
        </p:nvGraphicFramePr>
        <p:xfrm>
          <a:off x="287016" y="692696"/>
          <a:ext cx="8856984" cy="56886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5594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34888" y="188640"/>
            <a:ext cx="8229600" cy="7920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cap="all" dirty="0" smtClean="0">
                <a:solidFill>
                  <a:schemeClr val="accent1">
                    <a:lumMod val="50000"/>
                  </a:schemeClr>
                </a:solidFill>
                <a:latin typeface="Trebuchet MS" charset="0"/>
                <a:ea typeface="Trebuchet MS" charset="0"/>
                <a:cs typeface="Trebuchet MS" charset="0"/>
              </a:rPr>
              <a:t>Asylum </a:t>
            </a:r>
            <a:r>
              <a:rPr lang="en-US" sz="2400" b="1" cap="all" dirty="0" smtClean="0">
                <a:solidFill>
                  <a:schemeClr val="accent1">
                    <a:lumMod val="50000"/>
                  </a:schemeClr>
                </a:solidFill>
                <a:latin typeface="Trebuchet MS" charset="0"/>
                <a:ea typeface="Trebuchet MS" charset="0"/>
                <a:cs typeface="Trebuchet MS" charset="0"/>
              </a:rPr>
              <a:t>seekers  of illegal migration</a:t>
            </a:r>
            <a:endParaRPr lang="en-US" sz="2400" b="1" cap="all" dirty="0">
              <a:solidFill>
                <a:schemeClr val="accent1">
                  <a:lumMod val="50000"/>
                </a:schemeClr>
              </a:solidFill>
              <a:latin typeface="Trebuchet MS" charset="0"/>
              <a:ea typeface="Trebuchet MS" charset="0"/>
              <a:cs typeface="Trebuchet MS" charset="0"/>
            </a:endParaRPr>
          </a:p>
        </p:txBody>
      </p:sp>
      <p:graphicFrame>
        <p:nvGraphicFramePr>
          <p:cNvPr id="5" name="Graf 4"/>
          <p:cNvGraphicFramePr>
            <a:graphicFrameLocks/>
          </p:cNvGraphicFramePr>
          <p:nvPr>
            <p:extLst>
              <p:ext uri="{D42A27DB-BD31-4B8C-83A1-F6EECF244321}">
                <p14:modId xmlns:p14="http://schemas.microsoft.com/office/powerpoint/2010/main" val="657559128"/>
              </p:ext>
            </p:extLst>
          </p:nvPr>
        </p:nvGraphicFramePr>
        <p:xfrm>
          <a:off x="179512" y="836712"/>
          <a:ext cx="8784976" cy="53285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02357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txBox="1">
            <a:spLocks noChangeArrowheads="1"/>
          </p:cNvSpPr>
          <p:nvPr/>
        </p:nvSpPr>
        <p:spPr>
          <a:xfrm>
            <a:off x="611560" y="27112"/>
            <a:ext cx="7992888" cy="7920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k-SK" sz="2800" b="1" dirty="0" err="1">
                <a:solidFill>
                  <a:schemeClr val="accent1">
                    <a:lumMod val="50000"/>
                  </a:schemeClr>
                </a:solidFill>
                <a:latin typeface="Trebuchet MS" charset="0"/>
                <a:ea typeface="Trebuchet MS" charset="0"/>
                <a:cs typeface="Trebuchet MS" charset="0"/>
              </a:rPr>
              <a:t>Return</a:t>
            </a:r>
            <a:r>
              <a:rPr lang="sk-SK" sz="2800" b="1" dirty="0">
                <a:solidFill>
                  <a:schemeClr val="accent1">
                    <a:lumMod val="50000"/>
                  </a:schemeClr>
                </a:solidFill>
                <a:latin typeface="Trebuchet MS" charset="0"/>
                <a:ea typeface="Trebuchet MS" charset="0"/>
                <a:cs typeface="Trebuchet MS" charset="0"/>
              </a:rPr>
              <a:t> </a:t>
            </a:r>
            <a:r>
              <a:rPr lang="sk-SK" sz="2800" b="1" dirty="0" err="1">
                <a:solidFill>
                  <a:schemeClr val="accent1">
                    <a:lumMod val="50000"/>
                  </a:schemeClr>
                </a:solidFill>
                <a:latin typeface="Trebuchet MS" charset="0"/>
                <a:ea typeface="Trebuchet MS" charset="0"/>
                <a:cs typeface="Trebuchet MS" charset="0"/>
              </a:rPr>
              <a:t>decisions</a:t>
            </a:r>
            <a:r>
              <a:rPr lang="sk-SK" sz="2800" b="1" dirty="0">
                <a:solidFill>
                  <a:schemeClr val="accent1">
                    <a:lumMod val="50000"/>
                  </a:schemeClr>
                </a:solidFill>
                <a:latin typeface="Trebuchet MS" charset="0"/>
                <a:ea typeface="Trebuchet MS" charset="0"/>
                <a:cs typeface="Trebuchet MS" charset="0"/>
              </a:rPr>
              <a:t> and </a:t>
            </a:r>
            <a:r>
              <a:rPr lang="sk-SK" sz="2800" b="1" dirty="0" err="1">
                <a:solidFill>
                  <a:schemeClr val="accent1">
                    <a:lumMod val="50000"/>
                  </a:schemeClr>
                </a:solidFill>
                <a:latin typeface="Trebuchet MS" charset="0"/>
                <a:ea typeface="Trebuchet MS" charset="0"/>
                <a:cs typeface="Trebuchet MS" charset="0"/>
              </a:rPr>
              <a:t>effective</a:t>
            </a:r>
            <a:r>
              <a:rPr lang="sk-SK" sz="2800" b="1" dirty="0">
                <a:solidFill>
                  <a:schemeClr val="accent1">
                    <a:lumMod val="50000"/>
                  </a:schemeClr>
                </a:solidFill>
                <a:latin typeface="Trebuchet MS" charset="0"/>
                <a:ea typeface="Trebuchet MS" charset="0"/>
                <a:cs typeface="Trebuchet MS" charset="0"/>
              </a:rPr>
              <a:t> </a:t>
            </a:r>
            <a:r>
              <a:rPr lang="sk-SK" sz="2800" b="1" dirty="0" err="1">
                <a:solidFill>
                  <a:schemeClr val="accent1">
                    <a:lumMod val="50000"/>
                  </a:schemeClr>
                </a:solidFill>
                <a:latin typeface="Trebuchet MS" charset="0"/>
                <a:ea typeface="Trebuchet MS" charset="0"/>
                <a:cs typeface="Trebuchet MS" charset="0"/>
              </a:rPr>
              <a:t>returns</a:t>
            </a:r>
            <a:endParaRPr lang="sk-SK" sz="2800" b="1" dirty="0">
              <a:solidFill>
                <a:schemeClr val="accent1">
                  <a:lumMod val="50000"/>
                </a:schemeClr>
              </a:solidFill>
              <a:latin typeface="Trebuchet MS" charset="0"/>
              <a:ea typeface="Trebuchet MS" charset="0"/>
              <a:cs typeface="Trebuchet MS" charset="0"/>
            </a:endParaRPr>
          </a:p>
        </p:txBody>
      </p:sp>
      <p:sp>
        <p:nvSpPr>
          <p:cNvPr id="10" name="Zástupný symbol čísla snímky 3"/>
          <p:cNvSpPr txBox="1">
            <a:spLocks/>
          </p:cNvSpPr>
          <p:nvPr/>
        </p:nvSpPr>
        <p:spPr>
          <a:xfrm>
            <a:off x="6840000" y="6408000"/>
            <a:ext cx="2133600" cy="365125"/>
          </a:xfrm>
          <a:prstGeom prst="rect">
            <a:avLst/>
          </a:prstGeom>
        </p:spPr>
        <p:txBody>
          <a:bodyPr vert="horz" lIns="91440" tIns="45720" rIns="91440" bIns="45720" rtlCol="0" anchor="ctr"/>
          <a:lstStyle>
            <a:defPPr>
              <a:defRPr lang="sk-SK"/>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98465B-5B85-4814-B02F-9C9DFC7975FB}" type="slidenum">
              <a:rPr lang="sk-SK" sz="1200" smtClean="0">
                <a:latin typeface="Trebuchet MS" charset="0"/>
                <a:ea typeface="Trebuchet MS" charset="0"/>
                <a:cs typeface="Trebuchet MS" charset="0"/>
              </a:rPr>
              <a:pPr/>
              <a:t>27</a:t>
            </a:fld>
            <a:endParaRPr lang="sk-SK" sz="1200" dirty="0">
              <a:latin typeface="Trebuchet MS" charset="0"/>
              <a:ea typeface="Trebuchet MS" charset="0"/>
              <a:cs typeface="Trebuchet MS" charset="0"/>
            </a:endParaRPr>
          </a:p>
        </p:txBody>
      </p:sp>
      <p:graphicFrame>
        <p:nvGraphicFramePr>
          <p:cNvPr id="7" name="Graf 6"/>
          <p:cNvGraphicFramePr>
            <a:graphicFrameLocks/>
          </p:cNvGraphicFramePr>
          <p:nvPr>
            <p:extLst>
              <p:ext uri="{D42A27DB-BD31-4B8C-83A1-F6EECF244321}">
                <p14:modId xmlns:p14="http://schemas.microsoft.com/office/powerpoint/2010/main" val="580828041"/>
              </p:ext>
            </p:extLst>
          </p:nvPr>
        </p:nvGraphicFramePr>
        <p:xfrm>
          <a:off x="463261" y="764704"/>
          <a:ext cx="8510339" cy="54459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009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457200" y="0"/>
            <a:ext cx="8229600" cy="7920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cap="all" dirty="0" smtClean="0">
                <a:solidFill>
                  <a:schemeClr val="accent1">
                    <a:lumMod val="50000"/>
                  </a:schemeClr>
                </a:solidFill>
                <a:latin typeface="Trebuchet MS" charset="0"/>
                <a:ea typeface="Trebuchet MS" charset="0"/>
                <a:cs typeface="Trebuchet MS" charset="0"/>
              </a:rPr>
              <a:t>Refusals of entry</a:t>
            </a:r>
          </a:p>
          <a:p>
            <a:r>
              <a:rPr lang="en-GB" sz="2000" b="1" cap="all" dirty="0" smtClean="0">
                <a:solidFill>
                  <a:schemeClr val="accent1">
                    <a:lumMod val="50000"/>
                  </a:schemeClr>
                </a:solidFill>
                <a:latin typeface="Trebuchet MS" charset="0"/>
                <a:ea typeface="Trebuchet MS" charset="0"/>
                <a:cs typeface="Trebuchet MS" charset="0"/>
              </a:rPr>
              <a:t>2013 - 2017</a:t>
            </a:r>
          </a:p>
        </p:txBody>
      </p:sp>
      <p:pic>
        <p:nvPicPr>
          <p:cNvPr id="6" name="Obrázok 5"/>
          <p:cNvPicPr>
            <a:picLocks/>
          </p:cNvPicPr>
          <p:nvPr/>
        </p:nvPicPr>
        <p:blipFill>
          <a:blip r:embed="rId3">
            <a:extLst>
              <a:ext uri="{28A0092B-C50C-407E-A947-70E740481C1C}">
                <a14:useLocalDpi xmlns:a14="http://schemas.microsoft.com/office/drawing/2010/main" val="0"/>
              </a:ext>
            </a:extLst>
          </a:blip>
          <a:stretch>
            <a:fillRect/>
          </a:stretch>
        </p:blipFill>
        <p:spPr>
          <a:xfrm>
            <a:off x="107504" y="764704"/>
            <a:ext cx="8928992" cy="5544616"/>
          </a:xfrm>
          <a:prstGeom prst="rect">
            <a:avLst/>
          </a:prstGeom>
        </p:spPr>
      </p:pic>
    </p:spTree>
    <p:extLst>
      <p:ext uri="{BB962C8B-B14F-4D97-AF65-F5344CB8AC3E}">
        <p14:creationId xmlns:p14="http://schemas.microsoft.com/office/powerpoint/2010/main" val="2809937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 1"/>
          <p:cNvGraphicFramePr>
            <a:graphicFrameLocks/>
          </p:cNvGraphicFramePr>
          <p:nvPr>
            <p:extLst>
              <p:ext uri="{D42A27DB-BD31-4B8C-83A1-F6EECF244321}">
                <p14:modId xmlns:p14="http://schemas.microsoft.com/office/powerpoint/2010/main" val="1663709472"/>
              </p:ext>
            </p:extLst>
          </p:nvPr>
        </p:nvGraphicFramePr>
        <p:xfrm>
          <a:off x="251520" y="755412"/>
          <a:ext cx="8712968" cy="5616624"/>
        </p:xfrm>
        <a:graphic>
          <a:graphicData uri="http://schemas.openxmlformats.org/drawingml/2006/chart">
            <c:chart xmlns:c="http://schemas.openxmlformats.org/drawingml/2006/chart" xmlns:r="http://schemas.openxmlformats.org/officeDocument/2006/relationships" r:id="rId3"/>
          </a:graphicData>
        </a:graphic>
      </p:graphicFrame>
      <p:sp>
        <p:nvSpPr>
          <p:cNvPr id="3" name="Obdĺžnik 2"/>
          <p:cNvSpPr/>
          <p:nvPr/>
        </p:nvSpPr>
        <p:spPr>
          <a:xfrm>
            <a:off x="1187624" y="260648"/>
            <a:ext cx="7488832" cy="646331"/>
          </a:xfrm>
          <a:prstGeom prst="rect">
            <a:avLst/>
          </a:prstGeom>
        </p:spPr>
        <p:txBody>
          <a:bodyPr wrap="square">
            <a:spAutoFit/>
          </a:bodyPr>
          <a:lstStyle/>
          <a:p>
            <a:pPr algn="ctr"/>
            <a:r>
              <a:rPr lang="en-GB" b="1" cap="all" dirty="0">
                <a:solidFill>
                  <a:schemeClr val="accent1">
                    <a:lumMod val="50000"/>
                  </a:schemeClr>
                </a:solidFill>
                <a:latin typeface="Trebuchet MS" charset="0"/>
                <a:ea typeface="Trebuchet MS" charset="0"/>
                <a:cs typeface="Trebuchet MS" charset="0"/>
              </a:rPr>
              <a:t>Refusals of </a:t>
            </a:r>
            <a:r>
              <a:rPr lang="en-GB" b="1" cap="all" dirty="0" smtClean="0">
                <a:solidFill>
                  <a:schemeClr val="accent1">
                    <a:lumMod val="50000"/>
                  </a:schemeClr>
                </a:solidFill>
                <a:latin typeface="Trebuchet MS" charset="0"/>
                <a:ea typeface="Trebuchet MS" charset="0"/>
                <a:cs typeface="Trebuchet MS" charset="0"/>
              </a:rPr>
              <a:t>entry </a:t>
            </a:r>
            <a:r>
              <a:rPr lang="mr-IN" b="1" cap="all" dirty="0" smtClean="0">
                <a:solidFill>
                  <a:schemeClr val="accent1">
                    <a:lumMod val="50000"/>
                  </a:schemeClr>
                </a:solidFill>
                <a:latin typeface="Trebuchet MS" charset="0"/>
                <a:ea typeface="Trebuchet MS" charset="0"/>
                <a:cs typeface="Trebuchet MS" charset="0"/>
              </a:rPr>
              <a:t>–</a:t>
            </a:r>
            <a:r>
              <a:rPr lang="en-GB" b="1" cap="all" dirty="0" smtClean="0">
                <a:solidFill>
                  <a:schemeClr val="accent1">
                    <a:lumMod val="50000"/>
                  </a:schemeClr>
                </a:solidFill>
                <a:latin typeface="Trebuchet MS" charset="0"/>
                <a:ea typeface="Trebuchet MS" charset="0"/>
                <a:cs typeface="Trebuchet MS" charset="0"/>
              </a:rPr>
              <a:t> TOP NATIONALITIES</a:t>
            </a:r>
            <a:endParaRPr lang="en-GB" b="1" cap="all" dirty="0">
              <a:solidFill>
                <a:schemeClr val="accent1">
                  <a:lumMod val="50000"/>
                </a:schemeClr>
              </a:solidFill>
              <a:latin typeface="Trebuchet MS" charset="0"/>
              <a:ea typeface="Trebuchet MS" charset="0"/>
              <a:cs typeface="Trebuchet MS" charset="0"/>
            </a:endParaRPr>
          </a:p>
          <a:p>
            <a:pPr algn="ctr"/>
            <a:r>
              <a:rPr lang="en-GB" b="1" cap="all" dirty="0">
                <a:solidFill>
                  <a:schemeClr val="accent1">
                    <a:lumMod val="50000"/>
                  </a:schemeClr>
                </a:solidFill>
                <a:latin typeface="Trebuchet MS" charset="0"/>
                <a:ea typeface="Trebuchet MS" charset="0"/>
                <a:cs typeface="Trebuchet MS" charset="0"/>
              </a:rPr>
              <a:t>2013 - 2017</a:t>
            </a:r>
          </a:p>
        </p:txBody>
      </p:sp>
      <p:sp>
        <p:nvSpPr>
          <p:cNvPr id="4" name="BlokTextu 3"/>
          <p:cNvSpPr txBox="1"/>
          <p:nvPr/>
        </p:nvSpPr>
        <p:spPr>
          <a:xfrm>
            <a:off x="1387029" y="3197313"/>
            <a:ext cx="936104" cy="369332"/>
          </a:xfrm>
          <a:prstGeom prst="rect">
            <a:avLst/>
          </a:prstGeom>
          <a:noFill/>
        </p:spPr>
        <p:txBody>
          <a:bodyPr wrap="square" rtlCol="0">
            <a:spAutoFit/>
          </a:bodyPr>
          <a:lstStyle/>
          <a:p>
            <a:r>
              <a:rPr lang="sk-SK" dirty="0" smtClean="0">
                <a:latin typeface="Trebuchet MS" charset="0"/>
                <a:ea typeface="Trebuchet MS" charset="0"/>
                <a:cs typeface="Trebuchet MS" charset="0"/>
              </a:rPr>
              <a:t>91,3 %</a:t>
            </a:r>
            <a:endParaRPr lang="sk-SK" dirty="0">
              <a:latin typeface="Trebuchet MS" charset="0"/>
              <a:ea typeface="Trebuchet MS" charset="0"/>
              <a:cs typeface="Trebuchet MS" charset="0"/>
            </a:endParaRPr>
          </a:p>
        </p:txBody>
      </p:sp>
      <p:sp>
        <p:nvSpPr>
          <p:cNvPr id="5" name="BlokTextu 4"/>
          <p:cNvSpPr txBox="1"/>
          <p:nvPr/>
        </p:nvSpPr>
        <p:spPr>
          <a:xfrm>
            <a:off x="2915816" y="2869772"/>
            <a:ext cx="936104" cy="369332"/>
          </a:xfrm>
          <a:prstGeom prst="rect">
            <a:avLst/>
          </a:prstGeom>
          <a:noFill/>
        </p:spPr>
        <p:txBody>
          <a:bodyPr wrap="square" rtlCol="0">
            <a:spAutoFit/>
          </a:bodyPr>
          <a:lstStyle/>
          <a:p>
            <a:r>
              <a:rPr lang="sk-SK" dirty="0" smtClean="0">
                <a:latin typeface="Trebuchet MS" charset="0"/>
                <a:ea typeface="Trebuchet MS" charset="0"/>
                <a:cs typeface="Trebuchet MS" charset="0"/>
              </a:rPr>
              <a:t>91,1 %</a:t>
            </a:r>
            <a:endParaRPr lang="sk-SK" dirty="0">
              <a:latin typeface="Trebuchet MS" charset="0"/>
              <a:ea typeface="Trebuchet MS" charset="0"/>
              <a:cs typeface="Trebuchet MS" charset="0"/>
            </a:endParaRPr>
          </a:p>
        </p:txBody>
      </p:sp>
      <p:sp>
        <p:nvSpPr>
          <p:cNvPr id="6" name="BlokTextu 5"/>
          <p:cNvSpPr txBox="1"/>
          <p:nvPr/>
        </p:nvSpPr>
        <p:spPr>
          <a:xfrm>
            <a:off x="4519377" y="2827981"/>
            <a:ext cx="936104" cy="369332"/>
          </a:xfrm>
          <a:prstGeom prst="rect">
            <a:avLst/>
          </a:prstGeom>
          <a:noFill/>
        </p:spPr>
        <p:txBody>
          <a:bodyPr wrap="square" rtlCol="0">
            <a:spAutoFit/>
          </a:bodyPr>
          <a:lstStyle/>
          <a:p>
            <a:r>
              <a:rPr lang="sk-SK" dirty="0" smtClean="0">
                <a:latin typeface="Trebuchet MS" charset="0"/>
                <a:ea typeface="Trebuchet MS" charset="0"/>
                <a:cs typeface="Trebuchet MS" charset="0"/>
              </a:rPr>
              <a:t>94,2 %</a:t>
            </a:r>
            <a:endParaRPr lang="sk-SK" dirty="0">
              <a:latin typeface="Trebuchet MS" charset="0"/>
              <a:ea typeface="Trebuchet MS" charset="0"/>
              <a:cs typeface="Trebuchet MS" charset="0"/>
            </a:endParaRPr>
          </a:p>
        </p:txBody>
      </p:sp>
      <p:sp>
        <p:nvSpPr>
          <p:cNvPr id="7" name="BlokTextu 6"/>
          <p:cNvSpPr txBox="1"/>
          <p:nvPr/>
        </p:nvSpPr>
        <p:spPr>
          <a:xfrm>
            <a:off x="6084168" y="1565403"/>
            <a:ext cx="936104" cy="369332"/>
          </a:xfrm>
          <a:prstGeom prst="rect">
            <a:avLst/>
          </a:prstGeom>
          <a:noFill/>
        </p:spPr>
        <p:txBody>
          <a:bodyPr wrap="square" rtlCol="0">
            <a:spAutoFit/>
          </a:bodyPr>
          <a:lstStyle/>
          <a:p>
            <a:r>
              <a:rPr lang="sk-SK" dirty="0" smtClean="0">
                <a:latin typeface="Trebuchet MS" charset="0"/>
                <a:ea typeface="Trebuchet MS" charset="0"/>
                <a:cs typeface="Trebuchet MS" charset="0"/>
              </a:rPr>
              <a:t>93,8 %</a:t>
            </a:r>
            <a:endParaRPr lang="sk-SK" dirty="0">
              <a:latin typeface="Trebuchet MS" charset="0"/>
              <a:ea typeface="Trebuchet MS" charset="0"/>
              <a:cs typeface="Trebuchet MS" charset="0"/>
            </a:endParaRPr>
          </a:p>
        </p:txBody>
      </p:sp>
      <p:sp>
        <p:nvSpPr>
          <p:cNvPr id="8" name="BlokTextu 7"/>
          <p:cNvSpPr txBox="1"/>
          <p:nvPr/>
        </p:nvSpPr>
        <p:spPr>
          <a:xfrm>
            <a:off x="7447123" y="755412"/>
            <a:ext cx="936104" cy="369332"/>
          </a:xfrm>
          <a:prstGeom prst="rect">
            <a:avLst/>
          </a:prstGeom>
          <a:noFill/>
        </p:spPr>
        <p:txBody>
          <a:bodyPr wrap="square" rtlCol="0">
            <a:spAutoFit/>
          </a:bodyPr>
          <a:lstStyle/>
          <a:p>
            <a:r>
              <a:rPr lang="sk-SK" dirty="0" smtClean="0">
                <a:latin typeface="Trebuchet MS" charset="0"/>
                <a:ea typeface="Trebuchet MS" charset="0"/>
                <a:cs typeface="Trebuchet MS" charset="0"/>
              </a:rPr>
              <a:t>84,6 %</a:t>
            </a:r>
            <a:endParaRPr lang="sk-SK" dirty="0">
              <a:latin typeface="Trebuchet MS" charset="0"/>
              <a:ea typeface="Trebuchet MS" charset="0"/>
              <a:cs typeface="Trebuchet MS" charset="0"/>
            </a:endParaRPr>
          </a:p>
        </p:txBody>
      </p:sp>
    </p:spTree>
    <p:extLst>
      <p:ext uri="{BB962C8B-B14F-4D97-AF65-F5344CB8AC3E}">
        <p14:creationId xmlns:p14="http://schemas.microsoft.com/office/powerpoint/2010/main" val="165122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p:txBody>
          <a:bodyPr/>
          <a:lstStyle/>
          <a:p>
            <a:pPr>
              <a:defRPr/>
            </a:pPr>
            <a:fld id="{0C0FC17F-829D-48CA-90A0-DA01D7D800A8}" type="slidenum">
              <a:rPr lang="en-US" b="1">
                <a:solidFill>
                  <a:schemeClr val="tx2"/>
                </a:solidFill>
                <a:latin typeface="Trebuchet MS" charset="0"/>
                <a:ea typeface="Trebuchet MS" charset="0"/>
                <a:cs typeface="Trebuchet MS" charset="0"/>
              </a:rPr>
              <a:pPr>
                <a:defRPr/>
              </a:pPr>
              <a:t>3</a:t>
            </a:fld>
            <a:endParaRPr lang="en-US" b="1">
              <a:solidFill>
                <a:schemeClr val="tx2"/>
              </a:solidFill>
              <a:latin typeface="Trebuchet MS" charset="0"/>
              <a:ea typeface="Trebuchet MS" charset="0"/>
              <a:cs typeface="Trebuchet MS" charset="0"/>
            </a:endParaRPr>
          </a:p>
        </p:txBody>
      </p:sp>
      <p:sp>
        <p:nvSpPr>
          <p:cNvPr id="3" name="Text Box 2"/>
          <p:cNvSpPr txBox="1">
            <a:spLocks noChangeArrowheads="1"/>
          </p:cNvSpPr>
          <p:nvPr/>
        </p:nvSpPr>
        <p:spPr bwMode="auto">
          <a:xfrm>
            <a:off x="144463" y="2708275"/>
            <a:ext cx="1547812" cy="519113"/>
          </a:xfrm>
          <a:prstGeom prst="rect">
            <a:avLst/>
          </a:prstGeom>
          <a:noFill/>
          <a:ln w="9525" algn="ctr">
            <a:noFill/>
            <a:miter lim="800000"/>
            <a:headEnd/>
            <a:tailEnd/>
          </a:ln>
          <a:effectLst/>
        </p:spPr>
        <p:txBody>
          <a:bodyPr/>
          <a:lstStyle/>
          <a:p>
            <a:pPr>
              <a:defRPr/>
            </a:pPr>
            <a:r>
              <a:rPr lang="en-GB" sz="2800" b="1" u="sng" dirty="0">
                <a:solidFill>
                  <a:schemeClr val="tx2"/>
                </a:solidFill>
                <a:latin typeface="Trebuchet MS" charset="0"/>
                <a:ea typeface="Trebuchet MS" charset="0"/>
                <a:cs typeface="Trebuchet MS" charset="0"/>
              </a:rPr>
              <a:t>Common</a:t>
            </a:r>
          </a:p>
        </p:txBody>
      </p:sp>
      <p:sp>
        <p:nvSpPr>
          <p:cNvPr id="4" name="Text Box 3"/>
          <p:cNvSpPr txBox="1">
            <a:spLocks noChangeArrowheads="1"/>
          </p:cNvSpPr>
          <p:nvPr/>
        </p:nvSpPr>
        <p:spPr bwMode="auto">
          <a:xfrm>
            <a:off x="3590925" y="2708275"/>
            <a:ext cx="1944688" cy="519113"/>
          </a:xfrm>
          <a:prstGeom prst="rect">
            <a:avLst/>
          </a:prstGeom>
          <a:noFill/>
          <a:ln w="9525" algn="ctr">
            <a:noFill/>
            <a:miter lim="800000"/>
            <a:headEnd/>
            <a:tailEnd/>
          </a:ln>
          <a:effectLst/>
        </p:spPr>
        <p:txBody>
          <a:bodyPr/>
          <a:lstStyle/>
          <a:p>
            <a:pPr algn="ctr">
              <a:defRPr/>
            </a:pPr>
            <a:r>
              <a:rPr lang="en-GB" sz="2800" b="1" u="sng" dirty="0" smtClean="0">
                <a:solidFill>
                  <a:schemeClr val="tx2"/>
                </a:solidFill>
                <a:latin typeface="Trebuchet MS" charset="0"/>
                <a:ea typeface="Trebuchet MS" charset="0"/>
                <a:cs typeface="Trebuchet MS" charset="0"/>
              </a:rPr>
              <a:t>Risk</a:t>
            </a:r>
            <a:endParaRPr lang="et-EE" sz="2800" b="1" u="sng" dirty="0" smtClean="0">
              <a:solidFill>
                <a:schemeClr val="tx2"/>
              </a:solidFill>
              <a:latin typeface="Trebuchet MS" charset="0"/>
              <a:ea typeface="Trebuchet MS" charset="0"/>
              <a:cs typeface="Trebuchet MS" charset="0"/>
            </a:endParaRPr>
          </a:p>
          <a:p>
            <a:pPr algn="ctr">
              <a:defRPr/>
            </a:pPr>
            <a:r>
              <a:rPr lang="et-EE" sz="1200" b="1" u="sng" dirty="0" err="1" smtClean="0">
                <a:solidFill>
                  <a:schemeClr val="tx2"/>
                </a:solidFill>
                <a:latin typeface="Trebuchet MS" charset="0"/>
                <a:ea typeface="Trebuchet MS" charset="0"/>
                <a:cs typeface="Trebuchet MS" charset="0"/>
              </a:rPr>
              <a:t>Threat</a:t>
            </a:r>
            <a:r>
              <a:rPr lang="et-EE" sz="1200" b="1" u="sng" dirty="0" smtClean="0">
                <a:solidFill>
                  <a:schemeClr val="tx2"/>
                </a:solidFill>
                <a:latin typeface="Trebuchet MS" charset="0"/>
                <a:ea typeface="Trebuchet MS" charset="0"/>
                <a:cs typeface="Trebuchet MS" charset="0"/>
              </a:rPr>
              <a:t> and Risk </a:t>
            </a:r>
            <a:r>
              <a:rPr lang="et-EE" sz="1200" b="1" u="sng" dirty="0" err="1" smtClean="0">
                <a:solidFill>
                  <a:schemeClr val="tx2"/>
                </a:solidFill>
                <a:latin typeface="Trebuchet MS" charset="0"/>
                <a:ea typeface="Trebuchet MS" charset="0"/>
                <a:cs typeface="Trebuchet MS" charset="0"/>
              </a:rPr>
              <a:t>analysis</a:t>
            </a:r>
            <a:endParaRPr lang="en-GB" sz="1200" b="1" u="sng" dirty="0">
              <a:solidFill>
                <a:schemeClr val="tx2"/>
              </a:solidFill>
              <a:latin typeface="Trebuchet MS" charset="0"/>
              <a:ea typeface="Trebuchet MS" charset="0"/>
              <a:cs typeface="Trebuchet MS" charset="0"/>
            </a:endParaRPr>
          </a:p>
        </p:txBody>
      </p:sp>
      <p:sp>
        <p:nvSpPr>
          <p:cNvPr id="5" name="Text Box 4"/>
          <p:cNvSpPr txBox="1">
            <a:spLocks noChangeArrowheads="1"/>
          </p:cNvSpPr>
          <p:nvPr/>
        </p:nvSpPr>
        <p:spPr bwMode="auto">
          <a:xfrm>
            <a:off x="1846263" y="2708275"/>
            <a:ext cx="1744662" cy="519113"/>
          </a:xfrm>
          <a:prstGeom prst="rect">
            <a:avLst/>
          </a:prstGeom>
          <a:noFill/>
          <a:ln w="9525" algn="ctr">
            <a:noFill/>
            <a:miter lim="800000"/>
            <a:headEnd/>
            <a:tailEnd/>
          </a:ln>
          <a:effectLst/>
        </p:spPr>
        <p:txBody>
          <a:bodyPr/>
          <a:lstStyle/>
          <a:p>
            <a:pPr>
              <a:defRPr/>
            </a:pPr>
            <a:r>
              <a:rPr lang="en-GB" sz="2800" b="1" u="sng" dirty="0">
                <a:solidFill>
                  <a:schemeClr val="tx2"/>
                </a:solidFill>
                <a:latin typeface="Trebuchet MS" charset="0"/>
                <a:ea typeface="Trebuchet MS" charset="0"/>
                <a:cs typeface="Trebuchet MS" charset="0"/>
              </a:rPr>
              <a:t>Integrated</a:t>
            </a:r>
          </a:p>
        </p:txBody>
      </p:sp>
      <p:sp>
        <p:nvSpPr>
          <p:cNvPr id="6" name="Text Box 5"/>
          <p:cNvSpPr txBox="1">
            <a:spLocks noChangeArrowheads="1"/>
          </p:cNvSpPr>
          <p:nvPr/>
        </p:nvSpPr>
        <p:spPr bwMode="auto">
          <a:xfrm>
            <a:off x="7561263" y="2708275"/>
            <a:ext cx="1474787" cy="519113"/>
          </a:xfrm>
          <a:prstGeom prst="rect">
            <a:avLst/>
          </a:prstGeom>
          <a:noFill/>
          <a:ln w="9525" algn="ctr">
            <a:noFill/>
            <a:miter lim="800000"/>
            <a:headEnd/>
            <a:tailEnd/>
          </a:ln>
          <a:effectLst/>
        </p:spPr>
        <p:txBody>
          <a:bodyPr/>
          <a:lstStyle/>
          <a:p>
            <a:pPr>
              <a:defRPr/>
            </a:pPr>
            <a:r>
              <a:rPr lang="en-GB" sz="2800" b="1" u="sng" dirty="0">
                <a:solidFill>
                  <a:schemeClr val="tx2"/>
                </a:solidFill>
                <a:latin typeface="Trebuchet MS" charset="0"/>
                <a:ea typeface="Trebuchet MS" charset="0"/>
                <a:cs typeface="Trebuchet MS" charset="0"/>
              </a:rPr>
              <a:t>Model</a:t>
            </a:r>
          </a:p>
        </p:txBody>
      </p:sp>
      <p:sp>
        <p:nvSpPr>
          <p:cNvPr id="7" name="Text Box 6"/>
          <p:cNvSpPr txBox="1">
            <a:spLocks noChangeArrowheads="1"/>
          </p:cNvSpPr>
          <p:nvPr/>
        </p:nvSpPr>
        <p:spPr bwMode="auto">
          <a:xfrm>
            <a:off x="5535613" y="2708275"/>
            <a:ext cx="1412875" cy="519113"/>
          </a:xfrm>
          <a:prstGeom prst="rect">
            <a:avLst/>
          </a:prstGeom>
          <a:noFill/>
          <a:ln w="9525" algn="ctr">
            <a:noFill/>
            <a:miter lim="800000"/>
            <a:headEnd/>
            <a:tailEnd/>
          </a:ln>
          <a:effectLst/>
        </p:spPr>
        <p:txBody>
          <a:bodyPr/>
          <a:lstStyle/>
          <a:p>
            <a:pPr>
              <a:defRPr/>
            </a:pPr>
            <a:r>
              <a:rPr lang="en-GB" sz="2800" b="1" u="sng" dirty="0">
                <a:solidFill>
                  <a:schemeClr val="tx2"/>
                </a:solidFill>
                <a:latin typeface="Trebuchet MS" charset="0"/>
                <a:ea typeface="Trebuchet MS" charset="0"/>
                <a:cs typeface="Trebuchet MS" charset="0"/>
              </a:rPr>
              <a:t>Analysis</a:t>
            </a:r>
          </a:p>
        </p:txBody>
      </p:sp>
      <p:grpSp>
        <p:nvGrpSpPr>
          <p:cNvPr id="8" name="Group 3"/>
          <p:cNvGrpSpPr>
            <a:grpSpLocks/>
          </p:cNvGrpSpPr>
          <p:nvPr/>
        </p:nvGrpSpPr>
        <p:grpSpPr bwMode="auto">
          <a:xfrm>
            <a:off x="1835150" y="3211513"/>
            <a:ext cx="3255250" cy="2448957"/>
            <a:chOff x="1835696" y="3211513"/>
            <a:chExt cx="3255023" cy="2449180"/>
          </a:xfrm>
        </p:grpSpPr>
        <p:sp>
          <p:nvSpPr>
            <p:cNvPr id="9" name="Text Box 10" descr="Papyrus"/>
            <p:cNvSpPr txBox="1">
              <a:spLocks noChangeArrowheads="1"/>
            </p:cNvSpPr>
            <p:nvPr/>
          </p:nvSpPr>
          <p:spPr bwMode="auto">
            <a:xfrm>
              <a:off x="1835696" y="5291327"/>
              <a:ext cx="3255023" cy="369366"/>
            </a:xfrm>
            <a:prstGeom prst="rect">
              <a:avLst/>
            </a:prstGeom>
            <a:noFill/>
            <a:ln w="9525" algn="ctr">
              <a:noFill/>
              <a:miter lim="800000"/>
              <a:headEnd/>
              <a:tailEnd/>
            </a:ln>
            <a:effectLst/>
          </p:spPr>
          <p:txBody>
            <a:bodyPr wrap="none">
              <a:spAutoFit/>
            </a:bodyPr>
            <a:lstStyle/>
            <a:p>
              <a:pPr>
                <a:defRPr/>
              </a:pPr>
              <a:r>
                <a:rPr lang="en-GB" b="1" dirty="0">
                  <a:solidFill>
                    <a:schemeClr val="tx2"/>
                  </a:solidFill>
                  <a:latin typeface="Trebuchet MS" charset="0"/>
                  <a:ea typeface="Trebuchet MS" charset="0"/>
                  <a:cs typeface="Trebuchet MS" charset="0"/>
                </a:rPr>
                <a:t>Several inputs –&gt; one output</a:t>
              </a:r>
            </a:p>
          </p:txBody>
        </p:sp>
        <p:sp>
          <p:nvSpPr>
            <p:cNvPr id="10" name="Line 11"/>
            <p:cNvSpPr>
              <a:spLocks noChangeShapeType="1"/>
            </p:cNvSpPr>
            <p:nvPr/>
          </p:nvSpPr>
          <p:spPr bwMode="auto">
            <a:xfrm>
              <a:off x="2627804" y="3211513"/>
              <a:ext cx="0" cy="1800389"/>
            </a:xfrm>
            <a:prstGeom prst="line">
              <a:avLst/>
            </a:prstGeom>
            <a:ln>
              <a:solidFill>
                <a:srgbClr val="FF0000"/>
              </a:solidFill>
              <a:headEnd/>
              <a:tailEnd type="triangle" w="med" len="med"/>
            </a:ln>
          </p:spPr>
          <p:style>
            <a:lnRef idx="3">
              <a:schemeClr val="accent2"/>
            </a:lnRef>
            <a:fillRef idx="0">
              <a:schemeClr val="accent2"/>
            </a:fillRef>
            <a:effectRef idx="2">
              <a:schemeClr val="accent2"/>
            </a:effectRef>
            <a:fontRef idx="minor">
              <a:schemeClr val="tx1"/>
            </a:fontRef>
          </p:style>
          <p:txBody>
            <a:bodyPr>
              <a:spAutoFit/>
            </a:bodyPr>
            <a:lstStyle/>
            <a:p>
              <a:pPr>
                <a:defRPr/>
              </a:pPr>
              <a:endParaRPr lang="en-US" b="1">
                <a:solidFill>
                  <a:schemeClr val="tx2"/>
                </a:solidFill>
                <a:latin typeface="Trebuchet MS" charset="0"/>
                <a:ea typeface="Trebuchet MS" charset="0"/>
                <a:cs typeface="Trebuchet MS" charset="0"/>
              </a:endParaRPr>
            </a:p>
          </p:txBody>
        </p:sp>
      </p:grpSp>
      <p:grpSp>
        <p:nvGrpSpPr>
          <p:cNvPr id="11" name="Group 2"/>
          <p:cNvGrpSpPr>
            <a:grpSpLocks/>
          </p:cNvGrpSpPr>
          <p:nvPr/>
        </p:nvGrpSpPr>
        <p:grpSpPr bwMode="auto">
          <a:xfrm>
            <a:off x="250825" y="3211513"/>
            <a:ext cx="1323376" cy="2517993"/>
            <a:chOff x="250825" y="3211513"/>
            <a:chExt cx="1323343" cy="2518211"/>
          </a:xfrm>
        </p:grpSpPr>
        <p:sp>
          <p:nvSpPr>
            <p:cNvPr id="12" name="Line 9"/>
            <p:cNvSpPr>
              <a:spLocks noChangeShapeType="1"/>
            </p:cNvSpPr>
            <p:nvPr/>
          </p:nvSpPr>
          <p:spPr bwMode="auto">
            <a:xfrm>
              <a:off x="900097" y="3211513"/>
              <a:ext cx="0" cy="1800381"/>
            </a:xfrm>
            <a:prstGeom prst="line">
              <a:avLst/>
            </a:prstGeom>
            <a:ln>
              <a:solidFill>
                <a:srgbClr val="FF0000"/>
              </a:solidFill>
              <a:headEnd/>
              <a:tailEnd type="triangle" w="med" len="med"/>
            </a:ln>
          </p:spPr>
          <p:style>
            <a:lnRef idx="3">
              <a:schemeClr val="accent2"/>
            </a:lnRef>
            <a:fillRef idx="0">
              <a:schemeClr val="accent2"/>
            </a:fillRef>
            <a:effectRef idx="2">
              <a:schemeClr val="accent2"/>
            </a:effectRef>
            <a:fontRef idx="minor">
              <a:schemeClr val="tx1"/>
            </a:fontRef>
          </p:style>
          <p:txBody>
            <a:bodyPr>
              <a:spAutoFit/>
            </a:bodyPr>
            <a:lstStyle/>
            <a:p>
              <a:pPr>
                <a:defRPr/>
              </a:pPr>
              <a:endParaRPr lang="en-US" b="1">
                <a:solidFill>
                  <a:schemeClr val="tx2"/>
                </a:solidFill>
                <a:latin typeface="Trebuchet MS" charset="0"/>
                <a:ea typeface="Trebuchet MS" charset="0"/>
                <a:cs typeface="Trebuchet MS" charset="0"/>
              </a:endParaRPr>
            </a:p>
          </p:txBody>
        </p:sp>
        <p:sp>
          <p:nvSpPr>
            <p:cNvPr id="13" name="Text Box 12" descr="Papyrus"/>
            <p:cNvSpPr txBox="1">
              <a:spLocks noChangeArrowheads="1"/>
            </p:cNvSpPr>
            <p:nvPr/>
          </p:nvSpPr>
          <p:spPr bwMode="auto">
            <a:xfrm>
              <a:off x="250825" y="5083337"/>
              <a:ext cx="1323343" cy="646387"/>
            </a:xfrm>
            <a:prstGeom prst="rect">
              <a:avLst/>
            </a:prstGeom>
            <a:noFill/>
            <a:ln w="9525" algn="ctr">
              <a:noFill/>
              <a:miter lim="800000"/>
              <a:headEnd/>
              <a:tailEnd/>
            </a:ln>
            <a:effectLst/>
          </p:spPr>
          <p:txBody>
            <a:bodyPr wrap="none">
              <a:spAutoFit/>
            </a:bodyPr>
            <a:lstStyle/>
            <a:p>
              <a:pPr>
                <a:defRPr/>
              </a:pPr>
              <a:r>
                <a:rPr lang="en-GB" b="1" dirty="0">
                  <a:solidFill>
                    <a:schemeClr val="tx2"/>
                  </a:solidFill>
                  <a:latin typeface="Trebuchet MS" charset="0"/>
                  <a:ea typeface="Trebuchet MS" charset="0"/>
                  <a:cs typeface="Trebuchet MS" charset="0"/>
                </a:rPr>
                <a:t>By FX </a:t>
              </a:r>
            </a:p>
            <a:p>
              <a:pPr>
                <a:defRPr/>
              </a:pPr>
              <a:r>
                <a:rPr lang="en-GB" b="1" dirty="0">
                  <a:solidFill>
                    <a:schemeClr val="tx2"/>
                  </a:solidFill>
                  <a:latin typeface="Trebuchet MS" charset="0"/>
                  <a:ea typeface="Trebuchet MS" charset="0"/>
                  <a:cs typeface="Trebuchet MS" charset="0"/>
                </a:rPr>
                <a:t>For FX, MS</a:t>
              </a:r>
            </a:p>
          </p:txBody>
        </p:sp>
      </p:grpSp>
      <p:grpSp>
        <p:nvGrpSpPr>
          <p:cNvPr id="14" name="Group 5"/>
          <p:cNvGrpSpPr>
            <a:grpSpLocks/>
          </p:cNvGrpSpPr>
          <p:nvPr/>
        </p:nvGrpSpPr>
        <p:grpSpPr bwMode="auto">
          <a:xfrm>
            <a:off x="7596190" y="3211513"/>
            <a:ext cx="1374094" cy="2662456"/>
            <a:chOff x="7596188" y="3211513"/>
            <a:chExt cx="1373478" cy="2662675"/>
          </a:xfrm>
        </p:grpSpPr>
        <p:sp>
          <p:nvSpPr>
            <p:cNvPr id="15" name="Line 13"/>
            <p:cNvSpPr>
              <a:spLocks noChangeShapeType="1"/>
            </p:cNvSpPr>
            <p:nvPr/>
          </p:nvSpPr>
          <p:spPr bwMode="auto">
            <a:xfrm>
              <a:off x="8100787" y="3211513"/>
              <a:ext cx="0" cy="1800373"/>
            </a:xfrm>
            <a:prstGeom prst="line">
              <a:avLst/>
            </a:prstGeom>
            <a:ln>
              <a:solidFill>
                <a:srgbClr val="FF0000"/>
              </a:solidFill>
              <a:headEnd/>
              <a:tailEnd type="triangle" w="med" len="med"/>
            </a:ln>
          </p:spPr>
          <p:style>
            <a:lnRef idx="3">
              <a:schemeClr val="accent2"/>
            </a:lnRef>
            <a:fillRef idx="0">
              <a:schemeClr val="accent2"/>
            </a:fillRef>
            <a:effectRef idx="2">
              <a:schemeClr val="accent2"/>
            </a:effectRef>
            <a:fontRef idx="minor">
              <a:schemeClr val="tx1"/>
            </a:fontRef>
          </p:style>
          <p:txBody>
            <a:bodyPr>
              <a:spAutoFit/>
            </a:bodyPr>
            <a:lstStyle/>
            <a:p>
              <a:pPr>
                <a:defRPr/>
              </a:pPr>
              <a:endParaRPr lang="en-US" b="1">
                <a:solidFill>
                  <a:schemeClr val="tx2"/>
                </a:solidFill>
                <a:latin typeface="Trebuchet MS" charset="0"/>
                <a:ea typeface="Trebuchet MS" charset="0"/>
                <a:cs typeface="Trebuchet MS" charset="0"/>
              </a:endParaRPr>
            </a:p>
          </p:txBody>
        </p:sp>
        <p:sp>
          <p:nvSpPr>
            <p:cNvPr id="16" name="Text Box 14" descr="Papyrus"/>
            <p:cNvSpPr txBox="1">
              <a:spLocks noChangeArrowheads="1"/>
            </p:cNvSpPr>
            <p:nvPr/>
          </p:nvSpPr>
          <p:spPr bwMode="auto">
            <a:xfrm>
              <a:off x="7596188" y="5227804"/>
              <a:ext cx="1373478" cy="646384"/>
            </a:xfrm>
            <a:prstGeom prst="rect">
              <a:avLst/>
            </a:prstGeom>
            <a:noFill/>
            <a:ln w="9525" algn="ctr">
              <a:noFill/>
              <a:miter lim="800000"/>
              <a:headEnd/>
              <a:tailEnd/>
            </a:ln>
            <a:effectLst/>
          </p:spPr>
          <p:txBody>
            <a:bodyPr wrap="none">
              <a:spAutoFit/>
            </a:bodyPr>
            <a:lstStyle/>
            <a:p>
              <a:pPr>
                <a:defRPr/>
              </a:pPr>
              <a:r>
                <a:rPr lang="en-GB" b="1" dirty="0">
                  <a:solidFill>
                    <a:schemeClr val="tx2"/>
                  </a:solidFill>
                  <a:latin typeface="Trebuchet MS" charset="0"/>
                  <a:ea typeface="Trebuchet MS" charset="0"/>
                  <a:cs typeface="Trebuchet MS" charset="0"/>
                </a:rPr>
                <a:t>conceptual</a:t>
              </a:r>
            </a:p>
            <a:p>
              <a:pPr>
                <a:defRPr/>
              </a:pPr>
              <a:r>
                <a:rPr lang="en-GB" b="1" dirty="0">
                  <a:solidFill>
                    <a:schemeClr val="tx2"/>
                  </a:solidFill>
                  <a:latin typeface="Trebuchet MS" charset="0"/>
                  <a:ea typeface="Trebuchet MS" charset="0"/>
                  <a:cs typeface="Trebuchet MS" charset="0"/>
                </a:rPr>
                <a:t>framework</a:t>
              </a:r>
            </a:p>
          </p:txBody>
        </p:sp>
      </p:grpSp>
      <p:grpSp>
        <p:nvGrpSpPr>
          <p:cNvPr id="17" name="Group 4"/>
          <p:cNvGrpSpPr>
            <a:grpSpLocks/>
          </p:cNvGrpSpPr>
          <p:nvPr/>
        </p:nvGrpSpPr>
        <p:grpSpPr bwMode="auto">
          <a:xfrm>
            <a:off x="4356100" y="3355975"/>
            <a:ext cx="3024188" cy="1238250"/>
            <a:chOff x="4356100" y="3355975"/>
            <a:chExt cx="3024188" cy="1238250"/>
          </a:xfrm>
        </p:grpSpPr>
        <p:sp>
          <p:nvSpPr>
            <p:cNvPr id="18" name="Text Box 8"/>
            <p:cNvSpPr txBox="1">
              <a:spLocks noChangeArrowheads="1"/>
            </p:cNvSpPr>
            <p:nvPr/>
          </p:nvSpPr>
          <p:spPr bwMode="auto">
            <a:xfrm>
              <a:off x="4643438" y="4075113"/>
              <a:ext cx="2735262" cy="519112"/>
            </a:xfrm>
            <a:prstGeom prst="rect">
              <a:avLst/>
            </a:prstGeom>
            <a:noFill/>
            <a:ln w="9525" algn="ctr">
              <a:noFill/>
              <a:miter lim="800000"/>
              <a:headEnd/>
              <a:tailEnd/>
            </a:ln>
            <a:effectLst/>
          </p:spPr>
          <p:txBody>
            <a:bodyPr/>
            <a:lstStyle/>
            <a:p>
              <a:pPr>
                <a:defRPr/>
              </a:pPr>
              <a:r>
                <a:rPr lang="en-GB" sz="2800" b="1" u="sng" dirty="0">
                  <a:solidFill>
                    <a:schemeClr val="tx2"/>
                  </a:solidFill>
                  <a:latin typeface="Trebuchet MS" charset="0"/>
                  <a:ea typeface="Trebuchet MS" charset="0"/>
                  <a:cs typeface="Trebuchet MS" charset="0"/>
                </a:rPr>
                <a:t>Risk Analysis</a:t>
              </a:r>
            </a:p>
          </p:txBody>
        </p:sp>
        <p:sp>
          <p:nvSpPr>
            <p:cNvPr id="19" name="Right Brace 17"/>
            <p:cNvSpPr/>
            <p:nvPr/>
          </p:nvSpPr>
          <p:spPr bwMode="auto">
            <a:xfrm rot="5400000">
              <a:off x="5652294" y="2059781"/>
              <a:ext cx="431800" cy="3024188"/>
            </a:xfrm>
            <a:prstGeom prst="rightBrace">
              <a:avLst/>
            </a:prstGeom>
            <a:ln>
              <a:solidFill>
                <a:srgbClr val="FF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wrap="none" anchor="ctr"/>
            <a:lstStyle/>
            <a:p>
              <a:pPr>
                <a:defRPr/>
              </a:pPr>
              <a:endParaRPr lang="en-US" dirty="0">
                <a:solidFill>
                  <a:schemeClr val="tx2"/>
                </a:solidFill>
                <a:latin typeface="Trebuchet MS" charset="0"/>
                <a:ea typeface="Trebuchet MS" charset="0"/>
                <a:cs typeface="Trebuchet MS" charset="0"/>
              </a:endParaRPr>
            </a:p>
          </p:txBody>
        </p:sp>
      </p:grpSp>
      <p:sp>
        <p:nvSpPr>
          <p:cNvPr id="20" name="Title 1"/>
          <p:cNvSpPr txBox="1">
            <a:spLocks/>
          </p:cNvSpPr>
          <p:nvPr/>
        </p:nvSpPr>
        <p:spPr>
          <a:xfrm>
            <a:off x="596900" y="1565275"/>
            <a:ext cx="8229600" cy="6397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800" b="1" smtClean="0">
                <a:solidFill>
                  <a:srgbClr val="1F497D"/>
                </a:solidFill>
                <a:effectLst>
                  <a:outerShdw blurRad="38100" dist="38100" dir="2700000" algn="tl">
                    <a:srgbClr val="000000">
                      <a:alpha val="43137"/>
                    </a:srgbClr>
                  </a:outerShdw>
                </a:effectLst>
                <a:latin typeface="Trebuchet MS" charset="0"/>
                <a:ea typeface="Trebuchet MS" charset="0"/>
                <a:cs typeface="Trebuchet MS" charset="0"/>
              </a:rPr>
              <a:t>Definition – What stands CIRAM for  ?</a:t>
            </a:r>
            <a:endParaRPr lang="et-EE" sz="4800" dirty="0">
              <a:effectLst>
                <a:outerShdw blurRad="38100" dist="38100" dir="2700000" algn="tl">
                  <a:srgbClr val="000000">
                    <a:alpha val="43137"/>
                  </a:srgbClr>
                </a:outerShdw>
              </a:effectLst>
              <a:latin typeface="Trebuchet MS" charset="0"/>
              <a:ea typeface="Trebuchet MS" charset="0"/>
              <a:cs typeface="Trebuchet MS" charset="0"/>
            </a:endParaRPr>
          </a:p>
        </p:txBody>
      </p:sp>
    </p:spTree>
    <p:extLst>
      <p:ext uri="{BB962C8B-B14F-4D97-AF65-F5344CB8AC3E}">
        <p14:creationId xmlns:p14="http://schemas.microsoft.com/office/powerpoint/2010/main" val="47809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500"/>
                                  </p:iterate>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iterate type="wd">
                                    <p:tmAbs val="500"/>
                                  </p:iterate>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iterate type="wd">
                                    <p:tmAbs val="500"/>
                                  </p:iterate>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iterate type="wd">
                                    <p:tmAbs val="500"/>
                                  </p:iterate>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iterate type="wd">
                                    <p:tmAbs val="500"/>
                                  </p:iterate>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čísla snímky 1"/>
          <p:cNvSpPr>
            <a:spLocks noGrp="1"/>
          </p:cNvSpPr>
          <p:nvPr>
            <p:ph type="sldNum" sz="quarter" idx="12"/>
          </p:nvPr>
        </p:nvSpPr>
        <p:spPr/>
        <p:txBody>
          <a:bodyPr/>
          <a:lstStyle/>
          <a:p>
            <a:fld id="{CE98465B-5B85-4814-B02F-9C9DFC7975FB}" type="slidenum">
              <a:rPr lang="sk-SK" smtClean="0">
                <a:latin typeface="Trebuchet MS" charset="0"/>
                <a:ea typeface="Trebuchet MS" charset="0"/>
                <a:cs typeface="Trebuchet MS" charset="0"/>
              </a:rPr>
              <a:pPr/>
              <a:t>30</a:t>
            </a:fld>
            <a:endParaRPr lang="sk-SK" dirty="0">
              <a:latin typeface="Trebuchet MS" charset="0"/>
              <a:ea typeface="Trebuchet MS" charset="0"/>
              <a:cs typeface="Trebuchet MS" charset="0"/>
            </a:endParaRPr>
          </a:p>
        </p:txBody>
      </p:sp>
      <p:graphicFrame>
        <p:nvGraphicFramePr>
          <p:cNvPr id="4" name="Graf 3"/>
          <p:cNvGraphicFramePr>
            <a:graphicFrameLocks/>
          </p:cNvGraphicFramePr>
          <p:nvPr>
            <p:extLst>
              <p:ext uri="{D42A27DB-BD31-4B8C-83A1-F6EECF244321}">
                <p14:modId xmlns:p14="http://schemas.microsoft.com/office/powerpoint/2010/main" val="1728011964"/>
              </p:ext>
            </p:extLst>
          </p:nvPr>
        </p:nvGraphicFramePr>
        <p:xfrm>
          <a:off x="395536" y="954634"/>
          <a:ext cx="8640960" cy="5472608"/>
        </p:xfrm>
        <a:graphic>
          <a:graphicData uri="http://schemas.openxmlformats.org/drawingml/2006/chart">
            <c:chart xmlns:c="http://schemas.openxmlformats.org/drawingml/2006/chart" xmlns:r="http://schemas.openxmlformats.org/officeDocument/2006/relationships" r:id="rId3"/>
          </a:graphicData>
        </a:graphic>
      </p:graphicFrame>
      <p:sp>
        <p:nvSpPr>
          <p:cNvPr id="5" name="BlokTextu 4"/>
          <p:cNvSpPr txBox="1"/>
          <p:nvPr/>
        </p:nvSpPr>
        <p:spPr>
          <a:xfrm>
            <a:off x="1259633" y="297113"/>
            <a:ext cx="7427168" cy="646331"/>
          </a:xfrm>
          <a:prstGeom prst="rect">
            <a:avLst/>
          </a:prstGeom>
          <a:noFill/>
        </p:spPr>
        <p:txBody>
          <a:bodyPr wrap="square" rtlCol="0">
            <a:spAutoFit/>
          </a:bodyPr>
          <a:lstStyle/>
          <a:p>
            <a:pPr algn="ctr"/>
            <a:r>
              <a:rPr lang="sk-SK" b="1" cap="all" dirty="0">
                <a:solidFill>
                  <a:schemeClr val="accent1">
                    <a:lumMod val="50000"/>
                  </a:schemeClr>
                </a:solidFill>
                <a:latin typeface="Trebuchet MS" charset="0"/>
                <a:ea typeface="Trebuchet MS" charset="0"/>
                <a:cs typeface="Trebuchet MS" charset="0"/>
              </a:rPr>
              <a:t>REFUSALS OF ENTRY TO UKR NATIONALS  WITH BIOMETRIC TRAVEL DOCUMENTS</a:t>
            </a:r>
          </a:p>
        </p:txBody>
      </p:sp>
    </p:spTree>
    <p:extLst>
      <p:ext uri="{BB962C8B-B14F-4D97-AF65-F5344CB8AC3E}">
        <p14:creationId xmlns:p14="http://schemas.microsoft.com/office/powerpoint/2010/main" val="13753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188640"/>
            <a:ext cx="8229600" cy="7920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k-SK" sz="2000" b="1" dirty="0" smtClean="0">
                <a:solidFill>
                  <a:schemeClr val="accent1">
                    <a:lumMod val="50000"/>
                  </a:schemeClr>
                </a:solidFill>
                <a:latin typeface="Trebuchet MS" charset="0"/>
                <a:ea typeface="Trebuchet MS" charset="0"/>
                <a:cs typeface="Trebuchet MS" charset="0"/>
              </a:rPr>
              <a:t>SOME SELECTED STATISTICS</a:t>
            </a:r>
            <a:endParaRPr lang="en-GB" sz="2000" b="1" dirty="0">
              <a:solidFill>
                <a:schemeClr val="accent1">
                  <a:lumMod val="50000"/>
                </a:schemeClr>
              </a:solidFill>
              <a:latin typeface="Trebuchet MS" charset="0"/>
              <a:ea typeface="Trebuchet MS" charset="0"/>
              <a:cs typeface="Trebuchet MS" charset="0"/>
            </a:endParaRPr>
          </a:p>
        </p:txBody>
      </p:sp>
      <p:graphicFrame>
        <p:nvGraphicFramePr>
          <p:cNvPr id="5" name="Tabuľka 4"/>
          <p:cNvGraphicFramePr>
            <a:graphicFrameLocks noGrp="1"/>
          </p:cNvGraphicFramePr>
          <p:nvPr>
            <p:extLst>
              <p:ext uri="{D42A27DB-BD31-4B8C-83A1-F6EECF244321}">
                <p14:modId xmlns:p14="http://schemas.microsoft.com/office/powerpoint/2010/main" val="128236920"/>
              </p:ext>
            </p:extLst>
          </p:nvPr>
        </p:nvGraphicFramePr>
        <p:xfrm>
          <a:off x="143508" y="764704"/>
          <a:ext cx="8856984" cy="5400600"/>
        </p:xfrm>
        <a:graphic>
          <a:graphicData uri="http://schemas.openxmlformats.org/drawingml/2006/table">
            <a:tbl>
              <a:tblPr/>
              <a:tblGrid>
                <a:gridCol w="1992044"/>
                <a:gridCol w="2419912"/>
                <a:gridCol w="740838"/>
                <a:gridCol w="740838"/>
                <a:gridCol w="740838"/>
                <a:gridCol w="740838"/>
                <a:gridCol w="740838"/>
                <a:gridCol w="740838"/>
              </a:tblGrid>
              <a:tr h="716791">
                <a:tc gridSpan="2">
                  <a:txBody>
                    <a:bodyPr/>
                    <a:lstStyle/>
                    <a:p>
                      <a:pPr algn="l" fontAlgn="ctr"/>
                      <a:r>
                        <a:rPr lang="sk-SK" sz="1500" b="0" i="0" u="none" strike="noStrike" dirty="0">
                          <a:solidFill>
                            <a:srgbClr val="000000"/>
                          </a:solidFill>
                          <a:effectLst/>
                          <a:latin typeface="Corbel" charset="0"/>
                          <a:ea typeface="Corbel" charset="0"/>
                          <a:cs typeface="Corbel" charset="0"/>
                        </a:rPr>
                        <a:t> </a:t>
                      </a:r>
                    </a:p>
                  </a:txBody>
                  <a:tcPr marL="65174" marR="7242" marT="724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tc hMerge="1">
                  <a:txBody>
                    <a:bodyPr/>
                    <a:lstStyle/>
                    <a:p>
                      <a:endParaRPr lang="sk-SK"/>
                    </a:p>
                  </a:txBody>
                  <a:tcPr/>
                </a:tc>
                <a:tc>
                  <a:txBody>
                    <a:bodyPr/>
                    <a:lstStyle/>
                    <a:p>
                      <a:pPr algn="ctr" rtl="0" fontAlgn="b"/>
                      <a:r>
                        <a:rPr lang="sk-SK" sz="2000" b="1" i="0" u="none" strike="noStrike" dirty="0">
                          <a:solidFill>
                            <a:srgbClr val="FFFFFF"/>
                          </a:solidFill>
                          <a:effectLst/>
                          <a:latin typeface="Corbel" charset="0"/>
                          <a:ea typeface="Corbel" charset="0"/>
                          <a:cs typeface="Corbel" charset="0"/>
                        </a:rPr>
                        <a:t>2012</a:t>
                      </a:r>
                    </a:p>
                  </a:txBody>
                  <a:tcPr marL="7242" marR="7242" marT="724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rtl="0" fontAlgn="b"/>
                      <a:r>
                        <a:rPr lang="sk-SK" sz="2000" b="1" i="0" u="none" strike="noStrike" dirty="0">
                          <a:solidFill>
                            <a:srgbClr val="FFFFFF"/>
                          </a:solidFill>
                          <a:effectLst/>
                          <a:latin typeface="Corbel" charset="0"/>
                          <a:ea typeface="Corbel" charset="0"/>
                          <a:cs typeface="Corbel" charset="0"/>
                        </a:rPr>
                        <a:t>2013</a:t>
                      </a:r>
                    </a:p>
                  </a:txBody>
                  <a:tcPr marL="7242" marR="7242" marT="724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rtl="0" fontAlgn="b"/>
                      <a:r>
                        <a:rPr lang="sk-SK" sz="2000" b="1" i="0" u="none" strike="noStrike" dirty="0">
                          <a:solidFill>
                            <a:srgbClr val="FFFFFF"/>
                          </a:solidFill>
                          <a:effectLst/>
                          <a:latin typeface="Corbel" charset="0"/>
                          <a:ea typeface="Corbel" charset="0"/>
                          <a:cs typeface="Corbel" charset="0"/>
                        </a:rPr>
                        <a:t>2014</a:t>
                      </a:r>
                    </a:p>
                  </a:txBody>
                  <a:tcPr marL="7242" marR="7242" marT="724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rtl="0" fontAlgn="b"/>
                      <a:r>
                        <a:rPr lang="sk-SK" sz="2000" b="1" i="0" u="none" strike="noStrike" dirty="0">
                          <a:solidFill>
                            <a:srgbClr val="FFFFFF"/>
                          </a:solidFill>
                          <a:effectLst/>
                          <a:latin typeface="Corbel" charset="0"/>
                          <a:ea typeface="Corbel" charset="0"/>
                          <a:cs typeface="Corbel" charset="0"/>
                        </a:rPr>
                        <a:t>2015</a:t>
                      </a:r>
                    </a:p>
                  </a:txBody>
                  <a:tcPr marL="7242" marR="7242" marT="724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k-SK" sz="2000" b="1" i="0" u="none" strike="noStrike" dirty="0" smtClean="0">
                          <a:solidFill>
                            <a:srgbClr val="FFFFFF"/>
                          </a:solidFill>
                          <a:effectLst/>
                          <a:latin typeface="Corbel" charset="0"/>
                          <a:ea typeface="Corbel" charset="0"/>
                          <a:cs typeface="Corbel" charset="0"/>
                        </a:rPr>
                        <a:t>2016</a:t>
                      </a:r>
                    </a:p>
                  </a:txBody>
                  <a:tcPr marL="7242" marR="7242" marT="724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k-SK" sz="2000" b="1" i="0" u="none" strike="noStrike" dirty="0" smtClean="0">
                          <a:solidFill>
                            <a:srgbClr val="FFFFFF"/>
                          </a:solidFill>
                          <a:effectLst/>
                          <a:latin typeface="Corbel" charset="0"/>
                          <a:ea typeface="Corbel" charset="0"/>
                          <a:cs typeface="Corbel" charset="0"/>
                        </a:rPr>
                        <a:t>2017</a:t>
                      </a:r>
                    </a:p>
                  </a:txBody>
                  <a:tcPr marL="7242" marR="7242" marT="724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75000"/>
                      </a:schemeClr>
                    </a:solidFill>
                  </a:tcPr>
                </a:tc>
              </a:tr>
              <a:tr h="572911">
                <a:tc rowSpan="2">
                  <a:txBody>
                    <a:bodyPr/>
                    <a:lstStyle/>
                    <a:p>
                      <a:pPr algn="l" rtl="0" fontAlgn="ctr"/>
                      <a:r>
                        <a:rPr lang="sk-SK" sz="1800" b="0" i="0" u="none" strike="noStrike" dirty="0" err="1" smtClean="0">
                          <a:solidFill>
                            <a:srgbClr val="262626"/>
                          </a:solidFill>
                          <a:effectLst/>
                          <a:latin typeface="Corbel" charset="0"/>
                          <a:ea typeface="Corbel" charset="0"/>
                          <a:cs typeface="Corbel" charset="0"/>
                        </a:rPr>
                        <a:t>Refusals</a:t>
                      </a:r>
                      <a:r>
                        <a:rPr lang="sk-SK" sz="1800" b="0" i="0" u="none" strike="noStrike" dirty="0" smtClean="0">
                          <a:solidFill>
                            <a:srgbClr val="262626"/>
                          </a:solidFill>
                          <a:effectLst/>
                          <a:latin typeface="Corbel" charset="0"/>
                          <a:ea typeface="Corbel" charset="0"/>
                          <a:cs typeface="Corbel" charset="0"/>
                        </a:rPr>
                        <a:t> </a:t>
                      </a:r>
                      <a:r>
                        <a:rPr lang="sk-SK" sz="1800" b="0" i="0" u="none" strike="noStrike" dirty="0" err="1" smtClean="0">
                          <a:solidFill>
                            <a:srgbClr val="262626"/>
                          </a:solidFill>
                          <a:effectLst/>
                          <a:latin typeface="Corbel" charset="0"/>
                          <a:ea typeface="Corbel" charset="0"/>
                          <a:cs typeface="Corbel" charset="0"/>
                        </a:rPr>
                        <a:t>of</a:t>
                      </a:r>
                      <a:r>
                        <a:rPr lang="sk-SK" sz="1800" b="0" i="0" u="none" strike="noStrike" dirty="0" smtClean="0">
                          <a:solidFill>
                            <a:srgbClr val="262626"/>
                          </a:solidFill>
                          <a:effectLst/>
                          <a:latin typeface="Corbel" charset="0"/>
                          <a:ea typeface="Corbel" charset="0"/>
                          <a:cs typeface="Corbel" charset="0"/>
                        </a:rPr>
                        <a:t> </a:t>
                      </a:r>
                      <a:r>
                        <a:rPr lang="sk-SK" sz="1800" b="0" i="0" u="none" strike="noStrike" dirty="0" err="1" smtClean="0">
                          <a:solidFill>
                            <a:srgbClr val="262626"/>
                          </a:solidFill>
                          <a:effectLst/>
                          <a:latin typeface="Corbel" charset="0"/>
                          <a:ea typeface="Corbel" charset="0"/>
                          <a:cs typeface="Corbel" charset="0"/>
                        </a:rPr>
                        <a:t>entry</a:t>
                      </a:r>
                      <a:endParaRPr lang="sk-SK" sz="1800" b="0" i="0" u="none" strike="noStrike" dirty="0">
                        <a:solidFill>
                          <a:srgbClr val="262626"/>
                        </a:solidFill>
                        <a:effectLst/>
                        <a:latin typeface="Corbel" charset="0"/>
                        <a:ea typeface="Corbel" charset="0"/>
                        <a:cs typeface="Corbel" charset="0"/>
                      </a:endParaRPr>
                    </a:p>
                  </a:txBody>
                  <a:tcPr marL="65174" marR="7242" marT="724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l" rtl="0" fontAlgn="ctr"/>
                      <a:r>
                        <a:rPr lang="sk-SK" sz="1800" b="0" i="0" u="none" strike="noStrike" dirty="0" smtClean="0">
                          <a:solidFill>
                            <a:srgbClr val="262626"/>
                          </a:solidFill>
                          <a:effectLst/>
                          <a:latin typeface="Corbel" charset="0"/>
                          <a:ea typeface="Corbel" charset="0"/>
                          <a:cs typeface="Corbel" charset="0"/>
                        </a:rPr>
                        <a:t> </a:t>
                      </a:r>
                      <a:r>
                        <a:rPr lang="sk-SK" sz="1800" b="0" i="0" u="none" strike="noStrike" dirty="0" err="1" smtClean="0">
                          <a:solidFill>
                            <a:srgbClr val="262626"/>
                          </a:solidFill>
                          <a:effectLst/>
                          <a:latin typeface="Corbel" charset="0"/>
                          <a:ea typeface="Corbel" charset="0"/>
                          <a:cs typeface="Corbel" charset="0"/>
                        </a:rPr>
                        <a:t>land</a:t>
                      </a:r>
                      <a:r>
                        <a:rPr lang="sk-SK" sz="1800" b="0" i="0" u="none" strike="noStrike" dirty="0" smtClean="0">
                          <a:solidFill>
                            <a:srgbClr val="262626"/>
                          </a:solidFill>
                          <a:effectLst/>
                          <a:latin typeface="Corbel" charset="0"/>
                          <a:ea typeface="Corbel" charset="0"/>
                          <a:cs typeface="Corbel" charset="0"/>
                        </a:rPr>
                        <a:t> </a:t>
                      </a:r>
                      <a:r>
                        <a:rPr lang="sk-SK" sz="1800" b="0" i="0" u="none" strike="noStrike" dirty="0" err="1" smtClean="0">
                          <a:solidFill>
                            <a:srgbClr val="262626"/>
                          </a:solidFill>
                          <a:effectLst/>
                          <a:latin typeface="Corbel" charset="0"/>
                          <a:ea typeface="Corbel" charset="0"/>
                          <a:cs typeface="Corbel" charset="0"/>
                        </a:rPr>
                        <a:t>border</a:t>
                      </a:r>
                      <a:endParaRPr lang="sk-SK" sz="1800" b="0" i="0" u="none" strike="noStrike" dirty="0">
                        <a:solidFill>
                          <a:srgbClr val="262626"/>
                        </a:solidFill>
                        <a:effectLst/>
                        <a:latin typeface="Corbel" charset="0"/>
                        <a:ea typeface="Corbel" charset="0"/>
                        <a:cs typeface="Corbel" charset="0"/>
                      </a:endParaRPr>
                    </a:p>
                  </a:txBody>
                  <a:tcPr marL="7242" marR="7242" marT="724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0" fontAlgn="ctr"/>
                      <a:r>
                        <a:rPr lang="sk-SK" sz="1900" b="0" i="0" u="none" strike="noStrike" dirty="0">
                          <a:solidFill>
                            <a:srgbClr val="262626"/>
                          </a:solidFill>
                          <a:effectLst/>
                          <a:latin typeface="Corbel" charset="0"/>
                          <a:ea typeface="Corbel" charset="0"/>
                          <a:cs typeface="Corbel" charset="0"/>
                        </a:rPr>
                        <a:t>607</a:t>
                      </a:r>
                    </a:p>
                  </a:txBody>
                  <a:tcPr marL="7242" marR="7242" marT="724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0" fontAlgn="ctr"/>
                      <a:r>
                        <a:rPr lang="sk-SK" sz="1900" b="0" i="0" u="none" strike="noStrike" dirty="0">
                          <a:solidFill>
                            <a:srgbClr val="262626"/>
                          </a:solidFill>
                          <a:effectLst/>
                          <a:latin typeface="Corbel" charset="0"/>
                          <a:ea typeface="Corbel" charset="0"/>
                          <a:cs typeface="Corbel" charset="0"/>
                        </a:rPr>
                        <a:t>441</a:t>
                      </a:r>
                    </a:p>
                  </a:txBody>
                  <a:tcPr marL="7242" marR="7242" marT="724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0" fontAlgn="ctr"/>
                      <a:r>
                        <a:rPr lang="sk-SK" sz="1900" b="0" i="0" u="none" strike="noStrike" dirty="0">
                          <a:solidFill>
                            <a:srgbClr val="262626"/>
                          </a:solidFill>
                          <a:effectLst/>
                          <a:latin typeface="Corbel" charset="0"/>
                          <a:ea typeface="Corbel" charset="0"/>
                          <a:cs typeface="Corbel" charset="0"/>
                        </a:rPr>
                        <a:t>512</a:t>
                      </a:r>
                    </a:p>
                  </a:txBody>
                  <a:tcPr marL="7242" marR="7242" marT="724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0" fontAlgn="ctr"/>
                      <a:r>
                        <a:rPr lang="sk-SK" sz="1900" b="0" i="0" u="none" strike="noStrike" dirty="0">
                          <a:solidFill>
                            <a:srgbClr val="262626"/>
                          </a:solidFill>
                          <a:effectLst/>
                          <a:latin typeface="Corbel" charset="0"/>
                          <a:ea typeface="Corbel" charset="0"/>
                          <a:cs typeface="Corbel" charset="0"/>
                        </a:rPr>
                        <a:t>477</a:t>
                      </a:r>
                    </a:p>
                  </a:txBody>
                  <a:tcPr marL="7242" marR="7242" marT="724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sk-SK" dirty="0" smtClean="0">
                          <a:latin typeface="Corbel" charset="0"/>
                          <a:ea typeface="Corbel" charset="0"/>
                          <a:cs typeface="Corbel" charset="0"/>
                        </a:rPr>
                        <a:t>761</a:t>
                      </a:r>
                      <a:endParaRPr lang="sk-SK" dirty="0">
                        <a:latin typeface="Corbel" charset="0"/>
                        <a:ea typeface="Corbel" charset="0"/>
                        <a:cs typeface="Corbel" charset="0"/>
                      </a:endParaRPr>
                    </a:p>
                  </a:txBody>
                  <a:tcPr marL="7242" marR="7242" marT="724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sk-SK" dirty="0" smtClean="0">
                          <a:latin typeface="Corbel" charset="0"/>
                          <a:ea typeface="Corbel" charset="0"/>
                          <a:cs typeface="Corbel" charset="0"/>
                        </a:rPr>
                        <a:t>1 052</a:t>
                      </a:r>
                      <a:endParaRPr lang="sk-SK" dirty="0">
                        <a:latin typeface="Corbel" charset="0"/>
                        <a:ea typeface="Corbel" charset="0"/>
                        <a:cs typeface="Corbel" charset="0"/>
                      </a:endParaRPr>
                    </a:p>
                  </a:txBody>
                  <a:tcPr marL="7242" marR="7242" marT="724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r>
              <a:tr h="551692">
                <a:tc vMerge="1">
                  <a:txBody>
                    <a:bodyPr/>
                    <a:lstStyle/>
                    <a:p>
                      <a:endParaRPr lang="sk-SK"/>
                    </a:p>
                  </a:txBody>
                  <a:tcPr/>
                </a:tc>
                <a:tc>
                  <a:txBody>
                    <a:bodyPr/>
                    <a:lstStyle/>
                    <a:p>
                      <a:pPr algn="l" rtl="0" fontAlgn="ctr"/>
                      <a:r>
                        <a:rPr lang="sk-SK" sz="1800" b="0" i="0" u="none" strike="noStrike" dirty="0" smtClean="0">
                          <a:solidFill>
                            <a:srgbClr val="262626"/>
                          </a:solidFill>
                          <a:effectLst/>
                          <a:latin typeface="Corbel" charset="0"/>
                          <a:ea typeface="Corbel" charset="0"/>
                          <a:cs typeface="Corbel" charset="0"/>
                        </a:rPr>
                        <a:t> </a:t>
                      </a:r>
                      <a:r>
                        <a:rPr lang="sk-SK" sz="1800" b="0" i="0" u="none" strike="noStrike" dirty="0" err="1" smtClean="0">
                          <a:solidFill>
                            <a:srgbClr val="262626"/>
                          </a:solidFill>
                          <a:effectLst/>
                          <a:latin typeface="Corbel" charset="0"/>
                          <a:ea typeface="Corbel" charset="0"/>
                          <a:cs typeface="Corbel" charset="0"/>
                        </a:rPr>
                        <a:t>air</a:t>
                      </a:r>
                      <a:r>
                        <a:rPr lang="sk-SK" sz="1800" b="0" i="0" u="none" strike="noStrike" dirty="0" smtClean="0">
                          <a:solidFill>
                            <a:srgbClr val="262626"/>
                          </a:solidFill>
                          <a:effectLst/>
                          <a:latin typeface="Corbel" charset="0"/>
                          <a:ea typeface="Corbel" charset="0"/>
                          <a:cs typeface="Corbel" charset="0"/>
                        </a:rPr>
                        <a:t> </a:t>
                      </a:r>
                      <a:r>
                        <a:rPr lang="sk-SK" sz="1800" b="0" i="0" u="none" strike="noStrike" dirty="0" err="1" smtClean="0">
                          <a:solidFill>
                            <a:srgbClr val="262626"/>
                          </a:solidFill>
                          <a:effectLst/>
                          <a:latin typeface="Corbel" charset="0"/>
                          <a:ea typeface="Corbel" charset="0"/>
                          <a:cs typeface="Corbel" charset="0"/>
                        </a:rPr>
                        <a:t>border</a:t>
                      </a:r>
                      <a:endParaRPr lang="sk-SK" sz="1800" b="0" i="0" u="none" strike="noStrike" dirty="0">
                        <a:solidFill>
                          <a:srgbClr val="262626"/>
                        </a:solidFill>
                        <a:effectLst/>
                        <a:latin typeface="Corbel" charset="0"/>
                        <a:ea typeface="Corbel" charset="0"/>
                        <a:cs typeface="Corbel" charset="0"/>
                      </a:endParaRPr>
                    </a:p>
                  </a:txBody>
                  <a:tcPr marL="7242" marR="7242" marT="724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0" fontAlgn="ctr"/>
                      <a:r>
                        <a:rPr lang="sk-SK" sz="1900" b="0" i="0" u="none" strike="noStrike" dirty="0">
                          <a:solidFill>
                            <a:srgbClr val="262626"/>
                          </a:solidFill>
                          <a:effectLst/>
                          <a:latin typeface="Corbel" charset="0"/>
                          <a:ea typeface="Corbel" charset="0"/>
                          <a:cs typeface="Corbel" charset="0"/>
                        </a:rPr>
                        <a:t>7</a:t>
                      </a:r>
                    </a:p>
                  </a:txBody>
                  <a:tcPr marL="7242" marR="7242" marT="724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0" fontAlgn="ctr"/>
                      <a:r>
                        <a:rPr lang="sk-SK" sz="1900" b="0" i="0" u="none" strike="noStrike" dirty="0">
                          <a:solidFill>
                            <a:srgbClr val="262626"/>
                          </a:solidFill>
                          <a:effectLst/>
                          <a:latin typeface="Corbel" charset="0"/>
                          <a:ea typeface="Corbel" charset="0"/>
                          <a:cs typeface="Corbel" charset="0"/>
                        </a:rPr>
                        <a:t>8</a:t>
                      </a:r>
                    </a:p>
                  </a:txBody>
                  <a:tcPr marL="7242" marR="7242" marT="724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0" fontAlgn="ctr"/>
                      <a:r>
                        <a:rPr lang="sk-SK" sz="1900" b="0" i="0" u="none" strike="noStrike" dirty="0">
                          <a:solidFill>
                            <a:srgbClr val="262626"/>
                          </a:solidFill>
                          <a:effectLst/>
                          <a:latin typeface="Corbel" charset="0"/>
                          <a:ea typeface="Corbel" charset="0"/>
                          <a:cs typeface="Corbel" charset="0"/>
                        </a:rPr>
                        <a:t>5</a:t>
                      </a:r>
                    </a:p>
                  </a:txBody>
                  <a:tcPr marL="7242" marR="7242" marT="724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0" fontAlgn="ctr"/>
                      <a:r>
                        <a:rPr lang="sk-SK" sz="1900" b="0" i="0" u="none" strike="noStrike" dirty="0">
                          <a:solidFill>
                            <a:srgbClr val="262626"/>
                          </a:solidFill>
                          <a:effectLst/>
                          <a:latin typeface="Corbel" charset="0"/>
                          <a:ea typeface="Corbel" charset="0"/>
                          <a:cs typeface="Corbel" charset="0"/>
                        </a:rPr>
                        <a:t>9</a:t>
                      </a:r>
                    </a:p>
                  </a:txBody>
                  <a:tcPr marL="7242" marR="7242" marT="724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sk-SK" dirty="0" smtClean="0">
                          <a:latin typeface="Corbel" charset="0"/>
                          <a:ea typeface="Corbel" charset="0"/>
                          <a:cs typeface="Corbel" charset="0"/>
                        </a:rPr>
                        <a:t>8</a:t>
                      </a:r>
                      <a:endParaRPr lang="sk-SK" dirty="0">
                        <a:latin typeface="Corbel" charset="0"/>
                        <a:ea typeface="Corbel" charset="0"/>
                        <a:cs typeface="Corbel" charset="0"/>
                      </a:endParaRPr>
                    </a:p>
                  </a:txBody>
                  <a:tcPr marL="7242" marR="7242" marT="724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sk-SK" dirty="0" smtClean="0">
                          <a:latin typeface="Corbel" charset="0"/>
                          <a:ea typeface="Corbel" charset="0"/>
                          <a:cs typeface="Corbel" charset="0"/>
                        </a:rPr>
                        <a:t>65</a:t>
                      </a:r>
                      <a:endParaRPr lang="sk-SK" dirty="0">
                        <a:latin typeface="Corbel" charset="0"/>
                        <a:ea typeface="Corbel" charset="0"/>
                        <a:cs typeface="Corbel" charset="0"/>
                      </a:endParaRPr>
                    </a:p>
                  </a:txBody>
                  <a:tcPr marL="7242" marR="7242" marT="724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r>
              <a:tr h="707238">
                <a:tc gridSpan="2">
                  <a:txBody>
                    <a:bodyPr/>
                    <a:lstStyle/>
                    <a:p>
                      <a:pPr algn="l" rtl="0" fontAlgn="ctr"/>
                      <a:r>
                        <a:rPr lang="sk-SK" sz="1800" b="0" i="0" u="none" strike="noStrike" dirty="0" err="1" smtClean="0">
                          <a:solidFill>
                            <a:srgbClr val="262626"/>
                          </a:solidFill>
                          <a:effectLst/>
                          <a:latin typeface="Corbel" charset="0"/>
                          <a:ea typeface="Corbel" charset="0"/>
                          <a:cs typeface="Corbel" charset="0"/>
                        </a:rPr>
                        <a:t>Number</a:t>
                      </a:r>
                      <a:r>
                        <a:rPr lang="sk-SK" sz="1800" b="0" i="0" u="none" strike="noStrike" dirty="0" smtClean="0">
                          <a:solidFill>
                            <a:srgbClr val="262626"/>
                          </a:solidFill>
                          <a:effectLst/>
                          <a:latin typeface="Corbel" charset="0"/>
                          <a:ea typeface="Corbel" charset="0"/>
                          <a:cs typeface="Corbel" charset="0"/>
                        </a:rPr>
                        <a:t> </a:t>
                      </a:r>
                      <a:r>
                        <a:rPr lang="sk-SK" sz="1800" b="0" i="0" u="none" strike="noStrike" dirty="0" err="1" smtClean="0">
                          <a:solidFill>
                            <a:srgbClr val="262626"/>
                          </a:solidFill>
                          <a:effectLst/>
                          <a:latin typeface="Corbel" charset="0"/>
                          <a:ea typeface="Corbel" charset="0"/>
                          <a:cs typeface="Corbel" charset="0"/>
                        </a:rPr>
                        <a:t>of</a:t>
                      </a:r>
                      <a:r>
                        <a:rPr lang="sk-SK" sz="1800" b="0" i="0" u="none" strike="noStrike" dirty="0" smtClean="0">
                          <a:solidFill>
                            <a:srgbClr val="262626"/>
                          </a:solidFill>
                          <a:effectLst/>
                          <a:latin typeface="Corbel" charset="0"/>
                          <a:ea typeface="Corbel" charset="0"/>
                          <a:cs typeface="Corbel" charset="0"/>
                        </a:rPr>
                        <a:t> </a:t>
                      </a:r>
                      <a:r>
                        <a:rPr lang="sk-SK" sz="1800" b="0" i="0" u="none" strike="noStrike" dirty="0" err="1" smtClean="0">
                          <a:solidFill>
                            <a:srgbClr val="262626"/>
                          </a:solidFill>
                          <a:effectLst/>
                          <a:latin typeface="Corbel" charset="0"/>
                          <a:ea typeface="Corbel" charset="0"/>
                          <a:cs typeface="Corbel" charset="0"/>
                        </a:rPr>
                        <a:t>asylum</a:t>
                      </a:r>
                      <a:r>
                        <a:rPr lang="sk-SK" sz="1800" b="0" i="0" u="none" strike="noStrike" dirty="0" smtClean="0">
                          <a:solidFill>
                            <a:srgbClr val="262626"/>
                          </a:solidFill>
                          <a:effectLst/>
                          <a:latin typeface="Corbel" charset="0"/>
                          <a:ea typeface="Corbel" charset="0"/>
                          <a:cs typeface="Corbel" charset="0"/>
                        </a:rPr>
                        <a:t> </a:t>
                      </a:r>
                      <a:r>
                        <a:rPr lang="sk-SK" sz="1800" b="0" i="0" u="none" strike="noStrike" dirty="0" err="1" smtClean="0">
                          <a:solidFill>
                            <a:srgbClr val="262626"/>
                          </a:solidFill>
                          <a:effectLst/>
                          <a:latin typeface="Corbel" charset="0"/>
                          <a:ea typeface="Corbel" charset="0"/>
                          <a:cs typeface="Corbel" charset="0"/>
                        </a:rPr>
                        <a:t>aplications</a:t>
                      </a:r>
                      <a:r>
                        <a:rPr lang="sk-SK" sz="1800" b="0" i="0" u="none" strike="noStrike" dirty="0" smtClean="0">
                          <a:solidFill>
                            <a:srgbClr val="262626"/>
                          </a:solidFill>
                          <a:effectLst/>
                          <a:latin typeface="Corbel" charset="0"/>
                          <a:ea typeface="Corbel" charset="0"/>
                          <a:cs typeface="Corbel" charset="0"/>
                        </a:rPr>
                        <a:t> </a:t>
                      </a:r>
                      <a:endParaRPr lang="sk-SK" sz="1800" b="0" i="0" u="none" strike="noStrike" dirty="0">
                        <a:solidFill>
                          <a:srgbClr val="262626"/>
                        </a:solidFill>
                        <a:effectLst/>
                        <a:latin typeface="Corbel" charset="0"/>
                        <a:ea typeface="Corbel" charset="0"/>
                        <a:cs typeface="Corbel" charset="0"/>
                      </a:endParaRPr>
                    </a:p>
                  </a:txBody>
                  <a:tcPr marL="65174" marR="7242" marT="724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hMerge="1">
                  <a:txBody>
                    <a:bodyPr/>
                    <a:lstStyle/>
                    <a:p>
                      <a:endParaRPr lang="sk-SK"/>
                    </a:p>
                  </a:txBody>
                  <a:tcPr/>
                </a:tc>
                <a:tc>
                  <a:txBody>
                    <a:bodyPr/>
                    <a:lstStyle/>
                    <a:p>
                      <a:pPr algn="ctr" rtl="0" fontAlgn="ctr"/>
                      <a:r>
                        <a:rPr lang="sk-SK" sz="1900" b="0" i="0" u="none" strike="noStrike" dirty="0">
                          <a:solidFill>
                            <a:srgbClr val="262626"/>
                          </a:solidFill>
                          <a:effectLst/>
                          <a:latin typeface="Corbel" charset="0"/>
                          <a:ea typeface="Corbel" charset="0"/>
                          <a:cs typeface="Corbel" charset="0"/>
                        </a:rPr>
                        <a:t>730</a:t>
                      </a:r>
                    </a:p>
                  </a:txBody>
                  <a:tcPr marL="7242" marR="7242" marT="724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rtl="0" fontAlgn="ctr"/>
                      <a:r>
                        <a:rPr lang="sk-SK" sz="1900" b="0" i="0" u="none" strike="noStrike" dirty="0">
                          <a:solidFill>
                            <a:srgbClr val="262626"/>
                          </a:solidFill>
                          <a:effectLst/>
                          <a:latin typeface="Corbel" charset="0"/>
                          <a:ea typeface="Corbel" charset="0"/>
                          <a:cs typeface="Corbel" charset="0"/>
                        </a:rPr>
                        <a:t>441</a:t>
                      </a:r>
                    </a:p>
                  </a:txBody>
                  <a:tcPr marL="7242" marR="7242" marT="724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rtl="0" fontAlgn="ctr"/>
                      <a:r>
                        <a:rPr lang="sk-SK" sz="1900" b="0" i="0" u="none" strike="noStrike" dirty="0">
                          <a:solidFill>
                            <a:srgbClr val="262626"/>
                          </a:solidFill>
                          <a:effectLst/>
                          <a:latin typeface="Corbel" charset="0"/>
                          <a:ea typeface="Corbel" charset="0"/>
                          <a:cs typeface="Corbel" charset="0"/>
                        </a:rPr>
                        <a:t>328</a:t>
                      </a:r>
                    </a:p>
                  </a:txBody>
                  <a:tcPr marL="7242" marR="7242" marT="724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rtl="0" fontAlgn="ctr"/>
                      <a:r>
                        <a:rPr lang="sk-SK" sz="1900" b="0" i="0" u="none" strike="noStrike" dirty="0">
                          <a:solidFill>
                            <a:srgbClr val="262626"/>
                          </a:solidFill>
                          <a:effectLst/>
                          <a:latin typeface="Corbel" charset="0"/>
                          <a:ea typeface="Corbel" charset="0"/>
                          <a:cs typeface="Corbel" charset="0"/>
                        </a:rPr>
                        <a:t>330</a:t>
                      </a:r>
                    </a:p>
                  </a:txBody>
                  <a:tcPr marL="7242" marR="7242" marT="724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sk-SK" dirty="0" smtClean="0">
                          <a:latin typeface="Corbel" charset="0"/>
                          <a:ea typeface="Corbel" charset="0"/>
                          <a:cs typeface="Corbel" charset="0"/>
                        </a:rPr>
                        <a:t>146</a:t>
                      </a:r>
                      <a:endParaRPr lang="sk-SK" dirty="0">
                        <a:latin typeface="Corbel" charset="0"/>
                        <a:ea typeface="Corbel" charset="0"/>
                        <a:cs typeface="Corbel" charset="0"/>
                      </a:endParaRPr>
                    </a:p>
                  </a:txBody>
                  <a:tcPr marL="7242" marR="7242" marT="724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sk-SK" dirty="0" smtClean="0">
                          <a:latin typeface="Corbel" charset="0"/>
                          <a:ea typeface="Corbel" charset="0"/>
                          <a:cs typeface="Corbel" charset="0"/>
                        </a:rPr>
                        <a:t>166</a:t>
                      </a:r>
                      <a:endParaRPr lang="sk-SK" dirty="0">
                        <a:latin typeface="Corbel" charset="0"/>
                        <a:ea typeface="Corbel" charset="0"/>
                        <a:cs typeface="Corbel" charset="0"/>
                      </a:endParaRPr>
                    </a:p>
                  </a:txBody>
                  <a:tcPr marL="7242" marR="7242" marT="724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r>
              <a:tr h="712992">
                <a:tc rowSpan="2">
                  <a:txBody>
                    <a:bodyPr/>
                    <a:lstStyle/>
                    <a:p>
                      <a:pPr algn="l" rtl="0" fontAlgn="ctr"/>
                      <a:r>
                        <a:rPr lang="sk-SK" sz="1800" b="0" i="0" u="none" strike="noStrike" dirty="0" err="1" smtClean="0">
                          <a:solidFill>
                            <a:srgbClr val="262626"/>
                          </a:solidFill>
                          <a:effectLst/>
                          <a:latin typeface="Corbel" charset="0"/>
                          <a:ea typeface="Corbel" charset="0"/>
                          <a:cs typeface="Corbel" charset="0"/>
                        </a:rPr>
                        <a:t>Readmission</a:t>
                      </a:r>
                      <a:endParaRPr lang="sk-SK" sz="1800" b="0" i="0" u="none" strike="noStrike" dirty="0">
                        <a:solidFill>
                          <a:srgbClr val="262626"/>
                        </a:solidFill>
                        <a:effectLst/>
                        <a:latin typeface="Corbel" charset="0"/>
                        <a:ea typeface="Corbel" charset="0"/>
                        <a:cs typeface="Corbel" charset="0"/>
                      </a:endParaRPr>
                    </a:p>
                  </a:txBody>
                  <a:tcPr marL="65174" marR="7242" marT="724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l" rtl="0" fontAlgn="ctr"/>
                      <a:r>
                        <a:rPr lang="en-US" sz="1800" b="0" i="0" u="none" strike="noStrike" dirty="0" smtClean="0">
                          <a:solidFill>
                            <a:srgbClr val="262626"/>
                          </a:solidFill>
                          <a:effectLst/>
                          <a:latin typeface="Corbel" charset="0"/>
                          <a:ea typeface="Corbel" charset="0"/>
                          <a:cs typeface="Corbel" charset="0"/>
                        </a:rPr>
                        <a:t>Persons handed over</a:t>
                      </a:r>
                    </a:p>
                    <a:p>
                      <a:pPr algn="l" rtl="0" fontAlgn="ctr"/>
                      <a:r>
                        <a:rPr lang="en-US" sz="1800" b="0" i="0" u="none" strike="noStrike" dirty="0" smtClean="0">
                          <a:solidFill>
                            <a:srgbClr val="262626"/>
                          </a:solidFill>
                          <a:effectLst/>
                          <a:latin typeface="Corbel" charset="0"/>
                          <a:ea typeface="Corbel" charset="0"/>
                          <a:cs typeface="Corbel" charset="0"/>
                        </a:rPr>
                        <a:t> (from SR)</a:t>
                      </a:r>
                      <a:endParaRPr lang="en-US" sz="1800" b="0" i="0" u="none" strike="noStrike" dirty="0">
                        <a:solidFill>
                          <a:srgbClr val="262626"/>
                        </a:solidFill>
                        <a:effectLst/>
                        <a:latin typeface="Corbel" charset="0"/>
                        <a:ea typeface="Corbel" charset="0"/>
                        <a:cs typeface="Corbel" charset="0"/>
                      </a:endParaRPr>
                    </a:p>
                  </a:txBody>
                  <a:tcPr marL="65174" marR="7242" marT="724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0" fontAlgn="ctr"/>
                      <a:r>
                        <a:rPr lang="sk-SK" sz="1900" b="0" i="0" u="none" strike="noStrike" dirty="0">
                          <a:solidFill>
                            <a:srgbClr val="262626"/>
                          </a:solidFill>
                          <a:effectLst/>
                          <a:latin typeface="Corbel" charset="0"/>
                          <a:ea typeface="Corbel" charset="0"/>
                          <a:cs typeface="Corbel" charset="0"/>
                        </a:rPr>
                        <a:t>111</a:t>
                      </a:r>
                    </a:p>
                  </a:txBody>
                  <a:tcPr marL="7242" marR="7242" marT="724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0" fontAlgn="ctr"/>
                      <a:r>
                        <a:rPr lang="sk-SK" sz="1900" b="0" i="0" u="none" strike="noStrike" dirty="0" smtClean="0">
                          <a:solidFill>
                            <a:srgbClr val="262626"/>
                          </a:solidFill>
                          <a:effectLst/>
                          <a:latin typeface="Corbel" charset="0"/>
                          <a:ea typeface="Corbel" charset="0"/>
                          <a:cs typeface="Corbel" charset="0"/>
                        </a:rPr>
                        <a:t>152</a:t>
                      </a:r>
                      <a:endParaRPr lang="sk-SK" sz="1900" b="0" i="0" u="none" strike="noStrike" dirty="0">
                        <a:solidFill>
                          <a:srgbClr val="262626"/>
                        </a:solidFill>
                        <a:effectLst/>
                        <a:latin typeface="Corbel" charset="0"/>
                        <a:ea typeface="Corbel" charset="0"/>
                        <a:cs typeface="Corbel" charset="0"/>
                      </a:endParaRPr>
                    </a:p>
                  </a:txBody>
                  <a:tcPr marL="7242" marR="7242" marT="724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0" fontAlgn="ctr"/>
                      <a:r>
                        <a:rPr lang="sk-SK" sz="1900" b="0" i="0" u="none" strike="noStrike" dirty="0">
                          <a:solidFill>
                            <a:srgbClr val="262626"/>
                          </a:solidFill>
                          <a:effectLst/>
                          <a:latin typeface="Corbel" charset="0"/>
                          <a:ea typeface="Corbel" charset="0"/>
                          <a:cs typeface="Corbel" charset="0"/>
                        </a:rPr>
                        <a:t>162</a:t>
                      </a:r>
                    </a:p>
                  </a:txBody>
                  <a:tcPr marL="7242" marR="7242" marT="724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0" fontAlgn="ctr"/>
                      <a:r>
                        <a:rPr lang="sk-SK" sz="1900" b="0" i="0" u="none" strike="noStrike" dirty="0">
                          <a:solidFill>
                            <a:srgbClr val="262626"/>
                          </a:solidFill>
                          <a:effectLst/>
                          <a:latin typeface="Corbel" charset="0"/>
                          <a:ea typeface="Corbel" charset="0"/>
                          <a:cs typeface="Corbel" charset="0"/>
                        </a:rPr>
                        <a:t>454</a:t>
                      </a:r>
                    </a:p>
                  </a:txBody>
                  <a:tcPr marL="7242" marR="7242" marT="724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sk-SK" dirty="0" smtClean="0">
                          <a:latin typeface="Corbel" charset="0"/>
                          <a:ea typeface="Corbel" charset="0"/>
                          <a:cs typeface="Corbel" charset="0"/>
                        </a:rPr>
                        <a:t>121</a:t>
                      </a:r>
                      <a:endParaRPr lang="sk-SK" dirty="0">
                        <a:latin typeface="Corbel" charset="0"/>
                        <a:ea typeface="Corbel" charset="0"/>
                        <a:cs typeface="Corbel" charset="0"/>
                      </a:endParaRPr>
                    </a:p>
                  </a:txBody>
                  <a:tcPr marL="7242" marR="7242" marT="724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sk-SK" dirty="0" smtClean="0">
                          <a:latin typeface="Corbel" charset="0"/>
                          <a:ea typeface="Corbel" charset="0"/>
                          <a:cs typeface="Corbel" charset="0"/>
                        </a:rPr>
                        <a:t>188</a:t>
                      </a:r>
                      <a:endParaRPr lang="sk-SK" dirty="0">
                        <a:latin typeface="Corbel" charset="0"/>
                        <a:ea typeface="Corbel" charset="0"/>
                        <a:cs typeface="Corbel" charset="0"/>
                      </a:endParaRPr>
                    </a:p>
                  </a:txBody>
                  <a:tcPr marL="7242" marR="7242" marT="724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r>
              <a:tr h="712992">
                <a:tc vMerge="1">
                  <a:txBody>
                    <a:bodyPr/>
                    <a:lstStyle/>
                    <a:p>
                      <a:endParaRPr lang="sk-SK"/>
                    </a:p>
                  </a:txBody>
                  <a:tcPr/>
                </a:tc>
                <a:tc>
                  <a:txBody>
                    <a:bodyPr/>
                    <a:lstStyle/>
                    <a:p>
                      <a:pPr algn="l" rtl="0" fontAlgn="ctr"/>
                      <a:r>
                        <a:rPr lang="en-US" sz="1800" b="0" i="0" u="none" strike="noStrike" dirty="0" smtClean="0">
                          <a:solidFill>
                            <a:srgbClr val="262626"/>
                          </a:solidFill>
                          <a:effectLst/>
                          <a:latin typeface="Corbel" charset="0"/>
                          <a:ea typeface="Corbel" charset="0"/>
                          <a:cs typeface="Corbel" charset="0"/>
                        </a:rPr>
                        <a:t>Persons taken over </a:t>
                      </a:r>
                    </a:p>
                    <a:p>
                      <a:pPr algn="l" rtl="0" fontAlgn="ctr"/>
                      <a:r>
                        <a:rPr lang="en-US" sz="1800" b="0" i="0" u="none" strike="noStrike" dirty="0" smtClean="0">
                          <a:solidFill>
                            <a:srgbClr val="262626"/>
                          </a:solidFill>
                          <a:effectLst/>
                          <a:latin typeface="Corbel" charset="0"/>
                          <a:ea typeface="Corbel" charset="0"/>
                          <a:cs typeface="Corbel" charset="0"/>
                        </a:rPr>
                        <a:t>(to SR)</a:t>
                      </a:r>
                    </a:p>
                  </a:txBody>
                  <a:tcPr marL="65174" marR="7242" marT="724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0" fontAlgn="ctr"/>
                      <a:r>
                        <a:rPr lang="sk-SK" sz="1900" b="0" i="0" u="none" strike="noStrike" dirty="0">
                          <a:solidFill>
                            <a:srgbClr val="262626"/>
                          </a:solidFill>
                          <a:effectLst/>
                          <a:latin typeface="Corbel" charset="0"/>
                          <a:ea typeface="Corbel" charset="0"/>
                          <a:cs typeface="Corbel" charset="0"/>
                        </a:rPr>
                        <a:t>28</a:t>
                      </a:r>
                    </a:p>
                  </a:txBody>
                  <a:tcPr marL="7242" marR="7242" marT="724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0" fontAlgn="ctr"/>
                      <a:r>
                        <a:rPr lang="sk-SK" sz="1900" b="0" i="0" u="none" strike="noStrike" dirty="0">
                          <a:solidFill>
                            <a:srgbClr val="262626"/>
                          </a:solidFill>
                          <a:effectLst/>
                          <a:latin typeface="Corbel" charset="0"/>
                          <a:ea typeface="Corbel" charset="0"/>
                          <a:cs typeface="Corbel" charset="0"/>
                        </a:rPr>
                        <a:t>29</a:t>
                      </a:r>
                    </a:p>
                  </a:txBody>
                  <a:tcPr marL="7242" marR="7242" marT="724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0" fontAlgn="ctr"/>
                      <a:r>
                        <a:rPr lang="sk-SK" sz="1900" b="0" i="0" u="none" strike="noStrike" dirty="0">
                          <a:solidFill>
                            <a:srgbClr val="262626"/>
                          </a:solidFill>
                          <a:effectLst/>
                          <a:latin typeface="Corbel" charset="0"/>
                          <a:ea typeface="Corbel" charset="0"/>
                          <a:cs typeface="Corbel" charset="0"/>
                        </a:rPr>
                        <a:t>58</a:t>
                      </a:r>
                    </a:p>
                  </a:txBody>
                  <a:tcPr marL="7242" marR="7242" marT="724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rtl="0" fontAlgn="ctr"/>
                      <a:r>
                        <a:rPr lang="sk-SK" sz="1900" b="0" i="0" u="none" strike="noStrike" dirty="0">
                          <a:solidFill>
                            <a:srgbClr val="262626"/>
                          </a:solidFill>
                          <a:effectLst/>
                          <a:latin typeface="Corbel" charset="0"/>
                          <a:ea typeface="Corbel" charset="0"/>
                          <a:cs typeface="Corbel" charset="0"/>
                        </a:rPr>
                        <a:t>410</a:t>
                      </a:r>
                    </a:p>
                  </a:txBody>
                  <a:tcPr marL="7242" marR="7242" marT="724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sk-SK" dirty="0" smtClean="0">
                          <a:latin typeface="Corbel" charset="0"/>
                          <a:ea typeface="Corbel" charset="0"/>
                          <a:cs typeface="Corbel" charset="0"/>
                        </a:rPr>
                        <a:t>16</a:t>
                      </a:r>
                      <a:endParaRPr lang="sk-SK" dirty="0">
                        <a:latin typeface="Corbel" charset="0"/>
                        <a:ea typeface="Corbel" charset="0"/>
                        <a:cs typeface="Corbel" charset="0"/>
                      </a:endParaRPr>
                    </a:p>
                  </a:txBody>
                  <a:tcPr marL="7242" marR="7242" marT="724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lang="sk-SK" dirty="0" smtClean="0">
                          <a:latin typeface="Corbel" charset="0"/>
                          <a:ea typeface="Corbel" charset="0"/>
                          <a:cs typeface="Corbel" charset="0"/>
                        </a:rPr>
                        <a:t>28</a:t>
                      </a:r>
                      <a:endParaRPr lang="sk-SK" dirty="0">
                        <a:latin typeface="Corbel" charset="0"/>
                        <a:ea typeface="Corbel" charset="0"/>
                        <a:cs typeface="Corbel" charset="0"/>
                      </a:endParaRPr>
                    </a:p>
                  </a:txBody>
                  <a:tcPr marL="7242" marR="7242" marT="724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r>
              <a:tr h="712992">
                <a:tc rowSpan="2">
                  <a:txBody>
                    <a:bodyPr/>
                    <a:lstStyle/>
                    <a:p>
                      <a:pPr algn="l" rtl="0" fontAlgn="ctr"/>
                      <a:r>
                        <a:rPr lang="sk-SK" sz="1800" b="0" i="0" u="none" strike="noStrike" dirty="0" smtClean="0">
                          <a:solidFill>
                            <a:srgbClr val="262626"/>
                          </a:solidFill>
                          <a:effectLst/>
                          <a:latin typeface="Corbel" charset="0"/>
                          <a:ea typeface="Corbel" charset="0"/>
                          <a:cs typeface="Corbel" charset="0"/>
                        </a:rPr>
                        <a:t>Dublin </a:t>
                      </a:r>
                      <a:r>
                        <a:rPr lang="sk-SK" sz="1800" b="0" i="0" u="none" strike="noStrike" dirty="0" err="1" smtClean="0">
                          <a:solidFill>
                            <a:srgbClr val="262626"/>
                          </a:solidFill>
                          <a:effectLst/>
                          <a:latin typeface="Corbel" charset="0"/>
                          <a:ea typeface="Corbel" charset="0"/>
                          <a:cs typeface="Corbel" charset="0"/>
                        </a:rPr>
                        <a:t>transfers</a:t>
                      </a:r>
                      <a:endParaRPr lang="sk-SK" sz="1800" b="0" i="0" u="none" strike="noStrike" dirty="0">
                        <a:solidFill>
                          <a:srgbClr val="262626"/>
                        </a:solidFill>
                        <a:effectLst/>
                        <a:latin typeface="Corbel" charset="0"/>
                        <a:ea typeface="Corbel" charset="0"/>
                        <a:cs typeface="Corbel" charset="0"/>
                      </a:endParaRPr>
                    </a:p>
                  </a:txBody>
                  <a:tcPr marL="65174" marR="7242" marT="724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l" rtl="0" fontAlgn="ctr"/>
                      <a:r>
                        <a:rPr lang="en-US" sz="1800" b="0" i="0" u="none" strike="noStrike" dirty="0" smtClean="0">
                          <a:solidFill>
                            <a:srgbClr val="262626"/>
                          </a:solidFill>
                          <a:effectLst/>
                          <a:latin typeface="Corbel" charset="0"/>
                          <a:ea typeface="Corbel" charset="0"/>
                          <a:cs typeface="Corbel" charset="0"/>
                        </a:rPr>
                        <a:t>Persons handed over</a:t>
                      </a:r>
                    </a:p>
                    <a:p>
                      <a:pPr algn="l" rtl="0" fontAlgn="ctr"/>
                      <a:r>
                        <a:rPr lang="en-US" sz="1800" b="0" i="0" u="none" strike="noStrike" dirty="0" smtClean="0">
                          <a:solidFill>
                            <a:srgbClr val="262626"/>
                          </a:solidFill>
                          <a:effectLst/>
                          <a:latin typeface="Corbel" charset="0"/>
                          <a:ea typeface="Corbel" charset="0"/>
                          <a:cs typeface="Corbel" charset="0"/>
                        </a:rPr>
                        <a:t> (from SR)</a:t>
                      </a:r>
                      <a:endParaRPr lang="en-US" sz="1800" b="0" i="0" u="none" strike="noStrike" dirty="0">
                        <a:solidFill>
                          <a:srgbClr val="262626"/>
                        </a:solidFill>
                        <a:effectLst/>
                        <a:latin typeface="Corbel" charset="0"/>
                        <a:ea typeface="Corbel" charset="0"/>
                        <a:cs typeface="Corbel" charset="0"/>
                      </a:endParaRPr>
                    </a:p>
                  </a:txBody>
                  <a:tcPr marL="65174" marR="7242" marT="724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rtl="0" fontAlgn="ctr"/>
                      <a:r>
                        <a:rPr lang="sk-SK" sz="1900" b="0" i="0" u="none" strike="noStrike" dirty="0">
                          <a:solidFill>
                            <a:srgbClr val="262626"/>
                          </a:solidFill>
                          <a:effectLst/>
                          <a:latin typeface="Corbel" charset="0"/>
                          <a:ea typeface="Corbel" charset="0"/>
                          <a:cs typeface="Corbel" charset="0"/>
                        </a:rPr>
                        <a:t>13</a:t>
                      </a:r>
                    </a:p>
                  </a:txBody>
                  <a:tcPr marL="7242" marR="7242" marT="724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rtl="0" fontAlgn="ctr"/>
                      <a:r>
                        <a:rPr lang="sk-SK" sz="1900" b="0" i="0" u="none" strike="noStrike" dirty="0">
                          <a:solidFill>
                            <a:srgbClr val="262626"/>
                          </a:solidFill>
                          <a:effectLst/>
                          <a:latin typeface="Corbel" charset="0"/>
                          <a:ea typeface="Corbel" charset="0"/>
                          <a:cs typeface="Corbel" charset="0"/>
                        </a:rPr>
                        <a:t>43</a:t>
                      </a:r>
                    </a:p>
                  </a:txBody>
                  <a:tcPr marL="7242" marR="7242" marT="724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rtl="0" fontAlgn="ctr"/>
                      <a:r>
                        <a:rPr lang="sk-SK" sz="1900" b="0" i="0" u="none" strike="noStrike" dirty="0">
                          <a:solidFill>
                            <a:srgbClr val="262626"/>
                          </a:solidFill>
                          <a:effectLst/>
                          <a:latin typeface="Corbel" charset="0"/>
                          <a:ea typeface="Corbel" charset="0"/>
                          <a:cs typeface="Corbel" charset="0"/>
                        </a:rPr>
                        <a:t>45</a:t>
                      </a:r>
                    </a:p>
                  </a:txBody>
                  <a:tcPr marL="7242" marR="7242" marT="724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rtl="0" fontAlgn="ctr"/>
                      <a:r>
                        <a:rPr lang="sk-SK" sz="1900" b="0" i="0" u="none" strike="noStrike" dirty="0">
                          <a:solidFill>
                            <a:srgbClr val="262626"/>
                          </a:solidFill>
                          <a:effectLst/>
                          <a:latin typeface="Corbel" charset="0"/>
                          <a:ea typeface="Corbel" charset="0"/>
                          <a:cs typeface="Corbel" charset="0"/>
                        </a:rPr>
                        <a:t>348</a:t>
                      </a:r>
                    </a:p>
                  </a:txBody>
                  <a:tcPr marL="7242" marR="7242" marT="724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sk-SK" dirty="0" smtClean="0">
                          <a:latin typeface="Corbel" charset="0"/>
                          <a:ea typeface="Corbel" charset="0"/>
                          <a:cs typeface="Corbel" charset="0"/>
                        </a:rPr>
                        <a:t>83</a:t>
                      </a:r>
                      <a:endParaRPr lang="sk-SK" dirty="0">
                        <a:latin typeface="Corbel" charset="0"/>
                        <a:ea typeface="Corbel" charset="0"/>
                        <a:cs typeface="Corbel" charset="0"/>
                      </a:endParaRPr>
                    </a:p>
                  </a:txBody>
                  <a:tcPr marL="7242" marR="7242" marT="724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sk-SK" dirty="0" smtClean="0">
                          <a:latin typeface="Corbel" charset="0"/>
                          <a:ea typeface="Corbel" charset="0"/>
                          <a:cs typeface="Corbel" charset="0"/>
                        </a:rPr>
                        <a:t>32</a:t>
                      </a:r>
                      <a:endParaRPr lang="sk-SK" dirty="0">
                        <a:latin typeface="Corbel" charset="0"/>
                        <a:ea typeface="Corbel" charset="0"/>
                        <a:cs typeface="Corbel" charset="0"/>
                      </a:endParaRPr>
                    </a:p>
                  </a:txBody>
                  <a:tcPr marL="7242" marR="7242" marT="724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r>
              <a:tr h="712992">
                <a:tc vMerge="1">
                  <a:txBody>
                    <a:bodyPr/>
                    <a:lstStyle/>
                    <a:p>
                      <a:endParaRPr lang="sk-SK"/>
                    </a:p>
                  </a:txBody>
                  <a:tcPr/>
                </a:tc>
                <a:tc>
                  <a:txBody>
                    <a:bodyPr/>
                    <a:lstStyle/>
                    <a:p>
                      <a:pPr algn="l" rtl="0" fontAlgn="ctr"/>
                      <a:r>
                        <a:rPr lang="en-US" sz="1800" b="0" i="0" u="none" strike="noStrike" dirty="0" smtClean="0">
                          <a:solidFill>
                            <a:srgbClr val="262626"/>
                          </a:solidFill>
                          <a:effectLst/>
                          <a:latin typeface="Corbel" charset="0"/>
                          <a:ea typeface="Corbel" charset="0"/>
                          <a:cs typeface="Corbel" charset="0"/>
                        </a:rPr>
                        <a:t>Persons taken over </a:t>
                      </a:r>
                    </a:p>
                    <a:p>
                      <a:pPr algn="l" rtl="0" fontAlgn="ctr"/>
                      <a:r>
                        <a:rPr lang="en-US" sz="1800" b="0" i="0" u="none" strike="noStrike" dirty="0" smtClean="0">
                          <a:solidFill>
                            <a:srgbClr val="262626"/>
                          </a:solidFill>
                          <a:effectLst/>
                          <a:latin typeface="Corbel" charset="0"/>
                          <a:ea typeface="Corbel" charset="0"/>
                          <a:cs typeface="Corbel" charset="0"/>
                        </a:rPr>
                        <a:t>(to SR)</a:t>
                      </a:r>
                    </a:p>
                  </a:txBody>
                  <a:tcPr marL="65174" marR="7242" marT="724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rtl="0" fontAlgn="ctr"/>
                      <a:r>
                        <a:rPr lang="sk-SK" sz="1900" b="0" i="0" u="none" strike="noStrike" dirty="0">
                          <a:solidFill>
                            <a:srgbClr val="262626"/>
                          </a:solidFill>
                          <a:effectLst/>
                          <a:latin typeface="Corbel" charset="0"/>
                          <a:ea typeface="Corbel" charset="0"/>
                          <a:cs typeface="Corbel" charset="0"/>
                        </a:rPr>
                        <a:t>151</a:t>
                      </a:r>
                    </a:p>
                  </a:txBody>
                  <a:tcPr marL="7242" marR="7242" marT="724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rtl="0" fontAlgn="ctr"/>
                      <a:r>
                        <a:rPr lang="sk-SK" sz="1900" b="0" i="0" u="none" strike="noStrike" dirty="0">
                          <a:solidFill>
                            <a:srgbClr val="262626"/>
                          </a:solidFill>
                          <a:effectLst/>
                          <a:latin typeface="Corbel" charset="0"/>
                          <a:ea typeface="Corbel" charset="0"/>
                          <a:cs typeface="Corbel" charset="0"/>
                        </a:rPr>
                        <a:t>144</a:t>
                      </a:r>
                    </a:p>
                  </a:txBody>
                  <a:tcPr marL="7242" marR="7242" marT="724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rtl="0" fontAlgn="ctr"/>
                      <a:r>
                        <a:rPr lang="sk-SK" sz="1900" b="0" i="0" u="none" strike="noStrike" dirty="0">
                          <a:solidFill>
                            <a:srgbClr val="262626"/>
                          </a:solidFill>
                          <a:effectLst/>
                          <a:latin typeface="Corbel" charset="0"/>
                          <a:ea typeface="Corbel" charset="0"/>
                          <a:cs typeface="Corbel" charset="0"/>
                        </a:rPr>
                        <a:t>98</a:t>
                      </a:r>
                    </a:p>
                  </a:txBody>
                  <a:tcPr marL="7242" marR="7242" marT="724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rtl="0" fontAlgn="ctr"/>
                      <a:r>
                        <a:rPr lang="sk-SK" sz="1900" b="0" i="0" u="none" strike="noStrike" dirty="0">
                          <a:solidFill>
                            <a:srgbClr val="262626"/>
                          </a:solidFill>
                          <a:effectLst/>
                          <a:latin typeface="Corbel" charset="0"/>
                          <a:ea typeface="Corbel" charset="0"/>
                          <a:cs typeface="Corbel" charset="0"/>
                        </a:rPr>
                        <a:t>64</a:t>
                      </a:r>
                    </a:p>
                  </a:txBody>
                  <a:tcPr marL="7242" marR="7242" marT="724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sk-SK" dirty="0" smtClean="0">
                          <a:latin typeface="Corbel" charset="0"/>
                          <a:ea typeface="Corbel" charset="0"/>
                          <a:cs typeface="Corbel" charset="0"/>
                        </a:rPr>
                        <a:t>27</a:t>
                      </a:r>
                      <a:endParaRPr lang="sk-SK" dirty="0">
                        <a:latin typeface="Corbel" charset="0"/>
                        <a:ea typeface="Corbel" charset="0"/>
                        <a:cs typeface="Corbel" charset="0"/>
                      </a:endParaRPr>
                    </a:p>
                  </a:txBody>
                  <a:tcPr marL="7242" marR="7242" marT="724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sk-SK" dirty="0" smtClean="0">
                          <a:latin typeface="Corbel" charset="0"/>
                          <a:ea typeface="Corbel" charset="0"/>
                          <a:cs typeface="Corbel" charset="0"/>
                        </a:rPr>
                        <a:t>23</a:t>
                      </a:r>
                      <a:endParaRPr lang="sk-SK" dirty="0">
                        <a:latin typeface="Corbel" charset="0"/>
                        <a:ea typeface="Corbel" charset="0"/>
                        <a:cs typeface="Corbel" charset="0"/>
                      </a:endParaRPr>
                    </a:p>
                  </a:txBody>
                  <a:tcPr marL="7242" marR="7242" marT="7242"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935779336"/>
      </p:ext>
    </p:extLst>
  </p:cSld>
  <p:clrMapOvr>
    <a:masterClrMapping/>
  </p:clrMapOvr>
  <p:transition spd="slow">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p:cNvPicPr>
            <a:picLocks/>
          </p:cNvPicPr>
          <p:nvPr/>
        </p:nvPicPr>
        <p:blipFill>
          <a:blip r:embed="rId3">
            <a:extLst>
              <a:ext uri="{28A0092B-C50C-407E-A947-70E740481C1C}">
                <a14:useLocalDpi xmlns:a14="http://schemas.microsoft.com/office/drawing/2010/main" val="0"/>
              </a:ext>
            </a:extLst>
          </a:blip>
          <a:stretch>
            <a:fillRect/>
          </a:stretch>
        </p:blipFill>
        <p:spPr>
          <a:xfrm>
            <a:off x="1043608" y="936561"/>
            <a:ext cx="7128792" cy="5328592"/>
          </a:xfrm>
          <a:prstGeom prst="rect">
            <a:avLst/>
          </a:prstGeom>
        </p:spPr>
      </p:pic>
      <p:sp>
        <p:nvSpPr>
          <p:cNvPr id="3" name="BlokTextu 2"/>
          <p:cNvSpPr txBox="1"/>
          <p:nvPr/>
        </p:nvSpPr>
        <p:spPr>
          <a:xfrm>
            <a:off x="1187624" y="260648"/>
            <a:ext cx="7433510" cy="707886"/>
          </a:xfrm>
          <a:prstGeom prst="rect">
            <a:avLst/>
          </a:prstGeom>
          <a:noFill/>
        </p:spPr>
        <p:txBody>
          <a:bodyPr wrap="none" rtlCol="0">
            <a:spAutoFit/>
          </a:bodyPr>
          <a:lstStyle/>
          <a:p>
            <a:pPr algn="ctr"/>
            <a:r>
              <a:rPr lang="sk-SK" sz="2000" b="1" dirty="0">
                <a:solidFill>
                  <a:schemeClr val="accent1">
                    <a:lumMod val="50000"/>
                  </a:schemeClr>
                </a:solidFill>
                <a:latin typeface="Trebuchet MS" charset="0"/>
                <a:ea typeface="Trebuchet MS" charset="0"/>
                <a:cs typeface="Trebuchet MS" charset="0"/>
              </a:rPr>
              <a:t>OVERALL NUMBER OF FACILITATORS AND THEIR </a:t>
            </a:r>
            <a:r>
              <a:rPr lang="sk-SK" sz="2000" b="1" dirty="0" smtClean="0">
                <a:solidFill>
                  <a:schemeClr val="accent1">
                    <a:lumMod val="50000"/>
                  </a:schemeClr>
                </a:solidFill>
                <a:latin typeface="Trebuchet MS" charset="0"/>
                <a:ea typeface="Trebuchet MS" charset="0"/>
                <a:cs typeface="Trebuchet MS" charset="0"/>
              </a:rPr>
              <a:t>NATIONALITY</a:t>
            </a:r>
          </a:p>
          <a:p>
            <a:pPr algn="ctr"/>
            <a:r>
              <a:rPr lang="sk-SK" sz="2000" b="1" dirty="0" smtClean="0">
                <a:solidFill>
                  <a:schemeClr val="accent1">
                    <a:lumMod val="50000"/>
                  </a:schemeClr>
                </a:solidFill>
                <a:latin typeface="Trebuchet MS" charset="0"/>
                <a:ea typeface="Trebuchet MS" charset="0"/>
                <a:cs typeface="Trebuchet MS" charset="0"/>
              </a:rPr>
              <a:t>IN 2017</a:t>
            </a:r>
            <a:endParaRPr lang="sk-SK" sz="2000" b="1" dirty="0">
              <a:solidFill>
                <a:schemeClr val="accent1">
                  <a:lumMod val="50000"/>
                </a:schemeClr>
              </a:solidFill>
              <a:latin typeface="Trebuchet MS" charset="0"/>
              <a:ea typeface="Trebuchet MS" charset="0"/>
              <a:cs typeface="Trebuchet MS" charset="0"/>
            </a:endParaRPr>
          </a:p>
        </p:txBody>
      </p:sp>
    </p:spTree>
    <p:extLst>
      <p:ext uri="{BB962C8B-B14F-4D97-AF65-F5344CB8AC3E}">
        <p14:creationId xmlns:p14="http://schemas.microsoft.com/office/powerpoint/2010/main" val="163601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dĺžnik 14"/>
          <p:cNvSpPr/>
          <p:nvPr/>
        </p:nvSpPr>
        <p:spPr>
          <a:xfrm>
            <a:off x="1295636" y="196126"/>
            <a:ext cx="655272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accent1">
                    <a:lumMod val="50000"/>
                  </a:schemeClr>
                </a:solidFill>
                <a:latin typeface="Trebuchet MS" charset="0"/>
                <a:ea typeface="Trebuchet MS" charset="0"/>
                <a:cs typeface="Trebuchet MS" charset="0"/>
              </a:rPr>
              <a:t>FACILITATION </a:t>
            </a:r>
            <a:r>
              <a:rPr lang="sk-SK" sz="2000" b="1" dirty="0">
                <a:solidFill>
                  <a:schemeClr val="accent1">
                    <a:lumMod val="50000"/>
                  </a:schemeClr>
                </a:solidFill>
                <a:latin typeface="Trebuchet MS" charset="0"/>
                <a:ea typeface="Trebuchet MS" charset="0"/>
                <a:cs typeface="Trebuchet MS" charset="0"/>
              </a:rPr>
              <a:t> </a:t>
            </a:r>
            <a:r>
              <a:rPr lang="en-US" sz="2000" b="1" dirty="0">
                <a:solidFill>
                  <a:schemeClr val="accent1">
                    <a:lumMod val="50000"/>
                  </a:schemeClr>
                </a:solidFill>
                <a:latin typeface="Trebuchet MS" charset="0"/>
                <a:ea typeface="Trebuchet MS" charset="0"/>
                <a:cs typeface="Trebuchet MS" charset="0"/>
              </a:rPr>
              <a:t>ALONG SVK-</a:t>
            </a:r>
            <a:r>
              <a:rPr lang="sk-SK" sz="2000" b="1" dirty="0">
                <a:solidFill>
                  <a:schemeClr val="accent1">
                    <a:lumMod val="50000"/>
                  </a:schemeClr>
                </a:solidFill>
                <a:latin typeface="Trebuchet MS" charset="0"/>
                <a:ea typeface="Trebuchet MS" charset="0"/>
                <a:cs typeface="Trebuchet MS" charset="0"/>
              </a:rPr>
              <a:t>UKR</a:t>
            </a:r>
            <a:r>
              <a:rPr lang="en-US" sz="2000" b="1" dirty="0">
                <a:solidFill>
                  <a:schemeClr val="accent1">
                    <a:lumMod val="50000"/>
                  </a:schemeClr>
                </a:solidFill>
                <a:latin typeface="Trebuchet MS" charset="0"/>
                <a:ea typeface="Trebuchet MS" charset="0"/>
                <a:cs typeface="Trebuchet MS" charset="0"/>
              </a:rPr>
              <a:t> BORDER</a:t>
            </a:r>
            <a:endParaRPr lang="en-GB" sz="2000" b="1" dirty="0">
              <a:solidFill>
                <a:schemeClr val="accent1">
                  <a:lumMod val="50000"/>
                </a:schemeClr>
              </a:solidFill>
              <a:latin typeface="Trebuchet MS" charset="0"/>
              <a:ea typeface="Trebuchet MS" charset="0"/>
              <a:cs typeface="Trebuchet MS" charset="0"/>
            </a:endParaRPr>
          </a:p>
        </p:txBody>
      </p:sp>
      <p:sp>
        <p:nvSpPr>
          <p:cNvPr id="16" name="Rectangle 2"/>
          <p:cNvSpPr txBox="1">
            <a:spLocks noChangeArrowheads="1"/>
          </p:cNvSpPr>
          <p:nvPr/>
        </p:nvSpPr>
        <p:spPr>
          <a:xfrm>
            <a:off x="575556" y="216987"/>
            <a:ext cx="7992888" cy="792087"/>
          </a:xfrm>
          <a:prstGeom prst="rect">
            <a:avLst/>
          </a:prstGeom>
          <a:ln>
            <a:no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k-SK" sz="2400" b="1" cap="all" dirty="0" smtClean="0">
                <a:solidFill>
                  <a:schemeClr val="bg1"/>
                </a:solidFill>
                <a:latin typeface="Trebuchet MS" charset="0"/>
                <a:ea typeface="Trebuchet MS" charset="0"/>
                <a:cs typeface="Trebuchet MS" charset="0"/>
              </a:rPr>
              <a:t>    </a:t>
            </a:r>
          </a:p>
        </p:txBody>
      </p:sp>
      <p:sp>
        <p:nvSpPr>
          <p:cNvPr id="10" name="Zástupný symbol čísla snímky 3"/>
          <p:cNvSpPr>
            <a:spLocks noGrp="1"/>
          </p:cNvSpPr>
          <p:nvPr>
            <p:ph type="sldNum" sz="quarter" idx="12"/>
          </p:nvPr>
        </p:nvSpPr>
        <p:spPr>
          <a:xfrm>
            <a:off x="6840000" y="6408000"/>
            <a:ext cx="2133600" cy="365125"/>
          </a:xfrm>
        </p:spPr>
        <p:txBody>
          <a:bodyPr/>
          <a:lstStyle/>
          <a:p>
            <a:fld id="{CE98465B-5B85-4814-B02F-9C9DFC7975FB}" type="slidenum">
              <a:rPr lang="sk-SK" sz="1200" smtClean="0">
                <a:latin typeface="Trebuchet MS" charset="0"/>
                <a:ea typeface="Trebuchet MS" charset="0"/>
                <a:cs typeface="Trebuchet MS" charset="0"/>
              </a:rPr>
              <a:t>33</a:t>
            </a:fld>
            <a:endParaRPr lang="sk-SK" sz="1200" dirty="0">
              <a:latin typeface="Trebuchet MS" charset="0"/>
              <a:ea typeface="Trebuchet MS" charset="0"/>
              <a:cs typeface="Trebuchet MS" charset="0"/>
            </a:endParaRPr>
          </a:p>
        </p:txBody>
      </p:sp>
      <p:graphicFrame>
        <p:nvGraphicFramePr>
          <p:cNvPr id="9" name="Graf 8"/>
          <p:cNvGraphicFramePr>
            <a:graphicFrameLocks/>
          </p:cNvGraphicFramePr>
          <p:nvPr>
            <p:extLst>
              <p:ext uri="{D42A27DB-BD31-4B8C-83A1-F6EECF244321}">
                <p14:modId xmlns:p14="http://schemas.microsoft.com/office/powerpoint/2010/main" val="1636015836"/>
              </p:ext>
            </p:extLst>
          </p:nvPr>
        </p:nvGraphicFramePr>
        <p:xfrm>
          <a:off x="4356485" y="1832920"/>
          <a:ext cx="5147556" cy="3672408"/>
        </p:xfrm>
        <a:graphic>
          <a:graphicData uri="http://schemas.openxmlformats.org/drawingml/2006/chart">
            <c:chart xmlns:c="http://schemas.openxmlformats.org/drawingml/2006/chart" xmlns:r="http://schemas.openxmlformats.org/officeDocument/2006/relationships" r:id="rId3"/>
          </a:graphicData>
        </a:graphic>
      </p:graphicFrame>
      <p:sp>
        <p:nvSpPr>
          <p:cNvPr id="2" name="BlokTextu 1"/>
          <p:cNvSpPr txBox="1"/>
          <p:nvPr/>
        </p:nvSpPr>
        <p:spPr>
          <a:xfrm>
            <a:off x="4896037" y="1196752"/>
            <a:ext cx="4068452" cy="923330"/>
          </a:xfrm>
          <a:prstGeom prst="rect">
            <a:avLst/>
          </a:prstGeom>
          <a:noFill/>
        </p:spPr>
        <p:txBody>
          <a:bodyPr wrap="square" rtlCol="0">
            <a:spAutoFit/>
          </a:bodyPr>
          <a:lstStyle/>
          <a:p>
            <a:r>
              <a:rPr lang="en-US" b="1" dirty="0">
                <a:solidFill>
                  <a:schemeClr val="accent1">
                    <a:lumMod val="50000"/>
                  </a:schemeClr>
                </a:solidFill>
                <a:latin typeface="Trebuchet MS" charset="0"/>
                <a:ea typeface="Trebuchet MS" charset="0"/>
                <a:cs typeface="Trebuchet MS" charset="0"/>
              </a:rPr>
              <a:t>Nationality</a:t>
            </a:r>
            <a:r>
              <a:rPr lang="sk-SK" b="1" dirty="0">
                <a:solidFill>
                  <a:schemeClr val="accent1">
                    <a:lumMod val="50000"/>
                  </a:schemeClr>
                </a:solidFill>
                <a:latin typeface="Trebuchet MS" charset="0"/>
                <a:ea typeface="Trebuchet MS" charset="0"/>
                <a:cs typeface="Trebuchet MS" charset="0"/>
              </a:rPr>
              <a:t> </a:t>
            </a:r>
            <a:r>
              <a:rPr lang="en-US" b="1" dirty="0">
                <a:solidFill>
                  <a:schemeClr val="accent1">
                    <a:lumMod val="50000"/>
                  </a:schemeClr>
                </a:solidFill>
                <a:latin typeface="Trebuchet MS" charset="0"/>
                <a:ea typeface="Trebuchet MS" charset="0"/>
                <a:cs typeface="Trebuchet MS" charset="0"/>
              </a:rPr>
              <a:t>of</a:t>
            </a:r>
            <a:r>
              <a:rPr lang="sk-SK" b="1" dirty="0">
                <a:solidFill>
                  <a:schemeClr val="accent1">
                    <a:lumMod val="50000"/>
                  </a:schemeClr>
                </a:solidFill>
                <a:latin typeface="Trebuchet MS" charset="0"/>
                <a:ea typeface="Trebuchet MS" charset="0"/>
                <a:cs typeface="Trebuchet MS" charset="0"/>
              </a:rPr>
              <a:t> </a:t>
            </a:r>
            <a:r>
              <a:rPr lang="sk-SK" b="1" dirty="0" err="1" smtClean="0">
                <a:solidFill>
                  <a:schemeClr val="accent1">
                    <a:lumMod val="50000"/>
                  </a:schemeClr>
                </a:solidFill>
                <a:latin typeface="Trebuchet MS" charset="0"/>
                <a:ea typeface="Trebuchet MS" charset="0"/>
                <a:cs typeface="Trebuchet MS" charset="0"/>
              </a:rPr>
              <a:t>migrants</a:t>
            </a:r>
            <a:r>
              <a:rPr lang="sk-SK" b="1" dirty="0" smtClean="0">
                <a:solidFill>
                  <a:schemeClr val="accent1">
                    <a:lumMod val="50000"/>
                  </a:schemeClr>
                </a:solidFill>
                <a:latin typeface="Trebuchet MS" charset="0"/>
                <a:ea typeface="Trebuchet MS" charset="0"/>
                <a:cs typeface="Trebuchet MS" charset="0"/>
              </a:rPr>
              <a:t> </a:t>
            </a:r>
            <a:r>
              <a:rPr lang="sk-SK" b="1" dirty="0" err="1" smtClean="0">
                <a:solidFill>
                  <a:schemeClr val="accent1">
                    <a:lumMod val="50000"/>
                  </a:schemeClr>
                </a:solidFill>
                <a:latin typeface="Trebuchet MS" charset="0"/>
                <a:ea typeface="Trebuchet MS" charset="0"/>
                <a:cs typeface="Trebuchet MS" charset="0"/>
              </a:rPr>
              <a:t>apprehended</a:t>
            </a:r>
            <a:r>
              <a:rPr lang="sk-SK" b="1" dirty="0" smtClean="0">
                <a:solidFill>
                  <a:schemeClr val="accent1">
                    <a:lumMod val="50000"/>
                  </a:schemeClr>
                </a:solidFill>
                <a:latin typeface="Trebuchet MS" charset="0"/>
                <a:ea typeface="Trebuchet MS" charset="0"/>
                <a:cs typeface="Trebuchet MS" charset="0"/>
              </a:rPr>
              <a:t> </a:t>
            </a:r>
            <a:r>
              <a:rPr lang="sk-SK" b="1" dirty="0" err="1" smtClean="0">
                <a:solidFill>
                  <a:schemeClr val="accent1">
                    <a:lumMod val="50000"/>
                  </a:schemeClr>
                </a:solidFill>
                <a:latin typeface="Trebuchet MS" charset="0"/>
                <a:ea typeface="Trebuchet MS" charset="0"/>
                <a:cs typeface="Trebuchet MS" charset="0"/>
              </a:rPr>
              <a:t>with</a:t>
            </a:r>
            <a:r>
              <a:rPr lang="sk-SK" b="1" dirty="0" smtClean="0">
                <a:solidFill>
                  <a:schemeClr val="accent1">
                    <a:lumMod val="50000"/>
                  </a:schemeClr>
                </a:solidFill>
                <a:latin typeface="Trebuchet MS" charset="0"/>
                <a:ea typeface="Trebuchet MS" charset="0"/>
                <a:cs typeface="Trebuchet MS" charset="0"/>
              </a:rPr>
              <a:t> </a:t>
            </a:r>
            <a:r>
              <a:rPr lang="sk-SK" b="1" dirty="0" err="1" smtClean="0">
                <a:solidFill>
                  <a:schemeClr val="accent1">
                    <a:lumMod val="50000"/>
                  </a:schemeClr>
                </a:solidFill>
                <a:latin typeface="Trebuchet MS" charset="0"/>
                <a:ea typeface="Trebuchet MS" charset="0"/>
                <a:cs typeface="Trebuchet MS" charset="0"/>
              </a:rPr>
              <a:t>facilitators</a:t>
            </a:r>
            <a:r>
              <a:rPr lang="sk-SK" dirty="0" smtClean="0">
                <a:latin typeface="Trebuchet MS" charset="0"/>
                <a:ea typeface="Trebuchet MS" charset="0"/>
                <a:cs typeface="Trebuchet MS" charset="0"/>
              </a:rPr>
              <a:t>:</a:t>
            </a:r>
            <a:endParaRPr lang="sk-SK" dirty="0">
              <a:latin typeface="Trebuchet MS" charset="0"/>
              <a:ea typeface="Trebuchet MS" charset="0"/>
              <a:cs typeface="Trebuchet MS" charset="0"/>
            </a:endParaRPr>
          </a:p>
          <a:p>
            <a:endParaRPr lang="sk-SK" dirty="0">
              <a:latin typeface="Trebuchet MS" charset="0"/>
              <a:ea typeface="Trebuchet MS" charset="0"/>
              <a:cs typeface="Trebuchet MS" charset="0"/>
            </a:endParaRPr>
          </a:p>
        </p:txBody>
      </p:sp>
      <p:sp>
        <p:nvSpPr>
          <p:cNvPr id="3" name="BlokTextu 2"/>
          <p:cNvSpPr txBox="1"/>
          <p:nvPr/>
        </p:nvSpPr>
        <p:spPr>
          <a:xfrm>
            <a:off x="1115616" y="1196752"/>
            <a:ext cx="2520280" cy="1200329"/>
          </a:xfrm>
          <a:prstGeom prst="rect">
            <a:avLst/>
          </a:prstGeom>
          <a:noFill/>
        </p:spPr>
        <p:txBody>
          <a:bodyPr wrap="square" rtlCol="0">
            <a:spAutoFit/>
          </a:bodyPr>
          <a:lstStyle/>
          <a:p>
            <a:r>
              <a:rPr lang="sk-SK" b="1" dirty="0" err="1">
                <a:solidFill>
                  <a:schemeClr val="accent1">
                    <a:lumMod val="50000"/>
                  </a:schemeClr>
                </a:solidFill>
                <a:latin typeface="Trebuchet MS" charset="0"/>
                <a:ea typeface="Trebuchet MS" charset="0"/>
                <a:cs typeface="Trebuchet MS" charset="0"/>
              </a:rPr>
              <a:t>Total</a:t>
            </a:r>
            <a:r>
              <a:rPr lang="sk-SK" b="1" dirty="0">
                <a:solidFill>
                  <a:schemeClr val="accent1">
                    <a:lumMod val="50000"/>
                  </a:schemeClr>
                </a:solidFill>
                <a:latin typeface="Trebuchet MS" charset="0"/>
                <a:ea typeface="Trebuchet MS" charset="0"/>
                <a:cs typeface="Trebuchet MS" charset="0"/>
              </a:rPr>
              <a:t> </a:t>
            </a:r>
            <a:r>
              <a:rPr lang="sk-SK" b="1" dirty="0" err="1">
                <a:solidFill>
                  <a:schemeClr val="accent1">
                    <a:lumMod val="50000"/>
                  </a:schemeClr>
                </a:solidFill>
                <a:latin typeface="Trebuchet MS" charset="0"/>
                <a:ea typeface="Trebuchet MS" charset="0"/>
                <a:cs typeface="Trebuchet MS" charset="0"/>
              </a:rPr>
              <a:t>number</a:t>
            </a:r>
            <a:r>
              <a:rPr lang="sk-SK" b="1" dirty="0">
                <a:solidFill>
                  <a:schemeClr val="accent1">
                    <a:lumMod val="50000"/>
                  </a:schemeClr>
                </a:solidFill>
                <a:latin typeface="Trebuchet MS" charset="0"/>
                <a:ea typeface="Trebuchet MS" charset="0"/>
                <a:cs typeface="Trebuchet MS" charset="0"/>
              </a:rPr>
              <a:t> </a:t>
            </a:r>
            <a:r>
              <a:rPr lang="sk-SK" b="1" dirty="0" err="1">
                <a:solidFill>
                  <a:schemeClr val="accent1">
                    <a:lumMod val="50000"/>
                  </a:schemeClr>
                </a:solidFill>
                <a:latin typeface="Trebuchet MS" charset="0"/>
                <a:ea typeface="Trebuchet MS" charset="0"/>
                <a:cs typeface="Trebuchet MS" charset="0"/>
              </a:rPr>
              <a:t>of</a:t>
            </a:r>
            <a:r>
              <a:rPr lang="sk-SK" b="1" dirty="0">
                <a:solidFill>
                  <a:schemeClr val="accent1">
                    <a:lumMod val="50000"/>
                  </a:schemeClr>
                </a:solidFill>
                <a:latin typeface="Trebuchet MS" charset="0"/>
                <a:ea typeface="Trebuchet MS" charset="0"/>
                <a:cs typeface="Trebuchet MS" charset="0"/>
              </a:rPr>
              <a:t> </a:t>
            </a:r>
            <a:r>
              <a:rPr lang="sk-SK" b="1" dirty="0" err="1">
                <a:solidFill>
                  <a:schemeClr val="accent1">
                    <a:lumMod val="50000"/>
                  </a:schemeClr>
                </a:solidFill>
                <a:latin typeface="Trebuchet MS" charset="0"/>
                <a:ea typeface="Trebuchet MS" charset="0"/>
                <a:cs typeface="Trebuchet MS" charset="0"/>
              </a:rPr>
              <a:t>illegal</a:t>
            </a:r>
            <a:r>
              <a:rPr lang="sk-SK" b="1" dirty="0">
                <a:solidFill>
                  <a:schemeClr val="accent1">
                    <a:lumMod val="50000"/>
                  </a:schemeClr>
                </a:solidFill>
                <a:latin typeface="Trebuchet MS" charset="0"/>
                <a:ea typeface="Trebuchet MS" charset="0"/>
                <a:cs typeface="Trebuchet MS" charset="0"/>
              </a:rPr>
              <a:t> </a:t>
            </a:r>
            <a:r>
              <a:rPr lang="sk-SK" b="1" dirty="0" err="1" smtClean="0">
                <a:solidFill>
                  <a:schemeClr val="accent1">
                    <a:lumMod val="50000"/>
                  </a:schemeClr>
                </a:solidFill>
                <a:latin typeface="Trebuchet MS" charset="0"/>
                <a:ea typeface="Trebuchet MS" charset="0"/>
                <a:cs typeface="Trebuchet MS" charset="0"/>
              </a:rPr>
              <a:t>green</a:t>
            </a:r>
            <a:r>
              <a:rPr lang="sk-SK" b="1" dirty="0" smtClean="0">
                <a:solidFill>
                  <a:schemeClr val="accent1">
                    <a:lumMod val="50000"/>
                  </a:schemeClr>
                </a:solidFill>
                <a:latin typeface="Trebuchet MS" charset="0"/>
                <a:ea typeface="Trebuchet MS" charset="0"/>
                <a:cs typeface="Trebuchet MS" charset="0"/>
              </a:rPr>
              <a:t> </a:t>
            </a:r>
            <a:r>
              <a:rPr lang="sk-SK" b="1" dirty="0" err="1" smtClean="0">
                <a:solidFill>
                  <a:schemeClr val="accent1">
                    <a:lumMod val="50000"/>
                  </a:schemeClr>
                </a:solidFill>
                <a:latin typeface="Trebuchet MS" charset="0"/>
                <a:ea typeface="Trebuchet MS" charset="0"/>
                <a:cs typeface="Trebuchet MS" charset="0"/>
              </a:rPr>
              <a:t>border</a:t>
            </a:r>
            <a:r>
              <a:rPr lang="sk-SK" b="1" dirty="0" smtClean="0">
                <a:solidFill>
                  <a:schemeClr val="accent1">
                    <a:lumMod val="50000"/>
                  </a:schemeClr>
                </a:solidFill>
                <a:latin typeface="Trebuchet MS" charset="0"/>
                <a:ea typeface="Trebuchet MS" charset="0"/>
                <a:cs typeface="Trebuchet MS" charset="0"/>
              </a:rPr>
              <a:t> </a:t>
            </a:r>
            <a:r>
              <a:rPr lang="sk-SK" b="1" dirty="0" err="1">
                <a:solidFill>
                  <a:schemeClr val="accent1">
                    <a:lumMod val="50000"/>
                  </a:schemeClr>
                </a:solidFill>
                <a:latin typeface="Trebuchet MS" charset="0"/>
                <a:ea typeface="Trebuchet MS" charset="0"/>
                <a:cs typeface="Trebuchet MS" charset="0"/>
              </a:rPr>
              <a:t>crossings</a:t>
            </a:r>
            <a:r>
              <a:rPr lang="sk-SK" b="1" dirty="0">
                <a:solidFill>
                  <a:schemeClr val="accent1">
                    <a:lumMod val="50000"/>
                  </a:schemeClr>
                </a:solidFill>
                <a:latin typeface="Trebuchet MS" charset="0"/>
                <a:ea typeface="Trebuchet MS" charset="0"/>
                <a:cs typeface="Trebuchet MS" charset="0"/>
              </a:rPr>
              <a:t>:</a:t>
            </a:r>
          </a:p>
          <a:p>
            <a:endParaRPr lang="sk-SK" dirty="0">
              <a:latin typeface="Trebuchet MS" charset="0"/>
              <a:ea typeface="Trebuchet MS" charset="0"/>
              <a:cs typeface="Trebuchet MS" charset="0"/>
            </a:endParaRPr>
          </a:p>
        </p:txBody>
      </p:sp>
      <p:graphicFrame>
        <p:nvGraphicFramePr>
          <p:cNvPr id="12" name="Graf 11"/>
          <p:cNvGraphicFramePr>
            <a:graphicFrameLocks/>
          </p:cNvGraphicFramePr>
          <p:nvPr>
            <p:extLst>
              <p:ext uri="{D42A27DB-BD31-4B8C-83A1-F6EECF244321}">
                <p14:modId xmlns:p14="http://schemas.microsoft.com/office/powerpoint/2010/main" val="1636015836"/>
              </p:ext>
            </p:extLst>
          </p:nvPr>
        </p:nvGraphicFramePr>
        <p:xfrm>
          <a:off x="-540568" y="2026197"/>
          <a:ext cx="6114096" cy="35730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753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 3"/>
          <p:cNvGraphicFramePr>
            <a:graphicFrameLocks/>
          </p:cNvGraphicFramePr>
          <p:nvPr>
            <p:extLst>
              <p:ext uri="{D42A27DB-BD31-4B8C-83A1-F6EECF244321}">
                <p14:modId xmlns:p14="http://schemas.microsoft.com/office/powerpoint/2010/main" val="263271235"/>
              </p:ext>
            </p:extLst>
          </p:nvPr>
        </p:nvGraphicFramePr>
        <p:xfrm>
          <a:off x="251520" y="1138205"/>
          <a:ext cx="8640960" cy="5531155"/>
        </p:xfrm>
        <a:graphic>
          <a:graphicData uri="http://schemas.openxmlformats.org/drawingml/2006/chart">
            <c:chart xmlns:c="http://schemas.openxmlformats.org/drawingml/2006/chart" xmlns:r="http://schemas.openxmlformats.org/officeDocument/2006/relationships" r:id="rId3"/>
          </a:graphicData>
        </a:graphic>
      </p:graphicFrame>
      <p:sp>
        <p:nvSpPr>
          <p:cNvPr id="5" name="BlokTextu 4"/>
          <p:cNvSpPr txBox="1"/>
          <p:nvPr/>
        </p:nvSpPr>
        <p:spPr>
          <a:xfrm>
            <a:off x="1707219" y="184098"/>
            <a:ext cx="6295570" cy="707886"/>
          </a:xfrm>
          <a:prstGeom prst="rect">
            <a:avLst/>
          </a:prstGeom>
          <a:noFill/>
        </p:spPr>
        <p:txBody>
          <a:bodyPr wrap="none" rtlCol="0">
            <a:spAutoFit/>
          </a:bodyPr>
          <a:lstStyle/>
          <a:p>
            <a:pPr algn="ctr"/>
            <a:r>
              <a:rPr lang="sk-SK" sz="2000" b="1" cap="all" dirty="0" err="1" smtClean="0">
                <a:solidFill>
                  <a:schemeClr val="accent1">
                    <a:lumMod val="50000"/>
                  </a:schemeClr>
                </a:solidFill>
                <a:latin typeface="Trebuchet MS" charset="0"/>
                <a:ea typeface="Trebuchet MS" charset="0"/>
                <a:cs typeface="Trebuchet MS" charset="0"/>
              </a:rPr>
              <a:t>illegal</a:t>
            </a:r>
            <a:r>
              <a:rPr lang="sk-SK" sz="2000" b="1" cap="all" dirty="0" smtClean="0">
                <a:solidFill>
                  <a:schemeClr val="accent1">
                    <a:lumMod val="50000"/>
                  </a:schemeClr>
                </a:solidFill>
                <a:latin typeface="Trebuchet MS" charset="0"/>
                <a:ea typeface="Trebuchet MS" charset="0"/>
                <a:cs typeface="Trebuchet MS" charset="0"/>
              </a:rPr>
              <a:t> </a:t>
            </a:r>
            <a:r>
              <a:rPr lang="sk-SK" sz="2000" b="1" cap="all" dirty="0" err="1">
                <a:solidFill>
                  <a:schemeClr val="accent1">
                    <a:lumMod val="50000"/>
                  </a:schemeClr>
                </a:solidFill>
                <a:latin typeface="Trebuchet MS" charset="0"/>
                <a:ea typeface="Trebuchet MS" charset="0"/>
                <a:cs typeface="Trebuchet MS" charset="0"/>
              </a:rPr>
              <a:t>migration</a:t>
            </a:r>
            <a:r>
              <a:rPr lang="sk-SK" sz="2000" b="1" cap="all" dirty="0">
                <a:solidFill>
                  <a:schemeClr val="accent1">
                    <a:lumMod val="50000"/>
                  </a:schemeClr>
                </a:solidFill>
                <a:latin typeface="Trebuchet MS" charset="0"/>
                <a:ea typeface="Trebuchet MS" charset="0"/>
                <a:cs typeface="Trebuchet MS" charset="0"/>
              </a:rPr>
              <a:t> </a:t>
            </a:r>
            <a:r>
              <a:rPr lang="sk-SK" sz="2000" b="1" cap="all" dirty="0" smtClean="0">
                <a:solidFill>
                  <a:schemeClr val="accent1">
                    <a:lumMod val="50000"/>
                  </a:schemeClr>
                </a:solidFill>
                <a:latin typeface="Trebuchet MS" charset="0"/>
                <a:ea typeface="Trebuchet MS" charset="0"/>
                <a:cs typeface="Trebuchet MS" charset="0"/>
              </a:rPr>
              <a:t>on </a:t>
            </a:r>
            <a:r>
              <a:rPr lang="sk-SK" sz="2000" b="1" cap="all" dirty="0" err="1">
                <a:solidFill>
                  <a:schemeClr val="accent1">
                    <a:lumMod val="50000"/>
                  </a:schemeClr>
                </a:solidFill>
                <a:latin typeface="Trebuchet MS" charset="0"/>
                <a:ea typeface="Trebuchet MS" charset="0"/>
                <a:cs typeface="Trebuchet MS" charset="0"/>
              </a:rPr>
              <a:t>the</a:t>
            </a:r>
            <a:r>
              <a:rPr lang="sk-SK" sz="2000" b="1" cap="all" dirty="0">
                <a:solidFill>
                  <a:schemeClr val="accent1">
                    <a:lumMod val="50000"/>
                  </a:schemeClr>
                </a:solidFill>
                <a:latin typeface="Trebuchet MS" charset="0"/>
                <a:ea typeface="Trebuchet MS" charset="0"/>
                <a:cs typeface="Trebuchet MS" charset="0"/>
              </a:rPr>
              <a:t> </a:t>
            </a:r>
            <a:r>
              <a:rPr lang="sk-SK" sz="2000" b="1" cap="all" dirty="0" err="1">
                <a:solidFill>
                  <a:schemeClr val="accent1">
                    <a:lumMod val="50000"/>
                  </a:schemeClr>
                </a:solidFill>
                <a:latin typeface="Trebuchet MS" charset="0"/>
                <a:ea typeface="Trebuchet MS" charset="0"/>
                <a:cs typeface="Trebuchet MS" charset="0"/>
              </a:rPr>
              <a:t>territory</a:t>
            </a:r>
            <a:r>
              <a:rPr lang="sk-SK" sz="2000" b="1" cap="all" dirty="0">
                <a:solidFill>
                  <a:schemeClr val="accent1">
                    <a:lumMod val="50000"/>
                  </a:schemeClr>
                </a:solidFill>
                <a:latin typeface="Trebuchet MS" charset="0"/>
                <a:ea typeface="Trebuchet MS" charset="0"/>
                <a:cs typeface="Trebuchet MS" charset="0"/>
              </a:rPr>
              <a:t> of </a:t>
            </a:r>
            <a:r>
              <a:rPr lang="sk-SK" sz="2000" b="1" cap="all" dirty="0" err="1">
                <a:solidFill>
                  <a:schemeClr val="accent1">
                    <a:lumMod val="50000"/>
                  </a:schemeClr>
                </a:solidFill>
                <a:latin typeface="Trebuchet MS" charset="0"/>
                <a:ea typeface="Trebuchet MS" charset="0"/>
                <a:cs typeface="Trebuchet MS" charset="0"/>
              </a:rPr>
              <a:t>the</a:t>
            </a:r>
            <a:r>
              <a:rPr lang="sk-SK" sz="2000" b="1" cap="all" dirty="0">
                <a:solidFill>
                  <a:schemeClr val="accent1">
                    <a:lumMod val="50000"/>
                  </a:schemeClr>
                </a:solidFill>
                <a:latin typeface="Trebuchet MS" charset="0"/>
                <a:ea typeface="Trebuchet MS" charset="0"/>
                <a:cs typeface="Trebuchet MS" charset="0"/>
              </a:rPr>
              <a:t> SR </a:t>
            </a:r>
            <a:endParaRPr lang="sk-SK" sz="2000" b="1" cap="all" dirty="0" smtClean="0">
              <a:solidFill>
                <a:schemeClr val="accent1">
                  <a:lumMod val="50000"/>
                </a:schemeClr>
              </a:solidFill>
              <a:latin typeface="Trebuchet MS" charset="0"/>
              <a:ea typeface="Trebuchet MS" charset="0"/>
              <a:cs typeface="Trebuchet MS" charset="0"/>
            </a:endParaRPr>
          </a:p>
          <a:p>
            <a:pPr algn="ctr"/>
            <a:r>
              <a:rPr lang="sk-SK" sz="2000" b="1" cap="all" dirty="0" err="1" smtClean="0">
                <a:solidFill>
                  <a:schemeClr val="accent1">
                    <a:lumMod val="50000"/>
                  </a:schemeClr>
                </a:solidFill>
                <a:latin typeface="Trebuchet MS" charset="0"/>
                <a:ea typeface="Trebuchet MS" charset="0"/>
                <a:cs typeface="Trebuchet MS" charset="0"/>
              </a:rPr>
              <a:t>January</a:t>
            </a:r>
            <a:r>
              <a:rPr lang="sk-SK" sz="2000" b="1" cap="all" dirty="0" smtClean="0">
                <a:solidFill>
                  <a:schemeClr val="accent1">
                    <a:lumMod val="50000"/>
                  </a:schemeClr>
                </a:solidFill>
                <a:latin typeface="Trebuchet MS" charset="0"/>
                <a:ea typeface="Trebuchet MS" charset="0"/>
                <a:cs typeface="Trebuchet MS" charset="0"/>
              </a:rPr>
              <a:t> </a:t>
            </a:r>
            <a:r>
              <a:rPr lang="sk-SK" sz="2000" b="1" cap="all" dirty="0">
                <a:solidFill>
                  <a:schemeClr val="accent1">
                    <a:lumMod val="50000"/>
                  </a:schemeClr>
                </a:solidFill>
                <a:latin typeface="Trebuchet MS" charset="0"/>
                <a:ea typeface="Trebuchet MS" charset="0"/>
                <a:cs typeface="Trebuchet MS" charset="0"/>
              </a:rPr>
              <a:t>2017 </a:t>
            </a:r>
            <a:r>
              <a:rPr lang="sk-SK" sz="2000" b="1" cap="all" dirty="0" smtClean="0">
                <a:solidFill>
                  <a:schemeClr val="accent1">
                    <a:lumMod val="50000"/>
                  </a:schemeClr>
                </a:solidFill>
                <a:latin typeface="Trebuchet MS" charset="0"/>
                <a:ea typeface="Trebuchet MS" charset="0"/>
                <a:cs typeface="Trebuchet MS" charset="0"/>
              </a:rPr>
              <a:t>- </a:t>
            </a:r>
            <a:r>
              <a:rPr lang="sk-SK" sz="2000" b="1" cap="all" dirty="0">
                <a:solidFill>
                  <a:schemeClr val="accent1">
                    <a:lumMod val="50000"/>
                  </a:schemeClr>
                </a:solidFill>
                <a:latin typeface="Trebuchet MS" charset="0"/>
                <a:ea typeface="Trebuchet MS" charset="0"/>
                <a:cs typeface="Trebuchet MS" charset="0"/>
              </a:rPr>
              <a:t>September </a:t>
            </a:r>
            <a:r>
              <a:rPr lang="sk-SK" sz="2000" b="1" cap="all" dirty="0" smtClean="0">
                <a:solidFill>
                  <a:schemeClr val="accent1">
                    <a:lumMod val="50000"/>
                  </a:schemeClr>
                </a:solidFill>
                <a:latin typeface="Trebuchet MS" charset="0"/>
                <a:ea typeface="Trebuchet MS" charset="0"/>
                <a:cs typeface="Trebuchet MS" charset="0"/>
              </a:rPr>
              <a:t>2018</a:t>
            </a:r>
            <a:endParaRPr lang="sk-SK" sz="2000" b="1" cap="all" dirty="0">
              <a:solidFill>
                <a:schemeClr val="accent1">
                  <a:lumMod val="50000"/>
                </a:schemeClr>
              </a:solidFill>
              <a:latin typeface="Trebuchet MS" charset="0"/>
              <a:ea typeface="Trebuchet MS" charset="0"/>
              <a:cs typeface="Trebuchet MS" charset="0"/>
            </a:endParaRPr>
          </a:p>
        </p:txBody>
      </p:sp>
    </p:spTree>
    <p:extLst>
      <p:ext uri="{BB962C8B-B14F-4D97-AF65-F5344CB8AC3E}">
        <p14:creationId xmlns:p14="http://schemas.microsoft.com/office/powerpoint/2010/main" val="103810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ĺžnik 3"/>
          <p:cNvSpPr/>
          <p:nvPr/>
        </p:nvSpPr>
        <p:spPr>
          <a:xfrm>
            <a:off x="0" y="188640"/>
            <a:ext cx="9144000"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sz="3100" b="1" dirty="0">
              <a:solidFill>
                <a:schemeClr val="bg1"/>
              </a:solidFill>
              <a:latin typeface="Trebuchet MS" charset="0"/>
              <a:ea typeface="Trebuchet MS" charset="0"/>
              <a:cs typeface="Trebuchet MS" charset="0"/>
            </a:endParaRPr>
          </a:p>
        </p:txBody>
      </p:sp>
      <p:sp>
        <p:nvSpPr>
          <p:cNvPr id="5" name="BlokTextu 4"/>
          <p:cNvSpPr txBox="1"/>
          <p:nvPr/>
        </p:nvSpPr>
        <p:spPr>
          <a:xfrm>
            <a:off x="467544" y="1841242"/>
            <a:ext cx="8452320" cy="5016758"/>
          </a:xfrm>
          <a:prstGeom prst="rect">
            <a:avLst/>
          </a:prstGeom>
          <a:noFill/>
        </p:spPr>
        <p:txBody>
          <a:bodyPr wrap="square" rtlCol="0">
            <a:spAutoFit/>
          </a:bodyPr>
          <a:lstStyle/>
          <a:p>
            <a:r>
              <a:rPr lang="en-GB" sz="2000" b="1" dirty="0">
                <a:latin typeface="Trebuchet MS" charset="0"/>
                <a:ea typeface="Trebuchet MS" charset="0"/>
                <a:cs typeface="Trebuchet MS" charset="0"/>
              </a:rPr>
              <a:t>Border surveillance measures</a:t>
            </a:r>
            <a:endParaRPr lang="sk-SK" sz="2000" dirty="0" smtClean="0">
              <a:latin typeface="Trebuchet MS" charset="0"/>
              <a:ea typeface="Trebuchet MS" charset="0"/>
              <a:cs typeface="Trebuchet MS" charset="0"/>
            </a:endParaRPr>
          </a:p>
          <a:p>
            <a:pPr marL="342900" indent="-342900">
              <a:buFontTx/>
              <a:buChar char="-"/>
            </a:pPr>
            <a:r>
              <a:rPr lang="en-GB" sz="2000" dirty="0" smtClean="0">
                <a:latin typeface="Trebuchet MS" charset="0"/>
                <a:ea typeface="Trebuchet MS" charset="0"/>
                <a:cs typeface="Trebuchet MS" charset="0"/>
              </a:rPr>
              <a:t>strengthen</a:t>
            </a:r>
            <a:r>
              <a:rPr lang="sk-SK" sz="2000" dirty="0" smtClean="0">
                <a:latin typeface="Trebuchet MS" charset="0"/>
                <a:ea typeface="Trebuchet MS" charset="0"/>
                <a:cs typeface="Trebuchet MS" charset="0"/>
              </a:rPr>
              <a:t> </a:t>
            </a:r>
            <a:r>
              <a:rPr lang="sk-SK" sz="2000" dirty="0" err="1" smtClean="0">
                <a:latin typeface="Trebuchet MS" charset="0"/>
                <a:ea typeface="Trebuchet MS" charset="0"/>
                <a:cs typeface="Trebuchet MS" charset="0"/>
              </a:rPr>
              <a:t>the</a:t>
            </a:r>
            <a:r>
              <a:rPr lang="sk-SK" sz="2000" dirty="0" smtClean="0">
                <a:latin typeface="Trebuchet MS" charset="0"/>
                <a:ea typeface="Trebuchet MS" charset="0"/>
                <a:cs typeface="Trebuchet MS" charset="0"/>
              </a:rPr>
              <a:t> </a:t>
            </a:r>
            <a:r>
              <a:rPr lang="sk-SK" sz="2000" dirty="0" err="1" smtClean="0">
                <a:latin typeface="Trebuchet MS" charset="0"/>
                <a:ea typeface="Trebuchet MS" charset="0"/>
                <a:cs typeface="Trebuchet MS" charset="0"/>
              </a:rPr>
              <a:t>border</a:t>
            </a:r>
            <a:r>
              <a:rPr lang="sk-SK" sz="2000" dirty="0" smtClean="0">
                <a:latin typeface="Trebuchet MS" charset="0"/>
                <a:ea typeface="Trebuchet MS" charset="0"/>
                <a:cs typeface="Trebuchet MS" charset="0"/>
              </a:rPr>
              <a:t> </a:t>
            </a:r>
            <a:r>
              <a:rPr lang="sk-SK" sz="2000" dirty="0" err="1" smtClean="0">
                <a:latin typeface="Trebuchet MS" charset="0"/>
                <a:ea typeface="Trebuchet MS" charset="0"/>
                <a:cs typeface="Trebuchet MS" charset="0"/>
              </a:rPr>
              <a:t>patrols</a:t>
            </a:r>
            <a:r>
              <a:rPr lang="sk-SK" sz="2000" dirty="0" smtClean="0">
                <a:latin typeface="Trebuchet MS" charset="0"/>
                <a:ea typeface="Trebuchet MS" charset="0"/>
                <a:cs typeface="Trebuchet MS" charset="0"/>
              </a:rPr>
              <a:t> in </a:t>
            </a:r>
            <a:r>
              <a:rPr lang="sk-SK" sz="2000" dirty="0" err="1" smtClean="0">
                <a:latin typeface="Trebuchet MS" charset="0"/>
                <a:ea typeface="Trebuchet MS" charset="0"/>
                <a:cs typeface="Trebuchet MS" charset="0"/>
              </a:rPr>
              <a:t>the</a:t>
            </a:r>
            <a:r>
              <a:rPr lang="sk-SK" sz="2000" dirty="0" smtClean="0">
                <a:latin typeface="Trebuchet MS" charset="0"/>
                <a:ea typeface="Trebuchet MS" charset="0"/>
                <a:cs typeface="Trebuchet MS" charset="0"/>
              </a:rPr>
              <a:t> </a:t>
            </a:r>
            <a:r>
              <a:rPr lang="sk-SK" sz="2000" dirty="0" err="1" smtClean="0">
                <a:latin typeface="Trebuchet MS" charset="0"/>
                <a:ea typeface="Trebuchet MS" charset="0"/>
                <a:cs typeface="Trebuchet MS" charset="0"/>
              </a:rPr>
              <a:t>critical</a:t>
            </a:r>
            <a:r>
              <a:rPr lang="sk-SK" sz="2000" dirty="0" smtClean="0">
                <a:latin typeface="Trebuchet MS" charset="0"/>
                <a:ea typeface="Trebuchet MS" charset="0"/>
                <a:cs typeface="Trebuchet MS" charset="0"/>
              </a:rPr>
              <a:t> </a:t>
            </a:r>
            <a:r>
              <a:rPr lang="sk-SK" sz="2000" dirty="0" err="1" smtClean="0">
                <a:latin typeface="Trebuchet MS" charset="0"/>
                <a:ea typeface="Trebuchet MS" charset="0"/>
                <a:cs typeface="Trebuchet MS" charset="0"/>
              </a:rPr>
              <a:t>times</a:t>
            </a:r>
            <a:endParaRPr lang="sk-SK" sz="2000" dirty="0" smtClean="0">
              <a:latin typeface="Trebuchet MS" charset="0"/>
              <a:ea typeface="Trebuchet MS" charset="0"/>
              <a:cs typeface="Trebuchet MS" charset="0"/>
            </a:endParaRPr>
          </a:p>
          <a:p>
            <a:pPr marL="342900" indent="-342900">
              <a:buFontTx/>
              <a:buChar char="-"/>
            </a:pPr>
            <a:r>
              <a:rPr lang="sk-SK" sz="2000" dirty="0" err="1" smtClean="0">
                <a:latin typeface="Trebuchet MS" charset="0"/>
                <a:ea typeface="Trebuchet MS" charset="0"/>
                <a:cs typeface="Trebuchet MS" charset="0"/>
              </a:rPr>
              <a:t>closer</a:t>
            </a:r>
            <a:r>
              <a:rPr lang="sk-SK" sz="2000" dirty="0" smtClean="0">
                <a:latin typeface="Trebuchet MS" charset="0"/>
                <a:ea typeface="Trebuchet MS" charset="0"/>
                <a:cs typeface="Trebuchet MS" charset="0"/>
              </a:rPr>
              <a:t> </a:t>
            </a:r>
            <a:r>
              <a:rPr lang="sk-SK" sz="2000" dirty="0" err="1" smtClean="0">
                <a:latin typeface="Trebuchet MS" charset="0"/>
                <a:ea typeface="Trebuchet MS" charset="0"/>
                <a:cs typeface="Trebuchet MS" charset="0"/>
              </a:rPr>
              <a:t>cooperation</a:t>
            </a:r>
            <a:r>
              <a:rPr lang="sk-SK" sz="2000" dirty="0" smtClean="0">
                <a:latin typeface="Trebuchet MS" charset="0"/>
                <a:ea typeface="Trebuchet MS" charset="0"/>
                <a:cs typeface="Trebuchet MS" charset="0"/>
              </a:rPr>
              <a:t> </a:t>
            </a:r>
            <a:r>
              <a:rPr lang="sk-SK" sz="2000" dirty="0" err="1" smtClean="0">
                <a:latin typeface="Trebuchet MS" charset="0"/>
                <a:ea typeface="Trebuchet MS" charset="0"/>
                <a:cs typeface="Trebuchet MS" charset="0"/>
              </a:rPr>
              <a:t>between</a:t>
            </a:r>
            <a:r>
              <a:rPr lang="sk-SK" sz="2000" dirty="0" smtClean="0">
                <a:latin typeface="Trebuchet MS" charset="0"/>
                <a:ea typeface="Trebuchet MS" charset="0"/>
                <a:cs typeface="Trebuchet MS" charset="0"/>
              </a:rPr>
              <a:t> </a:t>
            </a:r>
            <a:r>
              <a:rPr lang="en-GB" sz="2000" dirty="0">
                <a:latin typeface="Trebuchet MS" charset="0"/>
                <a:ea typeface="Trebuchet MS" charset="0"/>
                <a:cs typeface="Trebuchet MS" charset="0"/>
              </a:rPr>
              <a:t>neighbouring </a:t>
            </a:r>
            <a:r>
              <a:rPr lang="sk-SK" sz="2000" dirty="0" err="1" smtClean="0">
                <a:latin typeface="Trebuchet MS" charset="0"/>
                <a:ea typeface="Trebuchet MS" charset="0"/>
                <a:cs typeface="Trebuchet MS" charset="0"/>
              </a:rPr>
              <a:t>patrols</a:t>
            </a:r>
            <a:r>
              <a:rPr lang="sk-SK" sz="2000" dirty="0" smtClean="0">
                <a:latin typeface="Trebuchet MS" charset="0"/>
                <a:ea typeface="Trebuchet MS" charset="0"/>
                <a:cs typeface="Trebuchet MS" charset="0"/>
              </a:rPr>
              <a:t> and </a:t>
            </a:r>
            <a:r>
              <a:rPr lang="sk-SK" sz="2000" dirty="0" err="1" smtClean="0">
                <a:latin typeface="Trebuchet MS" charset="0"/>
                <a:ea typeface="Trebuchet MS" charset="0"/>
                <a:cs typeface="Trebuchet MS" charset="0"/>
              </a:rPr>
              <a:t>with</a:t>
            </a:r>
            <a:r>
              <a:rPr lang="sk-SK" sz="2000" dirty="0" smtClean="0">
                <a:latin typeface="Trebuchet MS" charset="0"/>
                <a:ea typeface="Trebuchet MS" charset="0"/>
                <a:cs typeface="Trebuchet MS" charset="0"/>
              </a:rPr>
              <a:t> UKR </a:t>
            </a:r>
            <a:r>
              <a:rPr lang="sk-SK" sz="2000" dirty="0" err="1" smtClean="0">
                <a:latin typeface="Trebuchet MS" charset="0"/>
                <a:ea typeface="Trebuchet MS" charset="0"/>
                <a:cs typeface="Trebuchet MS" charset="0"/>
              </a:rPr>
              <a:t>border</a:t>
            </a:r>
            <a:r>
              <a:rPr lang="sk-SK" sz="2000" dirty="0" smtClean="0">
                <a:latin typeface="Trebuchet MS" charset="0"/>
                <a:ea typeface="Trebuchet MS" charset="0"/>
                <a:cs typeface="Trebuchet MS" charset="0"/>
              </a:rPr>
              <a:t> </a:t>
            </a:r>
            <a:r>
              <a:rPr lang="sk-SK" sz="2000" dirty="0" err="1" smtClean="0">
                <a:latin typeface="Trebuchet MS" charset="0"/>
                <a:ea typeface="Trebuchet MS" charset="0"/>
                <a:cs typeface="Trebuchet MS" charset="0"/>
              </a:rPr>
              <a:t>guard</a:t>
            </a:r>
            <a:endParaRPr lang="sk-SK" sz="2000" dirty="0" smtClean="0">
              <a:latin typeface="Trebuchet MS" charset="0"/>
              <a:ea typeface="Trebuchet MS" charset="0"/>
              <a:cs typeface="Trebuchet MS" charset="0"/>
            </a:endParaRPr>
          </a:p>
          <a:p>
            <a:pPr marL="342900" indent="-342900">
              <a:buFontTx/>
              <a:buChar char="-"/>
            </a:pPr>
            <a:r>
              <a:rPr lang="sk-SK" sz="2000" dirty="0" smtClean="0">
                <a:latin typeface="Trebuchet MS" charset="0"/>
                <a:ea typeface="Trebuchet MS" charset="0"/>
                <a:cs typeface="Trebuchet MS" charset="0"/>
              </a:rPr>
              <a:t>more </a:t>
            </a:r>
            <a:r>
              <a:rPr lang="sk-SK" sz="2000" dirty="0" err="1" smtClean="0">
                <a:latin typeface="Trebuchet MS" charset="0"/>
                <a:ea typeface="Trebuchet MS" charset="0"/>
                <a:cs typeface="Trebuchet MS" charset="0"/>
              </a:rPr>
              <a:t>carefull</a:t>
            </a:r>
            <a:r>
              <a:rPr lang="sk-SK" sz="2000" dirty="0" smtClean="0">
                <a:latin typeface="Trebuchet MS" charset="0"/>
                <a:ea typeface="Trebuchet MS" charset="0"/>
                <a:cs typeface="Trebuchet MS" charset="0"/>
              </a:rPr>
              <a:t> and </a:t>
            </a:r>
            <a:r>
              <a:rPr lang="sk-SK" sz="2000" dirty="0" err="1" smtClean="0">
                <a:latin typeface="Trebuchet MS" charset="0"/>
                <a:ea typeface="Trebuchet MS" charset="0"/>
                <a:cs typeface="Trebuchet MS" charset="0"/>
              </a:rPr>
              <a:t>quicker</a:t>
            </a:r>
            <a:r>
              <a:rPr lang="sk-SK" sz="2000" dirty="0" smtClean="0">
                <a:latin typeface="Trebuchet MS" charset="0"/>
                <a:ea typeface="Trebuchet MS" charset="0"/>
                <a:cs typeface="Trebuchet MS" charset="0"/>
              </a:rPr>
              <a:t> </a:t>
            </a:r>
            <a:r>
              <a:rPr lang="sk-SK" sz="2000" dirty="0" err="1" smtClean="0">
                <a:latin typeface="Trebuchet MS" charset="0"/>
                <a:ea typeface="Trebuchet MS" charset="0"/>
                <a:cs typeface="Trebuchet MS" charset="0"/>
              </a:rPr>
              <a:t>operative</a:t>
            </a:r>
            <a:r>
              <a:rPr lang="sk-SK" sz="2000" dirty="0" smtClean="0">
                <a:latin typeface="Trebuchet MS" charset="0"/>
                <a:ea typeface="Trebuchet MS" charset="0"/>
                <a:cs typeface="Trebuchet MS" charset="0"/>
              </a:rPr>
              <a:t> </a:t>
            </a:r>
            <a:r>
              <a:rPr lang="sk-SK" sz="2000" dirty="0" err="1" smtClean="0">
                <a:latin typeface="Trebuchet MS" charset="0"/>
                <a:ea typeface="Trebuchet MS" charset="0"/>
                <a:cs typeface="Trebuchet MS" charset="0"/>
              </a:rPr>
              <a:t>physical</a:t>
            </a:r>
            <a:r>
              <a:rPr lang="sk-SK" sz="2000" dirty="0" smtClean="0">
                <a:latin typeface="Trebuchet MS" charset="0"/>
                <a:ea typeface="Trebuchet MS" charset="0"/>
                <a:cs typeface="Trebuchet MS" charset="0"/>
              </a:rPr>
              <a:t> </a:t>
            </a:r>
            <a:r>
              <a:rPr lang="sk-SK" sz="2000" dirty="0" err="1" smtClean="0">
                <a:latin typeface="Trebuchet MS" charset="0"/>
                <a:ea typeface="Trebuchet MS" charset="0"/>
                <a:cs typeface="Trebuchet MS" charset="0"/>
              </a:rPr>
              <a:t>checks</a:t>
            </a:r>
            <a:r>
              <a:rPr lang="sk-SK" sz="2000" dirty="0" smtClean="0">
                <a:latin typeface="Trebuchet MS" charset="0"/>
                <a:ea typeface="Trebuchet MS" charset="0"/>
                <a:cs typeface="Trebuchet MS" charset="0"/>
              </a:rPr>
              <a:t> in </a:t>
            </a:r>
            <a:r>
              <a:rPr lang="sk-SK" sz="2000" dirty="0" err="1" smtClean="0">
                <a:latin typeface="Trebuchet MS" charset="0"/>
                <a:ea typeface="Trebuchet MS" charset="0"/>
                <a:cs typeface="Trebuchet MS" charset="0"/>
              </a:rPr>
              <a:t>the</a:t>
            </a:r>
            <a:r>
              <a:rPr lang="sk-SK" sz="2000" dirty="0" smtClean="0">
                <a:latin typeface="Trebuchet MS" charset="0"/>
                <a:ea typeface="Trebuchet MS" charset="0"/>
                <a:cs typeface="Trebuchet MS" charset="0"/>
              </a:rPr>
              <a:t> </a:t>
            </a:r>
            <a:r>
              <a:rPr lang="sk-SK" sz="2000" dirty="0" err="1" smtClean="0">
                <a:latin typeface="Trebuchet MS" charset="0"/>
                <a:ea typeface="Trebuchet MS" charset="0"/>
                <a:cs typeface="Trebuchet MS" charset="0"/>
              </a:rPr>
              <a:t>case</a:t>
            </a:r>
            <a:r>
              <a:rPr lang="sk-SK" sz="2000" dirty="0" smtClean="0">
                <a:latin typeface="Trebuchet MS" charset="0"/>
                <a:ea typeface="Trebuchet MS" charset="0"/>
                <a:cs typeface="Trebuchet MS" charset="0"/>
              </a:rPr>
              <a:t> </a:t>
            </a:r>
            <a:r>
              <a:rPr lang="sk-SK" sz="2000" dirty="0" err="1" smtClean="0">
                <a:latin typeface="Trebuchet MS" charset="0"/>
                <a:ea typeface="Trebuchet MS" charset="0"/>
                <a:cs typeface="Trebuchet MS" charset="0"/>
              </a:rPr>
              <a:t>of</a:t>
            </a:r>
            <a:r>
              <a:rPr lang="sk-SK" sz="2000" dirty="0" smtClean="0">
                <a:latin typeface="Trebuchet MS" charset="0"/>
                <a:ea typeface="Trebuchet MS" charset="0"/>
                <a:cs typeface="Trebuchet MS" charset="0"/>
              </a:rPr>
              <a:t> </a:t>
            </a:r>
            <a:r>
              <a:rPr lang="sk-SK" sz="2000" dirty="0" err="1" smtClean="0">
                <a:latin typeface="Trebuchet MS" charset="0"/>
                <a:ea typeface="Trebuchet MS" charset="0"/>
                <a:cs typeface="Trebuchet MS" charset="0"/>
              </a:rPr>
              <a:t>signals</a:t>
            </a:r>
            <a:r>
              <a:rPr lang="sk-SK" sz="2000" dirty="0" smtClean="0">
                <a:latin typeface="Trebuchet MS" charset="0"/>
                <a:ea typeface="Trebuchet MS" charset="0"/>
                <a:cs typeface="Trebuchet MS" charset="0"/>
              </a:rPr>
              <a:t> </a:t>
            </a:r>
            <a:r>
              <a:rPr lang="sk-SK" sz="2000" dirty="0" err="1" smtClean="0">
                <a:latin typeface="Trebuchet MS" charset="0"/>
                <a:ea typeface="Trebuchet MS" charset="0"/>
                <a:cs typeface="Trebuchet MS" charset="0"/>
              </a:rPr>
              <a:t>from</a:t>
            </a:r>
            <a:r>
              <a:rPr lang="sk-SK" sz="2000" dirty="0" smtClean="0">
                <a:latin typeface="Trebuchet MS" charset="0"/>
                <a:ea typeface="Trebuchet MS" charset="0"/>
                <a:cs typeface="Trebuchet MS" charset="0"/>
              </a:rPr>
              <a:t> </a:t>
            </a:r>
            <a:r>
              <a:rPr lang="sk-SK" sz="2000" dirty="0" err="1" smtClean="0">
                <a:latin typeface="Trebuchet MS" charset="0"/>
                <a:ea typeface="Trebuchet MS" charset="0"/>
                <a:cs typeface="Trebuchet MS" charset="0"/>
              </a:rPr>
              <a:t>technical</a:t>
            </a:r>
            <a:r>
              <a:rPr lang="sk-SK" sz="2000" dirty="0" smtClean="0">
                <a:latin typeface="Trebuchet MS" charset="0"/>
                <a:ea typeface="Trebuchet MS" charset="0"/>
                <a:cs typeface="Trebuchet MS" charset="0"/>
              </a:rPr>
              <a:t> </a:t>
            </a:r>
            <a:r>
              <a:rPr lang="sk-SK" sz="2000" dirty="0" err="1" smtClean="0">
                <a:latin typeface="Trebuchet MS" charset="0"/>
                <a:ea typeface="Trebuchet MS" charset="0"/>
                <a:cs typeface="Trebuchet MS" charset="0"/>
              </a:rPr>
              <a:t>means</a:t>
            </a:r>
            <a:endParaRPr lang="sk-SK" sz="2000" dirty="0" smtClean="0">
              <a:latin typeface="Trebuchet MS" charset="0"/>
              <a:ea typeface="Trebuchet MS" charset="0"/>
              <a:cs typeface="Trebuchet MS" charset="0"/>
            </a:endParaRPr>
          </a:p>
          <a:p>
            <a:pPr marL="342900" indent="-342900">
              <a:buFontTx/>
              <a:buChar char="-"/>
            </a:pPr>
            <a:r>
              <a:rPr lang="sk-SK" sz="2000" dirty="0" smtClean="0">
                <a:latin typeface="Trebuchet MS" charset="0"/>
                <a:ea typeface="Trebuchet MS" charset="0"/>
                <a:cs typeface="Trebuchet MS" charset="0"/>
              </a:rPr>
              <a:t>more </a:t>
            </a:r>
            <a:r>
              <a:rPr lang="sk-SK" sz="2000" dirty="0" err="1" smtClean="0">
                <a:latin typeface="Trebuchet MS" charset="0"/>
                <a:ea typeface="Trebuchet MS" charset="0"/>
                <a:cs typeface="Trebuchet MS" charset="0"/>
              </a:rPr>
              <a:t>carefull</a:t>
            </a:r>
            <a:r>
              <a:rPr lang="sk-SK" sz="2000" dirty="0" smtClean="0">
                <a:latin typeface="Trebuchet MS" charset="0"/>
                <a:ea typeface="Trebuchet MS" charset="0"/>
                <a:cs typeface="Trebuchet MS" charset="0"/>
              </a:rPr>
              <a:t> </a:t>
            </a:r>
            <a:r>
              <a:rPr lang="sk-SK" sz="2000" dirty="0" err="1" smtClean="0">
                <a:latin typeface="Trebuchet MS" charset="0"/>
                <a:ea typeface="Trebuchet MS" charset="0"/>
                <a:cs typeface="Trebuchet MS" charset="0"/>
              </a:rPr>
              <a:t>control</a:t>
            </a:r>
            <a:r>
              <a:rPr lang="sk-SK" sz="2000" dirty="0" smtClean="0">
                <a:latin typeface="Trebuchet MS" charset="0"/>
                <a:ea typeface="Trebuchet MS" charset="0"/>
                <a:cs typeface="Trebuchet MS" charset="0"/>
              </a:rPr>
              <a:t> </a:t>
            </a:r>
            <a:r>
              <a:rPr lang="sk-SK" sz="2000" dirty="0" err="1" smtClean="0">
                <a:latin typeface="Trebuchet MS" charset="0"/>
                <a:ea typeface="Trebuchet MS" charset="0"/>
                <a:cs typeface="Trebuchet MS" charset="0"/>
              </a:rPr>
              <a:t>of</a:t>
            </a:r>
            <a:r>
              <a:rPr lang="sk-SK" sz="2000" dirty="0" smtClean="0">
                <a:latin typeface="Trebuchet MS" charset="0"/>
                <a:ea typeface="Trebuchet MS" charset="0"/>
                <a:cs typeface="Trebuchet MS" charset="0"/>
              </a:rPr>
              <a:t> </a:t>
            </a:r>
            <a:r>
              <a:rPr lang="sk-SK" sz="2000" dirty="0" err="1" smtClean="0">
                <a:latin typeface="Trebuchet MS" charset="0"/>
                <a:ea typeface="Trebuchet MS" charset="0"/>
                <a:cs typeface="Trebuchet MS" charset="0"/>
              </a:rPr>
              <a:t>the</a:t>
            </a:r>
            <a:r>
              <a:rPr lang="sk-SK" sz="2000" dirty="0" smtClean="0">
                <a:latin typeface="Trebuchet MS" charset="0"/>
                <a:ea typeface="Trebuchet MS" charset="0"/>
                <a:cs typeface="Trebuchet MS" charset="0"/>
              </a:rPr>
              <a:t> </a:t>
            </a:r>
            <a:r>
              <a:rPr lang="sk-SK" sz="2000" dirty="0" err="1" smtClean="0">
                <a:latin typeface="Trebuchet MS" charset="0"/>
                <a:ea typeface="Trebuchet MS" charset="0"/>
                <a:cs typeface="Trebuchet MS" charset="0"/>
              </a:rPr>
              <a:t>persons</a:t>
            </a:r>
            <a:r>
              <a:rPr lang="sk-SK" sz="2000" dirty="0" smtClean="0">
                <a:latin typeface="Trebuchet MS" charset="0"/>
                <a:ea typeface="Trebuchet MS" charset="0"/>
                <a:cs typeface="Trebuchet MS" charset="0"/>
              </a:rPr>
              <a:t> </a:t>
            </a:r>
            <a:r>
              <a:rPr lang="sk-SK" sz="2000" dirty="0" err="1" smtClean="0">
                <a:latin typeface="Trebuchet MS" charset="0"/>
                <a:ea typeface="Trebuchet MS" charset="0"/>
                <a:cs typeface="Trebuchet MS" charset="0"/>
              </a:rPr>
              <a:t>inland</a:t>
            </a:r>
            <a:r>
              <a:rPr lang="sk-SK" sz="2000" dirty="0" smtClean="0">
                <a:latin typeface="Trebuchet MS" charset="0"/>
                <a:ea typeface="Trebuchet MS" charset="0"/>
                <a:cs typeface="Trebuchet MS" charset="0"/>
              </a:rPr>
              <a:t> in </a:t>
            </a:r>
            <a:r>
              <a:rPr lang="sk-SK" sz="2000" dirty="0" err="1" smtClean="0">
                <a:latin typeface="Trebuchet MS" charset="0"/>
                <a:ea typeface="Trebuchet MS" charset="0"/>
                <a:cs typeface="Trebuchet MS" charset="0"/>
              </a:rPr>
              <a:t>the</a:t>
            </a:r>
            <a:r>
              <a:rPr lang="sk-SK" sz="2000" dirty="0" smtClean="0">
                <a:latin typeface="Trebuchet MS" charset="0"/>
                <a:ea typeface="Trebuchet MS" charset="0"/>
                <a:cs typeface="Trebuchet MS" charset="0"/>
              </a:rPr>
              <a:t> </a:t>
            </a:r>
            <a:r>
              <a:rPr lang="sk-SK" sz="2000" dirty="0" err="1" smtClean="0">
                <a:latin typeface="Trebuchet MS" charset="0"/>
                <a:ea typeface="Trebuchet MS" charset="0"/>
                <a:cs typeface="Trebuchet MS" charset="0"/>
              </a:rPr>
              <a:t>border</a:t>
            </a:r>
            <a:r>
              <a:rPr lang="sk-SK" sz="2000" dirty="0" smtClean="0">
                <a:latin typeface="Trebuchet MS" charset="0"/>
                <a:ea typeface="Trebuchet MS" charset="0"/>
                <a:cs typeface="Trebuchet MS" charset="0"/>
              </a:rPr>
              <a:t> </a:t>
            </a:r>
            <a:r>
              <a:rPr lang="en-GB" sz="2000" dirty="0" smtClean="0">
                <a:latin typeface="Trebuchet MS" charset="0"/>
                <a:ea typeface="Trebuchet MS" charset="0"/>
                <a:cs typeface="Trebuchet MS" charset="0"/>
              </a:rPr>
              <a:t>vicinity</a:t>
            </a:r>
          </a:p>
          <a:p>
            <a:pPr marL="342900" indent="-342900">
              <a:buFontTx/>
              <a:buChar char="-"/>
            </a:pPr>
            <a:r>
              <a:rPr lang="sk-SK" sz="2000" dirty="0" smtClean="0">
                <a:latin typeface="Trebuchet MS" charset="0"/>
                <a:ea typeface="Trebuchet MS" charset="0"/>
                <a:cs typeface="Trebuchet MS" charset="0"/>
              </a:rPr>
              <a:t>more </a:t>
            </a:r>
            <a:r>
              <a:rPr lang="sk-SK" sz="2000" dirty="0" err="1" smtClean="0">
                <a:latin typeface="Trebuchet MS" charset="0"/>
                <a:ea typeface="Trebuchet MS" charset="0"/>
                <a:cs typeface="Trebuchet MS" charset="0"/>
              </a:rPr>
              <a:t>attention</a:t>
            </a:r>
            <a:r>
              <a:rPr lang="sk-SK" sz="2000" dirty="0" smtClean="0">
                <a:latin typeface="Trebuchet MS" charset="0"/>
                <a:ea typeface="Trebuchet MS" charset="0"/>
                <a:cs typeface="Trebuchet MS" charset="0"/>
              </a:rPr>
              <a:t> to </a:t>
            </a:r>
            <a:r>
              <a:rPr lang="sk-SK" sz="2000" dirty="0" err="1" smtClean="0">
                <a:latin typeface="Trebuchet MS" charset="0"/>
                <a:ea typeface="Trebuchet MS" charset="0"/>
                <a:cs typeface="Trebuchet MS" charset="0"/>
              </a:rPr>
              <a:t>the</a:t>
            </a:r>
            <a:r>
              <a:rPr lang="sk-SK" sz="2000" dirty="0" smtClean="0">
                <a:latin typeface="Trebuchet MS" charset="0"/>
                <a:ea typeface="Trebuchet MS" charset="0"/>
                <a:cs typeface="Trebuchet MS" charset="0"/>
              </a:rPr>
              <a:t> </a:t>
            </a:r>
            <a:r>
              <a:rPr lang="en-GB" sz="2000" dirty="0" smtClean="0">
                <a:latin typeface="Trebuchet MS" charset="0"/>
                <a:ea typeface="Trebuchet MS" charset="0"/>
                <a:cs typeface="Trebuchet MS" charset="0"/>
              </a:rPr>
              <a:t>smuggling</a:t>
            </a:r>
            <a:r>
              <a:rPr lang="sk-SK" sz="2000" dirty="0" smtClean="0">
                <a:latin typeface="Trebuchet MS" charset="0"/>
                <a:ea typeface="Trebuchet MS" charset="0"/>
                <a:cs typeface="Trebuchet MS" charset="0"/>
              </a:rPr>
              <a:t> </a:t>
            </a:r>
            <a:r>
              <a:rPr lang="sk-SK" sz="2000" dirty="0" err="1" smtClean="0">
                <a:latin typeface="Trebuchet MS" charset="0"/>
                <a:ea typeface="Trebuchet MS" charset="0"/>
                <a:cs typeface="Trebuchet MS" charset="0"/>
              </a:rPr>
              <a:t>along</a:t>
            </a:r>
            <a:r>
              <a:rPr lang="sk-SK" sz="2000" dirty="0" smtClean="0">
                <a:latin typeface="Trebuchet MS" charset="0"/>
                <a:ea typeface="Trebuchet MS" charset="0"/>
                <a:cs typeface="Trebuchet MS" charset="0"/>
              </a:rPr>
              <a:t> </a:t>
            </a:r>
            <a:r>
              <a:rPr lang="sk-SK" sz="2000" dirty="0" err="1" smtClean="0">
                <a:latin typeface="Trebuchet MS" charset="0"/>
                <a:ea typeface="Trebuchet MS" charset="0"/>
                <a:cs typeface="Trebuchet MS" charset="0"/>
              </a:rPr>
              <a:t>the</a:t>
            </a:r>
            <a:r>
              <a:rPr lang="sk-SK" sz="2000" dirty="0" smtClean="0">
                <a:latin typeface="Trebuchet MS" charset="0"/>
                <a:ea typeface="Trebuchet MS" charset="0"/>
                <a:cs typeface="Trebuchet MS" charset="0"/>
              </a:rPr>
              <a:t> </a:t>
            </a:r>
            <a:r>
              <a:rPr lang="sk-SK" sz="2000" dirty="0" err="1" smtClean="0">
                <a:latin typeface="Trebuchet MS" charset="0"/>
                <a:ea typeface="Trebuchet MS" charset="0"/>
                <a:cs typeface="Trebuchet MS" charset="0"/>
              </a:rPr>
              <a:t>rivers</a:t>
            </a:r>
            <a:endParaRPr lang="sk-SK" sz="2000" dirty="0" smtClean="0">
              <a:latin typeface="Trebuchet MS" charset="0"/>
              <a:ea typeface="Trebuchet MS" charset="0"/>
              <a:cs typeface="Trebuchet MS" charset="0"/>
            </a:endParaRPr>
          </a:p>
          <a:p>
            <a:endParaRPr lang="en-GB" sz="2000" b="1" dirty="0" smtClean="0">
              <a:latin typeface="Trebuchet MS" charset="0"/>
              <a:ea typeface="Trebuchet MS" charset="0"/>
              <a:cs typeface="Trebuchet MS" charset="0"/>
            </a:endParaRPr>
          </a:p>
          <a:p>
            <a:r>
              <a:rPr lang="en-GB" sz="2000" b="1" dirty="0" smtClean="0">
                <a:latin typeface="Trebuchet MS" charset="0"/>
                <a:ea typeface="Trebuchet MS" charset="0"/>
                <a:cs typeface="Trebuchet MS" charset="0"/>
              </a:rPr>
              <a:t>Border </a:t>
            </a:r>
            <a:r>
              <a:rPr lang="sk-SK" sz="2000" b="1" dirty="0" err="1" smtClean="0">
                <a:latin typeface="Trebuchet MS" charset="0"/>
                <a:ea typeface="Trebuchet MS" charset="0"/>
                <a:cs typeface="Trebuchet MS" charset="0"/>
              </a:rPr>
              <a:t>checks</a:t>
            </a:r>
            <a:r>
              <a:rPr lang="en-GB" sz="2000" b="1" dirty="0" smtClean="0">
                <a:latin typeface="Trebuchet MS" charset="0"/>
                <a:ea typeface="Trebuchet MS" charset="0"/>
                <a:cs typeface="Trebuchet MS" charset="0"/>
              </a:rPr>
              <a:t> </a:t>
            </a:r>
            <a:r>
              <a:rPr lang="en-GB" sz="2000" b="1" dirty="0">
                <a:latin typeface="Trebuchet MS" charset="0"/>
                <a:ea typeface="Trebuchet MS" charset="0"/>
                <a:cs typeface="Trebuchet MS" charset="0"/>
              </a:rPr>
              <a:t>measures</a:t>
            </a:r>
          </a:p>
          <a:p>
            <a:pPr marL="342900" indent="-342900">
              <a:buFontTx/>
              <a:buChar char="-"/>
            </a:pPr>
            <a:r>
              <a:rPr lang="sk-SK" sz="2000" dirty="0" smtClean="0">
                <a:latin typeface="Trebuchet MS" charset="0"/>
                <a:ea typeface="Trebuchet MS" charset="0"/>
                <a:cs typeface="Trebuchet MS" charset="0"/>
              </a:rPr>
              <a:t>more </a:t>
            </a:r>
            <a:r>
              <a:rPr lang="sk-SK" sz="2000" dirty="0" err="1" smtClean="0">
                <a:latin typeface="Trebuchet MS" charset="0"/>
                <a:ea typeface="Trebuchet MS" charset="0"/>
                <a:cs typeface="Trebuchet MS" charset="0"/>
              </a:rPr>
              <a:t>carefull</a:t>
            </a:r>
            <a:r>
              <a:rPr lang="sk-SK" sz="2000" dirty="0" smtClean="0">
                <a:latin typeface="Trebuchet MS" charset="0"/>
                <a:ea typeface="Trebuchet MS" charset="0"/>
                <a:cs typeface="Trebuchet MS" charset="0"/>
              </a:rPr>
              <a:t> </a:t>
            </a:r>
            <a:r>
              <a:rPr lang="sk-SK" sz="2000" dirty="0" err="1" smtClean="0">
                <a:latin typeface="Trebuchet MS" charset="0"/>
                <a:ea typeface="Trebuchet MS" charset="0"/>
                <a:cs typeface="Trebuchet MS" charset="0"/>
              </a:rPr>
              <a:t>profiling</a:t>
            </a:r>
            <a:r>
              <a:rPr lang="sk-SK" sz="2000" dirty="0" smtClean="0">
                <a:latin typeface="Trebuchet MS" charset="0"/>
                <a:ea typeface="Trebuchet MS" charset="0"/>
                <a:cs typeface="Trebuchet MS" charset="0"/>
              </a:rPr>
              <a:t> </a:t>
            </a:r>
            <a:r>
              <a:rPr lang="sk-SK" sz="2000" dirty="0" err="1" smtClean="0">
                <a:latin typeface="Trebuchet MS" charset="0"/>
                <a:ea typeface="Trebuchet MS" charset="0"/>
                <a:cs typeface="Trebuchet MS" charset="0"/>
              </a:rPr>
              <a:t>of</a:t>
            </a:r>
            <a:r>
              <a:rPr lang="sk-SK" sz="2000" dirty="0" smtClean="0">
                <a:latin typeface="Trebuchet MS" charset="0"/>
                <a:ea typeface="Trebuchet MS" charset="0"/>
                <a:cs typeface="Trebuchet MS" charset="0"/>
              </a:rPr>
              <a:t> </a:t>
            </a:r>
            <a:r>
              <a:rPr lang="sk-SK" sz="2000" dirty="0" err="1" smtClean="0">
                <a:latin typeface="Trebuchet MS" charset="0"/>
                <a:ea typeface="Trebuchet MS" charset="0"/>
                <a:cs typeface="Trebuchet MS" charset="0"/>
              </a:rPr>
              <a:t>persons</a:t>
            </a:r>
            <a:endParaRPr lang="sk-SK" sz="2000" dirty="0" smtClean="0">
              <a:latin typeface="Trebuchet MS" charset="0"/>
              <a:ea typeface="Trebuchet MS" charset="0"/>
              <a:cs typeface="Trebuchet MS" charset="0"/>
            </a:endParaRPr>
          </a:p>
          <a:p>
            <a:pPr marL="342900" indent="-342900">
              <a:buFontTx/>
              <a:buChar char="-"/>
            </a:pPr>
            <a:r>
              <a:rPr lang="sk-SK" sz="2000" dirty="0" err="1" smtClean="0">
                <a:latin typeface="Trebuchet MS" charset="0"/>
                <a:ea typeface="Trebuchet MS" charset="0"/>
                <a:cs typeface="Trebuchet MS" charset="0"/>
              </a:rPr>
              <a:t>performing</a:t>
            </a:r>
            <a:r>
              <a:rPr lang="sk-SK" sz="2000" dirty="0" smtClean="0">
                <a:latin typeface="Trebuchet MS" charset="0"/>
                <a:ea typeface="Trebuchet MS" charset="0"/>
                <a:cs typeface="Trebuchet MS" charset="0"/>
              </a:rPr>
              <a:t> </a:t>
            </a:r>
            <a:r>
              <a:rPr lang="sk-SK" sz="2000" dirty="0" err="1" smtClean="0">
                <a:latin typeface="Trebuchet MS" charset="0"/>
                <a:ea typeface="Trebuchet MS" charset="0"/>
                <a:cs typeface="Trebuchet MS" charset="0"/>
              </a:rPr>
              <a:t>second-line</a:t>
            </a:r>
            <a:r>
              <a:rPr lang="sk-SK" sz="2000" dirty="0" smtClean="0">
                <a:latin typeface="Trebuchet MS" charset="0"/>
                <a:ea typeface="Trebuchet MS" charset="0"/>
                <a:cs typeface="Trebuchet MS" charset="0"/>
              </a:rPr>
              <a:t> </a:t>
            </a:r>
            <a:r>
              <a:rPr lang="sk-SK" sz="2000" dirty="0" err="1" smtClean="0">
                <a:latin typeface="Trebuchet MS" charset="0"/>
                <a:ea typeface="Trebuchet MS" charset="0"/>
                <a:cs typeface="Trebuchet MS" charset="0"/>
              </a:rPr>
              <a:t>checks</a:t>
            </a:r>
            <a:endParaRPr lang="sk-SK" sz="2000" dirty="0" smtClean="0">
              <a:latin typeface="Trebuchet MS" charset="0"/>
              <a:ea typeface="Trebuchet MS" charset="0"/>
              <a:cs typeface="Trebuchet MS" charset="0"/>
            </a:endParaRPr>
          </a:p>
          <a:p>
            <a:pPr marL="342900" indent="-342900">
              <a:buFontTx/>
              <a:buChar char="-"/>
            </a:pPr>
            <a:r>
              <a:rPr lang="sk-SK" sz="2000" dirty="0" err="1" smtClean="0">
                <a:latin typeface="Trebuchet MS" charset="0"/>
                <a:ea typeface="Trebuchet MS" charset="0"/>
                <a:cs typeface="Trebuchet MS" charset="0"/>
              </a:rPr>
              <a:t>starting</a:t>
            </a:r>
            <a:r>
              <a:rPr lang="sk-SK" sz="2000" dirty="0" smtClean="0">
                <a:latin typeface="Trebuchet MS" charset="0"/>
                <a:ea typeface="Trebuchet MS" charset="0"/>
                <a:cs typeface="Trebuchet MS" charset="0"/>
              </a:rPr>
              <a:t> to </a:t>
            </a:r>
            <a:r>
              <a:rPr lang="sk-SK" sz="2000" dirty="0" err="1" smtClean="0">
                <a:latin typeface="Trebuchet MS" charset="0"/>
                <a:ea typeface="Trebuchet MS" charset="0"/>
                <a:cs typeface="Trebuchet MS" charset="0"/>
              </a:rPr>
              <a:t>build</a:t>
            </a:r>
            <a:r>
              <a:rPr lang="sk-SK" sz="2000" dirty="0" smtClean="0">
                <a:latin typeface="Trebuchet MS" charset="0"/>
                <a:ea typeface="Trebuchet MS" charset="0"/>
                <a:cs typeface="Trebuchet MS" charset="0"/>
              </a:rPr>
              <a:t> </a:t>
            </a:r>
            <a:r>
              <a:rPr lang="sk-SK" sz="2000" dirty="0" err="1" smtClean="0">
                <a:latin typeface="Trebuchet MS" charset="0"/>
                <a:ea typeface="Trebuchet MS" charset="0"/>
                <a:cs typeface="Trebuchet MS" charset="0"/>
              </a:rPr>
              <a:t>entry-exit</a:t>
            </a:r>
            <a:r>
              <a:rPr lang="sk-SK" sz="2000" dirty="0" smtClean="0">
                <a:latin typeface="Trebuchet MS" charset="0"/>
                <a:ea typeface="Trebuchet MS" charset="0"/>
                <a:cs typeface="Trebuchet MS" charset="0"/>
              </a:rPr>
              <a:t> </a:t>
            </a:r>
            <a:r>
              <a:rPr lang="sk-SK" sz="2000" dirty="0" err="1" smtClean="0">
                <a:latin typeface="Trebuchet MS" charset="0"/>
                <a:ea typeface="Trebuchet MS" charset="0"/>
                <a:cs typeface="Trebuchet MS" charset="0"/>
              </a:rPr>
              <a:t>system</a:t>
            </a:r>
            <a:r>
              <a:rPr lang="sk-SK" sz="2000" dirty="0" smtClean="0">
                <a:latin typeface="Trebuchet MS" charset="0"/>
                <a:ea typeface="Trebuchet MS" charset="0"/>
                <a:cs typeface="Trebuchet MS" charset="0"/>
              </a:rPr>
              <a:t> </a:t>
            </a:r>
          </a:p>
          <a:p>
            <a:pPr marL="342900" indent="-342900">
              <a:buFontTx/>
              <a:buChar char="-"/>
            </a:pPr>
            <a:r>
              <a:rPr lang="sk-SK" sz="2000" dirty="0" smtClean="0">
                <a:latin typeface="Trebuchet MS" charset="0"/>
                <a:ea typeface="Trebuchet MS" charset="0"/>
                <a:cs typeface="Trebuchet MS" charset="0"/>
              </a:rPr>
              <a:t>ABC </a:t>
            </a:r>
            <a:r>
              <a:rPr lang="sk-SK" sz="2000" dirty="0" err="1">
                <a:latin typeface="Trebuchet MS" charset="0"/>
                <a:ea typeface="Trebuchet MS" charset="0"/>
                <a:cs typeface="Trebuchet MS" charset="0"/>
              </a:rPr>
              <a:t>gates</a:t>
            </a:r>
            <a:r>
              <a:rPr lang="sk-SK" sz="2000" dirty="0">
                <a:latin typeface="Trebuchet MS" charset="0"/>
                <a:ea typeface="Trebuchet MS" charset="0"/>
                <a:cs typeface="Trebuchet MS" charset="0"/>
              </a:rPr>
              <a:t> </a:t>
            </a:r>
            <a:r>
              <a:rPr lang="sk-SK" sz="2000" dirty="0" err="1">
                <a:latin typeface="Trebuchet MS" charset="0"/>
                <a:ea typeface="Trebuchet MS" charset="0"/>
                <a:cs typeface="Trebuchet MS" charset="0"/>
              </a:rPr>
              <a:t>at</a:t>
            </a:r>
            <a:r>
              <a:rPr lang="sk-SK" sz="2000" dirty="0">
                <a:latin typeface="Trebuchet MS" charset="0"/>
                <a:ea typeface="Trebuchet MS" charset="0"/>
                <a:cs typeface="Trebuchet MS" charset="0"/>
              </a:rPr>
              <a:t> </a:t>
            </a:r>
            <a:r>
              <a:rPr lang="sk-SK" sz="2000" dirty="0" err="1">
                <a:latin typeface="Trebuchet MS" charset="0"/>
                <a:ea typeface="Trebuchet MS" charset="0"/>
                <a:cs typeface="Trebuchet MS" charset="0"/>
              </a:rPr>
              <a:t>the</a:t>
            </a:r>
            <a:r>
              <a:rPr lang="sk-SK" sz="2000" dirty="0">
                <a:latin typeface="Trebuchet MS" charset="0"/>
                <a:ea typeface="Trebuchet MS" charset="0"/>
                <a:cs typeface="Trebuchet MS" charset="0"/>
              </a:rPr>
              <a:t> Bratislava </a:t>
            </a:r>
            <a:r>
              <a:rPr lang="sk-SK" sz="2000" dirty="0" err="1">
                <a:latin typeface="Trebuchet MS" charset="0"/>
                <a:ea typeface="Trebuchet MS" charset="0"/>
                <a:cs typeface="Trebuchet MS" charset="0"/>
              </a:rPr>
              <a:t>Airport</a:t>
            </a:r>
            <a:endParaRPr lang="sk-SK" sz="2000" dirty="0">
              <a:latin typeface="Trebuchet MS" charset="0"/>
              <a:ea typeface="Trebuchet MS" charset="0"/>
              <a:cs typeface="Trebuchet MS" charset="0"/>
            </a:endParaRPr>
          </a:p>
          <a:p>
            <a:pPr marL="342900" indent="-342900">
              <a:buFontTx/>
              <a:buChar char="-"/>
            </a:pPr>
            <a:endParaRPr lang="sk-SK" sz="2000" dirty="0" smtClean="0">
              <a:latin typeface="Trebuchet MS" charset="0"/>
              <a:ea typeface="Trebuchet MS" charset="0"/>
              <a:cs typeface="Trebuchet MS" charset="0"/>
            </a:endParaRPr>
          </a:p>
          <a:p>
            <a:pPr marL="342900" indent="-342900">
              <a:buFontTx/>
              <a:buChar char="-"/>
            </a:pPr>
            <a:endParaRPr lang="sk-SK" sz="2000" dirty="0">
              <a:latin typeface="Trebuchet MS" charset="0"/>
              <a:ea typeface="Trebuchet MS" charset="0"/>
              <a:cs typeface="Trebuchet MS" charset="0"/>
            </a:endParaRPr>
          </a:p>
        </p:txBody>
      </p:sp>
      <p:sp>
        <p:nvSpPr>
          <p:cNvPr id="6" name="Obdĺžnik 5"/>
          <p:cNvSpPr/>
          <p:nvPr/>
        </p:nvSpPr>
        <p:spPr>
          <a:xfrm>
            <a:off x="1619672" y="609164"/>
            <a:ext cx="5904656" cy="743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pPr>
            <a:r>
              <a:rPr lang="en-US" sz="2200" b="1" dirty="0" smtClean="0">
                <a:solidFill>
                  <a:schemeClr val="accent1">
                    <a:lumMod val="50000"/>
                  </a:schemeClr>
                </a:solidFill>
                <a:latin typeface="Trebuchet MS" charset="0"/>
                <a:ea typeface="Trebuchet MS" charset="0"/>
                <a:cs typeface="Trebuchet MS" charset="0"/>
              </a:rPr>
              <a:t>MEASURES </a:t>
            </a:r>
            <a:r>
              <a:rPr lang="sk-SK" sz="2200" b="1" dirty="0" smtClean="0">
                <a:solidFill>
                  <a:schemeClr val="accent1">
                    <a:lumMod val="50000"/>
                  </a:schemeClr>
                </a:solidFill>
                <a:latin typeface="Trebuchet MS" charset="0"/>
                <a:ea typeface="Trebuchet MS" charset="0"/>
                <a:cs typeface="Trebuchet MS" charset="0"/>
              </a:rPr>
              <a:t>AT THE EXTERNAL BORDER </a:t>
            </a:r>
            <a:r>
              <a:rPr lang="en-US" sz="2200" b="1" dirty="0" smtClean="0">
                <a:solidFill>
                  <a:schemeClr val="accent1">
                    <a:lumMod val="50000"/>
                  </a:schemeClr>
                </a:solidFill>
                <a:latin typeface="Trebuchet MS" charset="0"/>
                <a:ea typeface="Trebuchet MS" charset="0"/>
                <a:cs typeface="Trebuchet MS" charset="0"/>
              </a:rPr>
              <a:t>FOR THE FOLLOWING PERIOD</a:t>
            </a:r>
            <a:endParaRPr lang="sk-SK" sz="2200" b="1" dirty="0">
              <a:solidFill>
                <a:schemeClr val="accent1">
                  <a:lumMod val="50000"/>
                </a:schemeClr>
              </a:solidFill>
              <a:latin typeface="Trebuchet MS" charset="0"/>
              <a:ea typeface="Trebuchet MS" charset="0"/>
              <a:cs typeface="Trebuchet MS" charset="0"/>
            </a:endParaRPr>
          </a:p>
        </p:txBody>
      </p:sp>
    </p:spTree>
    <p:extLst>
      <p:ext uri="{BB962C8B-B14F-4D97-AF65-F5344CB8AC3E}">
        <p14:creationId xmlns:p14="http://schemas.microsoft.com/office/powerpoint/2010/main" val="933367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p:cNvSpPr txBox="1"/>
          <p:nvPr/>
        </p:nvSpPr>
        <p:spPr>
          <a:xfrm>
            <a:off x="2771800" y="260648"/>
            <a:ext cx="3280129" cy="400110"/>
          </a:xfrm>
          <a:prstGeom prst="rect">
            <a:avLst/>
          </a:prstGeom>
          <a:noFill/>
        </p:spPr>
        <p:txBody>
          <a:bodyPr wrap="none" rtlCol="0">
            <a:spAutoFit/>
          </a:bodyPr>
          <a:lstStyle/>
          <a:p>
            <a:r>
              <a:rPr lang="sk-SK" sz="2000" b="1" dirty="0" smtClean="0">
                <a:solidFill>
                  <a:schemeClr val="accent1">
                    <a:lumMod val="50000"/>
                  </a:schemeClr>
                </a:solidFill>
                <a:latin typeface="Trebuchet MS" charset="0"/>
                <a:ea typeface="Trebuchet MS" charset="0"/>
                <a:cs typeface="Trebuchet MS" charset="0"/>
              </a:rPr>
              <a:t>OVERALL SUMMARIZATION</a:t>
            </a:r>
            <a:endParaRPr lang="sk-SK" sz="2000" b="1" dirty="0">
              <a:solidFill>
                <a:schemeClr val="accent1">
                  <a:lumMod val="50000"/>
                </a:schemeClr>
              </a:solidFill>
              <a:latin typeface="Trebuchet MS" charset="0"/>
              <a:ea typeface="Trebuchet MS" charset="0"/>
              <a:cs typeface="Trebuchet MS" charset="0"/>
            </a:endParaRPr>
          </a:p>
        </p:txBody>
      </p:sp>
      <p:sp>
        <p:nvSpPr>
          <p:cNvPr id="4" name="BlokTextu 3"/>
          <p:cNvSpPr txBox="1"/>
          <p:nvPr/>
        </p:nvSpPr>
        <p:spPr>
          <a:xfrm>
            <a:off x="251520" y="660758"/>
            <a:ext cx="8712968" cy="5693866"/>
          </a:xfrm>
          <a:prstGeom prst="rect">
            <a:avLst/>
          </a:prstGeom>
          <a:noFill/>
        </p:spPr>
        <p:txBody>
          <a:bodyPr wrap="square" rtlCol="0">
            <a:spAutoFit/>
          </a:bodyPr>
          <a:lstStyle/>
          <a:p>
            <a:pPr marL="285750" lvl="0" indent="-285750">
              <a:buFont typeface="Wingdings" charset="2"/>
              <a:buChar char="v"/>
            </a:pPr>
            <a:r>
              <a:rPr lang="en-GB" sz="1400" dirty="0">
                <a:latin typeface="Trebuchet MS" charset="0"/>
                <a:ea typeface="Trebuchet MS" charset="0"/>
                <a:cs typeface="Trebuchet MS" charset="0"/>
              </a:rPr>
              <a:t>Abusing asylum procedure remains still significant way for staying in countries of the European Union (secondary migration/movement) or to avoid the return procedures. </a:t>
            </a:r>
            <a:endParaRPr lang="sk-SK" sz="1400" dirty="0">
              <a:latin typeface="Trebuchet MS" charset="0"/>
              <a:ea typeface="Trebuchet MS" charset="0"/>
              <a:cs typeface="Trebuchet MS" charset="0"/>
            </a:endParaRPr>
          </a:p>
          <a:p>
            <a:r>
              <a:rPr lang="en-GB" sz="1400" dirty="0">
                <a:latin typeface="Trebuchet MS" charset="0"/>
                <a:ea typeface="Trebuchet MS" charset="0"/>
                <a:cs typeface="Trebuchet MS" charset="0"/>
              </a:rPr>
              <a:t> </a:t>
            </a:r>
            <a:endParaRPr lang="sk-SK" sz="1400" dirty="0">
              <a:latin typeface="Trebuchet MS" charset="0"/>
              <a:ea typeface="Trebuchet MS" charset="0"/>
              <a:cs typeface="Trebuchet MS" charset="0"/>
            </a:endParaRPr>
          </a:p>
          <a:p>
            <a:pPr marL="285750" lvl="0" indent="-285750">
              <a:buFont typeface="Wingdings" charset="2"/>
              <a:buChar char="v"/>
            </a:pPr>
            <a:r>
              <a:rPr lang="en-GB" sz="1400" dirty="0">
                <a:latin typeface="Trebuchet MS" charset="0"/>
                <a:ea typeface="Trebuchet MS" charset="0"/>
                <a:cs typeface="Trebuchet MS" charset="0"/>
              </a:rPr>
              <a:t>Misuse of Schengen visas issued by other Schengen states, especially misuse of Polish visas. </a:t>
            </a:r>
            <a:endParaRPr lang="sk-SK" sz="1400" dirty="0">
              <a:latin typeface="Trebuchet MS" charset="0"/>
              <a:ea typeface="Trebuchet MS" charset="0"/>
              <a:cs typeface="Trebuchet MS" charset="0"/>
            </a:endParaRPr>
          </a:p>
          <a:p>
            <a:r>
              <a:rPr lang="en-GB" sz="1400" dirty="0">
                <a:latin typeface="Trebuchet MS" charset="0"/>
                <a:ea typeface="Trebuchet MS" charset="0"/>
                <a:cs typeface="Trebuchet MS" charset="0"/>
              </a:rPr>
              <a:t> </a:t>
            </a:r>
            <a:endParaRPr lang="sk-SK" sz="1400" dirty="0">
              <a:latin typeface="Trebuchet MS" charset="0"/>
              <a:ea typeface="Trebuchet MS" charset="0"/>
              <a:cs typeface="Trebuchet MS" charset="0"/>
            </a:endParaRPr>
          </a:p>
          <a:p>
            <a:pPr marL="285750" lvl="0" indent="-285750">
              <a:buFont typeface="Wingdings" charset="2"/>
              <a:buChar char="v"/>
            </a:pPr>
            <a:r>
              <a:rPr lang="en-GB" sz="1400" dirty="0">
                <a:latin typeface="Trebuchet MS" charset="0"/>
                <a:ea typeface="Trebuchet MS" charset="0"/>
                <a:cs typeface="Trebuchet MS" charset="0"/>
              </a:rPr>
              <a:t>Regarding the document fraud an increasing number of forged border crossing stamps are expected related to Ukrainian nationals. </a:t>
            </a:r>
            <a:endParaRPr lang="sk-SK" sz="1400" dirty="0">
              <a:latin typeface="Trebuchet MS" charset="0"/>
              <a:ea typeface="Trebuchet MS" charset="0"/>
              <a:cs typeface="Trebuchet MS" charset="0"/>
            </a:endParaRPr>
          </a:p>
          <a:p>
            <a:r>
              <a:rPr lang="en-GB" sz="1400" dirty="0">
                <a:latin typeface="Trebuchet MS" charset="0"/>
                <a:ea typeface="Trebuchet MS" charset="0"/>
                <a:cs typeface="Trebuchet MS" charset="0"/>
              </a:rPr>
              <a:t> </a:t>
            </a:r>
            <a:endParaRPr lang="sk-SK" sz="1400" dirty="0">
              <a:latin typeface="Trebuchet MS" charset="0"/>
              <a:ea typeface="Trebuchet MS" charset="0"/>
              <a:cs typeface="Trebuchet MS" charset="0"/>
            </a:endParaRPr>
          </a:p>
          <a:p>
            <a:pPr marL="285750" lvl="0" indent="-285750">
              <a:buFont typeface="Wingdings" charset="2"/>
              <a:buChar char="v"/>
            </a:pPr>
            <a:r>
              <a:rPr lang="en-GB" sz="1400" dirty="0">
                <a:latin typeface="Trebuchet MS" charset="0"/>
                <a:ea typeface="Trebuchet MS" charset="0"/>
                <a:cs typeface="Trebuchet MS" charset="0"/>
              </a:rPr>
              <a:t>The intra Schengen flights from Greece and flights from Turkey will be still affected by using forged EU travel documents. </a:t>
            </a:r>
            <a:endParaRPr lang="sk-SK" sz="1400" dirty="0">
              <a:latin typeface="Trebuchet MS" charset="0"/>
              <a:ea typeface="Trebuchet MS" charset="0"/>
              <a:cs typeface="Trebuchet MS" charset="0"/>
            </a:endParaRPr>
          </a:p>
          <a:p>
            <a:r>
              <a:rPr lang="en-GB" sz="1400" dirty="0">
                <a:latin typeface="Trebuchet MS" charset="0"/>
                <a:ea typeface="Trebuchet MS" charset="0"/>
                <a:cs typeface="Trebuchet MS" charset="0"/>
              </a:rPr>
              <a:t> </a:t>
            </a:r>
            <a:endParaRPr lang="sk-SK" sz="1400" dirty="0">
              <a:latin typeface="Trebuchet MS" charset="0"/>
              <a:ea typeface="Trebuchet MS" charset="0"/>
              <a:cs typeface="Trebuchet MS" charset="0"/>
            </a:endParaRPr>
          </a:p>
          <a:p>
            <a:pPr marL="285750" lvl="0" indent="-285750">
              <a:buFont typeface="Wingdings" charset="2"/>
              <a:buChar char="v"/>
            </a:pPr>
            <a:r>
              <a:rPr lang="en-GB" sz="1400" dirty="0">
                <a:latin typeface="Trebuchet MS" charset="0"/>
                <a:ea typeface="Trebuchet MS" charset="0"/>
                <a:cs typeface="Trebuchet MS" charset="0"/>
              </a:rPr>
              <a:t>The situation concerning with the visa liberalization needs continuous attention especially the UKR, GEO, MDA, SRB, ALB categories. </a:t>
            </a:r>
            <a:endParaRPr lang="sk-SK" sz="1400" dirty="0">
              <a:latin typeface="Trebuchet MS" charset="0"/>
              <a:ea typeface="Trebuchet MS" charset="0"/>
              <a:cs typeface="Trebuchet MS" charset="0"/>
            </a:endParaRPr>
          </a:p>
          <a:p>
            <a:r>
              <a:rPr lang="en-GB" sz="1400" dirty="0">
                <a:latin typeface="Trebuchet MS" charset="0"/>
                <a:ea typeface="Trebuchet MS" charset="0"/>
                <a:cs typeface="Trebuchet MS" charset="0"/>
              </a:rPr>
              <a:t> </a:t>
            </a:r>
            <a:endParaRPr lang="sk-SK" sz="1400" dirty="0">
              <a:latin typeface="Trebuchet MS" charset="0"/>
              <a:ea typeface="Trebuchet MS" charset="0"/>
              <a:cs typeface="Trebuchet MS" charset="0"/>
            </a:endParaRPr>
          </a:p>
          <a:p>
            <a:pPr marL="285750" lvl="0" indent="-285750">
              <a:buFont typeface="Wingdings" charset="2"/>
              <a:buChar char="v"/>
            </a:pPr>
            <a:r>
              <a:rPr lang="en-GB" sz="1400" dirty="0">
                <a:latin typeface="Trebuchet MS" charset="0"/>
                <a:ea typeface="Trebuchet MS" charset="0"/>
                <a:cs typeface="Trebuchet MS" charset="0"/>
              </a:rPr>
              <a:t>Regarding the UKR nationals an increasing number of refusal of entries can be expected. </a:t>
            </a:r>
            <a:endParaRPr lang="sk-SK" sz="1400" dirty="0">
              <a:latin typeface="Trebuchet MS" charset="0"/>
              <a:ea typeface="Trebuchet MS" charset="0"/>
              <a:cs typeface="Trebuchet MS" charset="0"/>
            </a:endParaRPr>
          </a:p>
          <a:p>
            <a:r>
              <a:rPr lang="en-GB" sz="1400" dirty="0">
                <a:latin typeface="Trebuchet MS" charset="0"/>
                <a:ea typeface="Trebuchet MS" charset="0"/>
                <a:cs typeface="Trebuchet MS" charset="0"/>
              </a:rPr>
              <a:t> </a:t>
            </a:r>
            <a:endParaRPr lang="sk-SK" sz="1400" dirty="0">
              <a:latin typeface="Trebuchet MS" charset="0"/>
              <a:ea typeface="Trebuchet MS" charset="0"/>
              <a:cs typeface="Trebuchet MS" charset="0"/>
            </a:endParaRPr>
          </a:p>
          <a:p>
            <a:pPr marL="285750" lvl="0" indent="-285750">
              <a:buFont typeface="Wingdings" charset="2"/>
              <a:buChar char="v"/>
            </a:pPr>
            <a:r>
              <a:rPr lang="en-GB" sz="1400" dirty="0">
                <a:latin typeface="Trebuchet MS" charset="0"/>
                <a:ea typeface="Trebuchet MS" charset="0"/>
                <a:cs typeface="Trebuchet MS" charset="0"/>
              </a:rPr>
              <a:t>The number of </a:t>
            </a:r>
            <a:r>
              <a:rPr lang="en-GB" sz="1400" dirty="0" err="1">
                <a:latin typeface="Trebuchet MS" charset="0"/>
                <a:ea typeface="Trebuchet MS" charset="0"/>
                <a:cs typeface="Trebuchet MS" charset="0"/>
              </a:rPr>
              <a:t>overstayers</a:t>
            </a:r>
            <a:r>
              <a:rPr lang="en-GB" sz="1400" dirty="0">
                <a:latin typeface="Trebuchet MS" charset="0"/>
                <a:ea typeface="Trebuchet MS" charset="0"/>
                <a:cs typeface="Trebuchet MS" charset="0"/>
              </a:rPr>
              <a:t> (mainly UKR and SRB interested in carrying out work) which entered the Schengen area legally but they do not meet the conditions of stay or visa conditions is expected to grow. </a:t>
            </a:r>
            <a:endParaRPr lang="sk-SK" sz="1400" dirty="0">
              <a:latin typeface="Trebuchet MS" charset="0"/>
              <a:ea typeface="Trebuchet MS" charset="0"/>
              <a:cs typeface="Trebuchet MS" charset="0"/>
            </a:endParaRPr>
          </a:p>
          <a:p>
            <a:r>
              <a:rPr lang="en-GB" sz="1400" dirty="0">
                <a:latin typeface="Trebuchet MS" charset="0"/>
                <a:ea typeface="Trebuchet MS" charset="0"/>
                <a:cs typeface="Trebuchet MS" charset="0"/>
              </a:rPr>
              <a:t> </a:t>
            </a:r>
            <a:endParaRPr lang="sk-SK" sz="1400" dirty="0">
              <a:latin typeface="Trebuchet MS" charset="0"/>
              <a:ea typeface="Trebuchet MS" charset="0"/>
              <a:cs typeface="Trebuchet MS" charset="0"/>
            </a:endParaRPr>
          </a:p>
          <a:p>
            <a:pPr marL="285750" lvl="0" indent="-285750">
              <a:buFont typeface="Wingdings" charset="2"/>
              <a:buChar char="v"/>
            </a:pPr>
            <a:r>
              <a:rPr lang="en-GB" sz="1400" dirty="0">
                <a:latin typeface="Trebuchet MS" charset="0"/>
                <a:ea typeface="Trebuchet MS" charset="0"/>
                <a:cs typeface="Trebuchet MS" charset="0"/>
              </a:rPr>
              <a:t>Fast international exchange of information has positive impact on importance of implementing effective measures and helps coordinate common approach. </a:t>
            </a:r>
            <a:endParaRPr lang="sk-SK" sz="1400" dirty="0">
              <a:latin typeface="Trebuchet MS" charset="0"/>
              <a:ea typeface="Trebuchet MS" charset="0"/>
              <a:cs typeface="Trebuchet MS" charset="0"/>
            </a:endParaRPr>
          </a:p>
          <a:p>
            <a:r>
              <a:rPr lang="en-GB" sz="1400" dirty="0">
                <a:latin typeface="Trebuchet MS" charset="0"/>
                <a:ea typeface="Trebuchet MS" charset="0"/>
                <a:cs typeface="Trebuchet MS" charset="0"/>
              </a:rPr>
              <a:t> </a:t>
            </a:r>
            <a:endParaRPr lang="sk-SK" sz="1400" dirty="0">
              <a:latin typeface="Trebuchet MS" charset="0"/>
              <a:ea typeface="Trebuchet MS" charset="0"/>
              <a:cs typeface="Trebuchet MS" charset="0"/>
            </a:endParaRPr>
          </a:p>
          <a:p>
            <a:pPr marL="285750" lvl="0" indent="-285750">
              <a:buFont typeface="Wingdings" charset="2"/>
              <a:buChar char="v"/>
            </a:pPr>
            <a:r>
              <a:rPr lang="en-GB" sz="1400" dirty="0">
                <a:latin typeface="Trebuchet MS" charset="0"/>
                <a:ea typeface="Trebuchet MS" charset="0"/>
                <a:cs typeface="Trebuchet MS" charset="0"/>
              </a:rPr>
              <a:t>Importance of international police cooperation is growing in the light of effective fight against illegal migration.</a:t>
            </a:r>
            <a:endParaRPr lang="sk-SK" sz="1400" dirty="0">
              <a:latin typeface="Trebuchet MS" charset="0"/>
              <a:ea typeface="Trebuchet MS" charset="0"/>
              <a:cs typeface="Trebuchet MS" charset="0"/>
            </a:endParaRPr>
          </a:p>
          <a:p>
            <a:endParaRPr lang="sk-SK" sz="1400" dirty="0">
              <a:latin typeface="Trebuchet MS" charset="0"/>
              <a:ea typeface="Trebuchet MS" charset="0"/>
              <a:cs typeface="Trebuchet MS" charset="0"/>
            </a:endParaRPr>
          </a:p>
        </p:txBody>
      </p:sp>
    </p:spTree>
    <p:extLst>
      <p:ext uri="{BB962C8B-B14F-4D97-AF65-F5344CB8AC3E}">
        <p14:creationId xmlns:p14="http://schemas.microsoft.com/office/powerpoint/2010/main" val="13753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sojka1293008\Desktop\pozadi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121"/>
            <a:ext cx="9133681" cy="6858769"/>
          </a:xfrm>
          <a:prstGeom prst="rect">
            <a:avLst/>
          </a:prstGeom>
          <a:noFill/>
          <a:extLst>
            <a:ext uri="{909E8E84-426E-40DD-AFC4-6F175D3DCCD1}">
              <a14:hiddenFill xmlns:a14="http://schemas.microsoft.com/office/drawing/2010/main">
                <a:solidFill>
                  <a:srgbClr val="FFFFFF"/>
                </a:solidFill>
              </a14:hiddenFill>
            </a:ext>
          </a:extLst>
        </p:spPr>
      </p:pic>
      <p:sp>
        <p:nvSpPr>
          <p:cNvPr id="46082" name="Rectangle 3"/>
          <p:cNvSpPr>
            <a:spLocks noGrp="1" noChangeArrowheads="1"/>
          </p:cNvSpPr>
          <p:nvPr>
            <p:ph type="ctrTitle"/>
          </p:nvPr>
        </p:nvSpPr>
        <p:spPr>
          <a:xfrm>
            <a:off x="-18853" y="2060848"/>
            <a:ext cx="9133680" cy="1772816"/>
          </a:xfrm>
        </p:spPr>
        <p:txBody>
          <a:bodyPr>
            <a:normAutofit/>
          </a:bodyPr>
          <a:lstStyle/>
          <a:p>
            <a:pPr algn="ctr"/>
            <a:r>
              <a:rPr lang="sk-SK" sz="3200" b="1" dirty="0" err="1" smtClean="0">
                <a:solidFill>
                  <a:schemeClr val="accent1">
                    <a:lumMod val="50000"/>
                  </a:schemeClr>
                </a:solidFill>
                <a:latin typeface="Corbel" panose="020B0503020204020204" pitchFamily="34" charset="0"/>
                <a:cs typeface="Arial" charset="0"/>
              </a:rPr>
              <a:t>THANK</a:t>
            </a:r>
            <a:r>
              <a:rPr lang="sk-SK" sz="3200" b="1" dirty="0" smtClean="0">
                <a:solidFill>
                  <a:schemeClr val="accent1">
                    <a:lumMod val="50000"/>
                  </a:schemeClr>
                </a:solidFill>
                <a:latin typeface="Corbel" panose="020B0503020204020204" pitchFamily="34" charset="0"/>
                <a:cs typeface="Arial" charset="0"/>
              </a:rPr>
              <a:t>  </a:t>
            </a:r>
            <a:r>
              <a:rPr lang="sk-SK" sz="3200" b="1" dirty="0" err="1" smtClean="0">
                <a:solidFill>
                  <a:schemeClr val="accent1">
                    <a:lumMod val="50000"/>
                  </a:schemeClr>
                </a:solidFill>
                <a:latin typeface="Corbel" panose="020B0503020204020204" pitchFamily="34" charset="0"/>
                <a:cs typeface="Arial" charset="0"/>
              </a:rPr>
              <a:t>YOU</a:t>
            </a:r>
            <a:r>
              <a:rPr lang="sk-SK" sz="3200" b="1" dirty="0" smtClean="0">
                <a:solidFill>
                  <a:schemeClr val="accent1">
                    <a:lumMod val="50000"/>
                  </a:schemeClr>
                </a:solidFill>
                <a:latin typeface="Corbel" panose="020B0503020204020204" pitchFamily="34" charset="0"/>
                <a:cs typeface="Arial" charset="0"/>
              </a:rPr>
              <a:t> </a:t>
            </a:r>
            <a:br>
              <a:rPr lang="sk-SK" sz="3200" b="1" dirty="0" smtClean="0">
                <a:solidFill>
                  <a:schemeClr val="accent1">
                    <a:lumMod val="50000"/>
                  </a:schemeClr>
                </a:solidFill>
                <a:latin typeface="Corbel" panose="020B0503020204020204" pitchFamily="34" charset="0"/>
                <a:cs typeface="Arial" charset="0"/>
              </a:rPr>
            </a:br>
            <a:r>
              <a:rPr lang="sk-SK" sz="3200" b="1" dirty="0" err="1" smtClean="0">
                <a:solidFill>
                  <a:schemeClr val="accent1">
                    <a:lumMod val="50000"/>
                  </a:schemeClr>
                </a:solidFill>
                <a:latin typeface="Corbel" panose="020B0503020204020204" pitchFamily="34" charset="0"/>
                <a:cs typeface="Arial" charset="0"/>
              </a:rPr>
              <a:t>FOR</a:t>
            </a:r>
            <a:r>
              <a:rPr lang="sk-SK" sz="3200" b="1" dirty="0" smtClean="0">
                <a:solidFill>
                  <a:schemeClr val="accent1">
                    <a:lumMod val="50000"/>
                  </a:schemeClr>
                </a:solidFill>
                <a:latin typeface="Corbel" panose="020B0503020204020204" pitchFamily="34" charset="0"/>
                <a:cs typeface="Arial" charset="0"/>
              </a:rPr>
              <a:t>  </a:t>
            </a:r>
            <a:r>
              <a:rPr lang="sk-SK" sz="3200" b="1" dirty="0" err="1" smtClean="0">
                <a:solidFill>
                  <a:schemeClr val="accent1">
                    <a:lumMod val="50000"/>
                  </a:schemeClr>
                </a:solidFill>
                <a:latin typeface="Corbel" panose="020B0503020204020204" pitchFamily="34" charset="0"/>
                <a:cs typeface="Arial" charset="0"/>
              </a:rPr>
              <a:t>YOUR</a:t>
            </a:r>
            <a:r>
              <a:rPr lang="sk-SK" sz="3200" b="1" dirty="0" smtClean="0">
                <a:solidFill>
                  <a:schemeClr val="accent1">
                    <a:lumMod val="50000"/>
                  </a:schemeClr>
                </a:solidFill>
                <a:latin typeface="Corbel" panose="020B0503020204020204" pitchFamily="34" charset="0"/>
                <a:cs typeface="Arial" charset="0"/>
              </a:rPr>
              <a:t>  ATTENTION!</a:t>
            </a:r>
          </a:p>
        </p:txBody>
      </p:sp>
    </p:spTree>
    <p:extLst>
      <p:ext uri="{BB962C8B-B14F-4D97-AF65-F5344CB8AC3E}">
        <p14:creationId xmlns:p14="http://schemas.microsoft.com/office/powerpoint/2010/main" val="578683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794321"/>
            <a:ext cx="6851175" cy="5400600"/>
          </a:xfrm>
          <a:prstGeom prst="rect">
            <a:avLst/>
          </a:prstGeom>
        </p:spPr>
      </p:pic>
      <p:sp>
        <p:nvSpPr>
          <p:cNvPr id="3" name="BlokTextu 2"/>
          <p:cNvSpPr txBox="1"/>
          <p:nvPr/>
        </p:nvSpPr>
        <p:spPr>
          <a:xfrm>
            <a:off x="4139952" y="332656"/>
            <a:ext cx="805029" cy="461665"/>
          </a:xfrm>
          <a:prstGeom prst="rect">
            <a:avLst/>
          </a:prstGeom>
          <a:noFill/>
        </p:spPr>
        <p:txBody>
          <a:bodyPr wrap="none" rtlCol="0">
            <a:spAutoFit/>
          </a:bodyPr>
          <a:lstStyle/>
          <a:p>
            <a:r>
              <a:rPr lang="sk-SK" sz="2400" b="1" dirty="0">
                <a:solidFill>
                  <a:schemeClr val="accent1">
                    <a:lumMod val="50000"/>
                  </a:schemeClr>
                </a:solidFill>
                <a:latin typeface="Trebuchet MS" charset="0"/>
                <a:ea typeface="Trebuchet MS" charset="0"/>
                <a:cs typeface="Trebuchet MS" charset="0"/>
              </a:rPr>
              <a:t>RISK</a:t>
            </a:r>
          </a:p>
        </p:txBody>
      </p:sp>
    </p:spTree>
    <p:extLst>
      <p:ext uri="{BB962C8B-B14F-4D97-AF65-F5344CB8AC3E}">
        <p14:creationId xmlns:p14="http://schemas.microsoft.com/office/powerpoint/2010/main" val="1685810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1475656" y="332656"/>
            <a:ext cx="6536085" cy="461665"/>
          </a:xfrm>
          <a:prstGeom prst="rect">
            <a:avLst/>
          </a:prstGeom>
          <a:noFill/>
        </p:spPr>
        <p:txBody>
          <a:bodyPr wrap="none" rtlCol="0">
            <a:spAutoFit/>
          </a:bodyPr>
          <a:lstStyle/>
          <a:p>
            <a:r>
              <a:rPr lang="sk-SK" sz="2400" b="1" smtClean="0">
                <a:solidFill>
                  <a:schemeClr val="accent1">
                    <a:lumMod val="50000"/>
                  </a:schemeClr>
                </a:solidFill>
                <a:latin typeface="Trebuchet MS" charset="0"/>
                <a:ea typeface="Trebuchet MS" charset="0"/>
                <a:cs typeface="Trebuchet MS" charset="0"/>
              </a:rPr>
              <a:t>COMMON INTEGRATED RISK ANALYSIS MODEL</a:t>
            </a:r>
            <a:endParaRPr lang="sk-SK" sz="2400" b="1" dirty="0">
              <a:solidFill>
                <a:schemeClr val="accent1">
                  <a:lumMod val="50000"/>
                </a:schemeClr>
              </a:solidFill>
              <a:latin typeface="Trebuchet MS" charset="0"/>
              <a:ea typeface="Trebuchet MS" charset="0"/>
              <a:cs typeface="Trebuchet MS" charset="0"/>
            </a:endParaRPr>
          </a:p>
        </p:txBody>
      </p:sp>
      <p:pic>
        <p:nvPicPr>
          <p:cNvPr id="3" name="Obrázo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268760"/>
            <a:ext cx="8496944" cy="3669336"/>
          </a:xfrm>
          <a:prstGeom prst="rect">
            <a:avLst/>
          </a:prstGeom>
          <a:gradFill flip="none" rotWithShape="1">
            <a:gsLst>
              <a:gs pos="0">
                <a:srgbClr val="9AB5E4">
                  <a:tint val="66000"/>
                  <a:satMod val="160000"/>
                </a:srgbClr>
              </a:gs>
              <a:gs pos="50000">
                <a:srgbClr val="9AB5E4">
                  <a:tint val="44500"/>
                  <a:satMod val="160000"/>
                </a:srgbClr>
              </a:gs>
              <a:gs pos="100000">
                <a:srgbClr val="9AB5E4">
                  <a:tint val="23500"/>
                  <a:satMod val="160000"/>
                </a:srgbClr>
              </a:gs>
            </a:gsLst>
            <a:lin ang="5400000" scaled="1"/>
            <a:tileRect/>
          </a:gradFill>
        </p:spPr>
      </p:pic>
      <p:pic>
        <p:nvPicPr>
          <p:cNvPr id="4" name="Obrázo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655" y="4221088"/>
            <a:ext cx="8496944" cy="1976657"/>
          </a:xfrm>
          <a:prstGeom prst="rect">
            <a:avLst/>
          </a:prstGeom>
        </p:spPr>
      </p:pic>
    </p:spTree>
    <p:extLst>
      <p:ext uri="{BB962C8B-B14F-4D97-AF65-F5344CB8AC3E}">
        <p14:creationId xmlns:p14="http://schemas.microsoft.com/office/powerpoint/2010/main" val="1561404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descr="Papyrus"/>
          <p:cNvSpPr txBox="1">
            <a:spLocks noChangeArrowheads="1"/>
          </p:cNvSpPr>
          <p:nvPr/>
        </p:nvSpPr>
        <p:spPr bwMode="auto">
          <a:xfrm>
            <a:off x="1979613" y="2205038"/>
            <a:ext cx="6840537" cy="461962"/>
          </a:xfrm>
          <a:prstGeom prst="rect">
            <a:avLst/>
          </a:prstGeom>
          <a:noFill/>
          <a:ln w="9525" algn="ctr">
            <a:noFill/>
            <a:miter lim="800000"/>
            <a:headEnd/>
            <a:tailEnd/>
          </a:ln>
          <a:effectLst/>
        </p:spPr>
        <p:txBody>
          <a:bodyPr>
            <a:spAutoFit/>
          </a:bodyPr>
          <a:lstStyle/>
          <a:p>
            <a:pPr>
              <a:defRPr/>
            </a:pPr>
            <a:r>
              <a:rPr lang="en-GB" sz="2400" b="1" u="sng" dirty="0">
                <a:solidFill>
                  <a:schemeClr val="tx2"/>
                </a:solidFill>
                <a:latin typeface="Trebuchet MS" charset="0"/>
                <a:ea typeface="Trebuchet MS" charset="0"/>
                <a:cs typeface="Trebuchet MS" charset="0"/>
              </a:rPr>
              <a:t>Threat</a:t>
            </a:r>
            <a:r>
              <a:rPr lang="en-GB" sz="2400" b="1" dirty="0">
                <a:solidFill>
                  <a:schemeClr val="tx2"/>
                </a:solidFill>
                <a:latin typeface="Trebuchet MS" charset="0"/>
                <a:ea typeface="Trebuchet MS" charset="0"/>
                <a:cs typeface="Trebuchet MS" charset="0"/>
              </a:rPr>
              <a:t> = rain (likely, shower)</a:t>
            </a:r>
          </a:p>
        </p:txBody>
      </p:sp>
      <p:sp>
        <p:nvSpPr>
          <p:cNvPr id="3" name="Text Box 7" descr="Papyrus"/>
          <p:cNvSpPr txBox="1">
            <a:spLocks noChangeArrowheads="1"/>
          </p:cNvSpPr>
          <p:nvPr/>
        </p:nvSpPr>
        <p:spPr bwMode="auto">
          <a:xfrm>
            <a:off x="1979613" y="2997200"/>
            <a:ext cx="6840537" cy="461963"/>
          </a:xfrm>
          <a:prstGeom prst="rect">
            <a:avLst/>
          </a:prstGeom>
          <a:noFill/>
          <a:ln w="9525" algn="ctr">
            <a:noFill/>
            <a:miter lim="800000"/>
            <a:headEnd/>
            <a:tailEnd/>
          </a:ln>
          <a:effectLst/>
        </p:spPr>
        <p:txBody>
          <a:bodyPr>
            <a:spAutoFit/>
          </a:bodyPr>
          <a:lstStyle/>
          <a:p>
            <a:pPr>
              <a:defRPr/>
            </a:pPr>
            <a:r>
              <a:rPr lang="en-GB" sz="2400" b="1" u="sng" dirty="0">
                <a:solidFill>
                  <a:schemeClr val="tx2"/>
                </a:solidFill>
                <a:latin typeface="Trebuchet MS" charset="0"/>
                <a:ea typeface="Trebuchet MS" charset="0"/>
                <a:cs typeface="Trebuchet MS" charset="0"/>
              </a:rPr>
              <a:t>Vulnerability</a:t>
            </a:r>
            <a:r>
              <a:rPr lang="en-GB" sz="2400" b="1" dirty="0">
                <a:solidFill>
                  <a:schemeClr val="tx2"/>
                </a:solidFill>
                <a:latin typeface="Trebuchet MS" charset="0"/>
                <a:ea typeface="Trebuchet MS" charset="0"/>
                <a:cs typeface="Trebuchet MS" charset="0"/>
              </a:rPr>
              <a:t> = no umbrella</a:t>
            </a:r>
          </a:p>
        </p:txBody>
      </p:sp>
      <p:sp>
        <p:nvSpPr>
          <p:cNvPr id="4" name="Text Box 7" descr="Papyrus"/>
          <p:cNvSpPr txBox="1">
            <a:spLocks noChangeArrowheads="1"/>
          </p:cNvSpPr>
          <p:nvPr/>
        </p:nvSpPr>
        <p:spPr bwMode="auto">
          <a:xfrm>
            <a:off x="1979613" y="3716338"/>
            <a:ext cx="6840537" cy="461962"/>
          </a:xfrm>
          <a:prstGeom prst="rect">
            <a:avLst/>
          </a:prstGeom>
          <a:noFill/>
          <a:ln w="9525" algn="ctr">
            <a:noFill/>
            <a:miter lim="800000"/>
            <a:headEnd/>
            <a:tailEnd/>
          </a:ln>
          <a:effectLst/>
        </p:spPr>
        <p:txBody>
          <a:bodyPr>
            <a:spAutoFit/>
          </a:bodyPr>
          <a:lstStyle/>
          <a:p>
            <a:pPr>
              <a:defRPr/>
            </a:pPr>
            <a:r>
              <a:rPr lang="en-GB" sz="2400" b="1" u="sng" dirty="0">
                <a:solidFill>
                  <a:schemeClr val="tx2"/>
                </a:solidFill>
                <a:latin typeface="Trebuchet MS" charset="0"/>
                <a:ea typeface="Trebuchet MS" charset="0"/>
                <a:cs typeface="Trebuchet MS" charset="0"/>
              </a:rPr>
              <a:t>Impact</a:t>
            </a:r>
            <a:r>
              <a:rPr lang="en-GB" sz="2400" b="1" dirty="0">
                <a:solidFill>
                  <a:schemeClr val="tx2"/>
                </a:solidFill>
                <a:latin typeface="Trebuchet MS" charset="0"/>
                <a:ea typeface="Trebuchet MS" charset="0"/>
                <a:cs typeface="Trebuchet MS" charset="0"/>
              </a:rPr>
              <a:t> = get wet</a:t>
            </a:r>
          </a:p>
        </p:txBody>
      </p:sp>
      <p:sp>
        <p:nvSpPr>
          <p:cNvPr id="5" name="Text Box 7" descr="Papyrus"/>
          <p:cNvSpPr txBox="1">
            <a:spLocks noChangeArrowheads="1"/>
          </p:cNvSpPr>
          <p:nvPr/>
        </p:nvSpPr>
        <p:spPr bwMode="auto">
          <a:xfrm>
            <a:off x="2051050" y="5084763"/>
            <a:ext cx="6840538" cy="830262"/>
          </a:xfrm>
          <a:prstGeom prst="rect">
            <a:avLst/>
          </a:prstGeom>
          <a:noFill/>
          <a:ln w="9525" algn="ctr">
            <a:noFill/>
            <a:miter lim="800000"/>
            <a:headEnd/>
            <a:tailEnd/>
          </a:ln>
          <a:effectLst/>
        </p:spPr>
        <p:txBody>
          <a:bodyPr>
            <a:spAutoFit/>
          </a:bodyPr>
          <a:lstStyle/>
          <a:p>
            <a:pPr>
              <a:defRPr/>
            </a:pPr>
            <a:r>
              <a:rPr lang="en-GB" sz="2400" b="1" dirty="0">
                <a:solidFill>
                  <a:schemeClr val="tx2"/>
                </a:solidFill>
                <a:latin typeface="Trebuchet MS" charset="0"/>
                <a:ea typeface="Trebuchet MS" charset="0"/>
                <a:cs typeface="Trebuchet MS" charset="0"/>
              </a:rPr>
              <a:t>Risk = It is likely to rain, without having umbrella, you might/will get wet. </a:t>
            </a:r>
          </a:p>
        </p:txBody>
      </p:sp>
      <p:sp>
        <p:nvSpPr>
          <p:cNvPr id="6" name="Title 2"/>
          <p:cNvSpPr txBox="1">
            <a:spLocks/>
          </p:cNvSpPr>
          <p:nvPr/>
        </p:nvSpPr>
        <p:spPr>
          <a:xfrm>
            <a:off x="303213" y="1484313"/>
            <a:ext cx="8229600" cy="5619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800" b="1" dirty="0" smtClean="0">
                <a:solidFill>
                  <a:srgbClr val="1F497D"/>
                </a:solidFill>
                <a:latin typeface="Trebuchet MS" charset="0"/>
                <a:ea typeface="Trebuchet MS" charset="0"/>
                <a:cs typeface="Trebuchet MS" charset="0"/>
              </a:rPr>
              <a:t>Example : RISK (general)</a:t>
            </a:r>
            <a:endParaRPr lang="et-EE" dirty="0" smtClean="0">
              <a:latin typeface="Trebuchet MS" charset="0"/>
              <a:ea typeface="Trebuchet MS" charset="0"/>
              <a:cs typeface="Trebuchet MS" charset="0"/>
            </a:endParaRPr>
          </a:p>
        </p:txBody>
      </p:sp>
    </p:spTree>
    <p:extLst>
      <p:ext uri="{BB962C8B-B14F-4D97-AF65-F5344CB8AC3E}">
        <p14:creationId xmlns:p14="http://schemas.microsoft.com/office/powerpoint/2010/main" val="2097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_s679949"/>
          <p:cNvCxnSpPr>
            <a:cxnSpLocks noChangeShapeType="1"/>
          </p:cNvCxnSpPr>
          <p:nvPr/>
        </p:nvCxnSpPr>
        <p:spPr bwMode="auto">
          <a:xfrm flipV="1">
            <a:off x="7105650" y="5076825"/>
            <a:ext cx="0" cy="257175"/>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3" name="_s679952"/>
          <p:cNvCxnSpPr>
            <a:cxnSpLocks noChangeShapeType="1"/>
          </p:cNvCxnSpPr>
          <p:nvPr/>
        </p:nvCxnSpPr>
        <p:spPr bwMode="auto">
          <a:xfrm flipH="1" flipV="1">
            <a:off x="4648200" y="5124450"/>
            <a:ext cx="1588" cy="417513"/>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4" name="_s679954"/>
          <p:cNvCxnSpPr>
            <a:cxnSpLocks noChangeShapeType="1"/>
          </p:cNvCxnSpPr>
          <p:nvPr/>
        </p:nvCxnSpPr>
        <p:spPr bwMode="auto">
          <a:xfrm flipV="1">
            <a:off x="2043113" y="5005388"/>
            <a:ext cx="0" cy="328612"/>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5" name="_s679955"/>
          <p:cNvCxnSpPr>
            <a:cxnSpLocks noChangeShapeType="1"/>
          </p:cNvCxnSpPr>
          <p:nvPr/>
        </p:nvCxnSpPr>
        <p:spPr bwMode="auto">
          <a:xfrm rot="16200000" flipV="1">
            <a:off x="5726906" y="3172619"/>
            <a:ext cx="287338" cy="2470150"/>
          </a:xfrm>
          <a:prstGeom prst="bentConnector3">
            <a:avLst>
              <a:gd name="adj1" fmla="val 50000"/>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6" name="_s679956"/>
          <p:cNvCxnSpPr>
            <a:cxnSpLocks noChangeShapeType="1"/>
          </p:cNvCxnSpPr>
          <p:nvPr/>
        </p:nvCxnSpPr>
        <p:spPr bwMode="auto">
          <a:xfrm flipH="1" flipV="1">
            <a:off x="4635500" y="4264025"/>
            <a:ext cx="4763" cy="287338"/>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7" name="_s679957"/>
          <p:cNvCxnSpPr>
            <a:cxnSpLocks noChangeShapeType="1"/>
          </p:cNvCxnSpPr>
          <p:nvPr/>
        </p:nvCxnSpPr>
        <p:spPr bwMode="auto">
          <a:xfrm rot="5400000" flipH="1" flipV="1">
            <a:off x="3195638" y="3111500"/>
            <a:ext cx="287338" cy="2592387"/>
          </a:xfrm>
          <a:prstGeom prst="bentConnector3">
            <a:avLst>
              <a:gd name="adj1" fmla="val 50000"/>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sp>
        <p:nvSpPr>
          <p:cNvPr id="8" name="_s679958"/>
          <p:cNvSpPr>
            <a:spLocks noChangeArrowheads="1"/>
          </p:cNvSpPr>
          <p:nvPr/>
        </p:nvSpPr>
        <p:spPr bwMode="auto">
          <a:xfrm>
            <a:off x="3713163" y="3830638"/>
            <a:ext cx="1844675" cy="433387"/>
          </a:xfrm>
          <a:prstGeom prst="roundRect">
            <a:avLst>
              <a:gd name="adj" fmla="val 50000"/>
            </a:avLst>
          </a:prstGeom>
          <a:solidFill>
            <a:srgbClr val="484329"/>
          </a:solidFill>
          <a:ln w="19050">
            <a:solidFill>
              <a:srgbClr val="FFFFFF"/>
            </a:solidFill>
            <a:round/>
            <a:headEnd/>
            <a:tailEnd/>
          </a:ln>
          <a:effectLst>
            <a:outerShdw dist="35921" dir="2700000" algn="ctr" rotWithShape="0">
              <a:srgbClr val="808080"/>
            </a:outerShdw>
          </a:effectLst>
        </p:spPr>
        <p:txBody>
          <a:bodyPr lIns="0" tIns="0" rIns="0" bIns="0" anchor="ctr">
            <a:spAutoFit/>
          </a:bodyPr>
          <a:lstStyle/>
          <a:p>
            <a:pPr algn="ctr">
              <a:spcAft>
                <a:spcPts val="1000"/>
              </a:spcAft>
              <a:defRPr/>
            </a:pPr>
            <a:r>
              <a:rPr lang="en-US" sz="2000" b="1" dirty="0">
                <a:solidFill>
                  <a:srgbClr val="FFFFFF"/>
                </a:solidFill>
                <a:latin typeface="Trebuchet MS" charset="0"/>
                <a:ea typeface="Trebuchet MS" charset="0"/>
                <a:cs typeface="Trebuchet MS" charset="0"/>
              </a:rPr>
              <a:t>RISK</a:t>
            </a:r>
            <a:endParaRPr lang="en-US" sz="3600" dirty="0">
              <a:latin typeface="Trebuchet MS" charset="0"/>
              <a:ea typeface="Trebuchet MS" charset="0"/>
              <a:cs typeface="Trebuchet MS" charset="0"/>
            </a:endParaRPr>
          </a:p>
        </p:txBody>
      </p:sp>
      <p:sp>
        <p:nvSpPr>
          <p:cNvPr id="9" name="_s679959"/>
          <p:cNvSpPr>
            <a:spLocks noChangeArrowheads="1"/>
          </p:cNvSpPr>
          <p:nvPr/>
        </p:nvSpPr>
        <p:spPr bwMode="auto">
          <a:xfrm>
            <a:off x="1120775" y="4551363"/>
            <a:ext cx="1843088" cy="454025"/>
          </a:xfrm>
          <a:prstGeom prst="roundRect">
            <a:avLst>
              <a:gd name="adj" fmla="val 50000"/>
            </a:avLst>
          </a:prstGeom>
          <a:solidFill>
            <a:srgbClr val="FFCC99"/>
          </a:solidFill>
          <a:ln w="9525">
            <a:solidFill>
              <a:srgbClr val="FFFFFF"/>
            </a:solidFill>
            <a:round/>
            <a:headEnd/>
            <a:tailEnd/>
          </a:ln>
          <a:effectLst>
            <a:outerShdw dist="35921" dir="2700000" algn="ctr" rotWithShape="0">
              <a:srgbClr val="808080"/>
            </a:outerShdw>
          </a:effectLst>
        </p:spPr>
        <p:txBody>
          <a:bodyPr wrap="none" lIns="0" tIns="0" rIns="0" bIns="0" anchor="ctr" anchorCtr="1"/>
          <a:lstStyle/>
          <a:p>
            <a:pPr defTabSz="792000">
              <a:lnSpc>
                <a:spcPts val="2100"/>
              </a:lnSpc>
              <a:spcAft>
                <a:spcPts val="0"/>
              </a:spcAft>
              <a:defRPr/>
            </a:pPr>
            <a:r>
              <a:rPr lang="en-US" b="1" dirty="0">
                <a:solidFill>
                  <a:srgbClr val="5F5F5F"/>
                </a:solidFill>
                <a:latin typeface="Trebuchet MS" charset="0"/>
                <a:ea typeface="Trebuchet MS" charset="0"/>
                <a:cs typeface="Trebuchet MS" charset="0"/>
              </a:rPr>
              <a:t>Threat</a:t>
            </a:r>
          </a:p>
        </p:txBody>
      </p:sp>
      <p:sp>
        <p:nvSpPr>
          <p:cNvPr id="10" name="_s679960"/>
          <p:cNvSpPr>
            <a:spLocks noChangeArrowheads="1"/>
          </p:cNvSpPr>
          <p:nvPr/>
        </p:nvSpPr>
        <p:spPr bwMode="auto">
          <a:xfrm>
            <a:off x="3713163" y="4551363"/>
            <a:ext cx="1855787" cy="525462"/>
          </a:xfrm>
          <a:prstGeom prst="roundRect">
            <a:avLst>
              <a:gd name="adj" fmla="val 50000"/>
            </a:avLst>
          </a:prstGeom>
          <a:solidFill>
            <a:srgbClr val="FFCC99"/>
          </a:solidFill>
          <a:ln w="9525">
            <a:solidFill>
              <a:srgbClr val="FFFFFF"/>
            </a:solidFill>
            <a:round/>
            <a:headEnd/>
            <a:tailEnd/>
          </a:ln>
          <a:effectLst>
            <a:outerShdw dist="35921" dir="2700000" algn="ctr" rotWithShape="0">
              <a:srgbClr val="808080"/>
            </a:outerShdw>
          </a:effectLst>
        </p:spPr>
        <p:txBody>
          <a:bodyPr wrap="none" lIns="0" tIns="0" rIns="0" bIns="0" anchor="ctr" anchorCtr="1"/>
          <a:lstStyle/>
          <a:p>
            <a:pPr defTabSz="792000">
              <a:lnSpc>
                <a:spcPts val="2100"/>
              </a:lnSpc>
              <a:spcAft>
                <a:spcPts val="0"/>
              </a:spcAft>
              <a:defRPr/>
            </a:pPr>
            <a:r>
              <a:rPr lang="en-US" b="1" dirty="0">
                <a:solidFill>
                  <a:srgbClr val="5F5F5F"/>
                </a:solidFill>
                <a:latin typeface="Trebuchet MS" charset="0"/>
                <a:ea typeface="Trebuchet MS" charset="0"/>
                <a:cs typeface="Trebuchet MS" charset="0"/>
              </a:rPr>
              <a:t>Vulnerability</a:t>
            </a:r>
          </a:p>
        </p:txBody>
      </p:sp>
      <p:sp>
        <p:nvSpPr>
          <p:cNvPr id="11" name="_s679961"/>
          <p:cNvSpPr>
            <a:spLocks noChangeArrowheads="1"/>
          </p:cNvSpPr>
          <p:nvPr/>
        </p:nvSpPr>
        <p:spPr bwMode="auto">
          <a:xfrm>
            <a:off x="6183313" y="4551363"/>
            <a:ext cx="1844675" cy="525462"/>
          </a:xfrm>
          <a:prstGeom prst="roundRect">
            <a:avLst>
              <a:gd name="adj" fmla="val 50000"/>
            </a:avLst>
          </a:prstGeom>
          <a:solidFill>
            <a:srgbClr val="FFCC99"/>
          </a:solidFill>
          <a:ln w="9525">
            <a:solidFill>
              <a:srgbClr val="FFFFFF"/>
            </a:solidFill>
            <a:round/>
            <a:headEnd/>
            <a:tailEnd/>
          </a:ln>
          <a:effectLst>
            <a:outerShdw dist="35921" dir="2700000" algn="ctr" rotWithShape="0">
              <a:srgbClr val="808080"/>
            </a:outerShdw>
          </a:effectLst>
        </p:spPr>
        <p:txBody>
          <a:bodyPr wrap="none" lIns="0" tIns="0" rIns="0" bIns="0" anchor="ctr" anchorCtr="1"/>
          <a:lstStyle/>
          <a:p>
            <a:pPr defTabSz="792000">
              <a:lnSpc>
                <a:spcPts val="2100"/>
              </a:lnSpc>
              <a:spcAft>
                <a:spcPts val="0"/>
              </a:spcAft>
              <a:defRPr/>
            </a:pPr>
            <a:r>
              <a:rPr lang="en-US" b="1" dirty="0">
                <a:solidFill>
                  <a:srgbClr val="5F5F5F"/>
                </a:solidFill>
                <a:latin typeface="Trebuchet MS" charset="0"/>
                <a:ea typeface="Trebuchet MS" charset="0"/>
                <a:cs typeface="Trebuchet MS" charset="0"/>
              </a:rPr>
              <a:t>Impact</a:t>
            </a:r>
          </a:p>
        </p:txBody>
      </p:sp>
      <p:sp>
        <p:nvSpPr>
          <p:cNvPr id="12" name="_s679962"/>
          <p:cNvSpPr>
            <a:spLocks noChangeArrowheads="1"/>
          </p:cNvSpPr>
          <p:nvPr/>
        </p:nvSpPr>
        <p:spPr bwMode="auto">
          <a:xfrm>
            <a:off x="976313" y="5334000"/>
            <a:ext cx="2132012" cy="542925"/>
          </a:xfrm>
          <a:prstGeom prst="roundRect">
            <a:avLst>
              <a:gd name="adj" fmla="val 16667"/>
            </a:avLst>
          </a:prstGeom>
          <a:solidFill>
            <a:srgbClr val="FFFFCC"/>
          </a:solidFill>
          <a:ln w="9525">
            <a:solidFill>
              <a:srgbClr val="FFFFFF"/>
            </a:solidFill>
            <a:round/>
            <a:headEnd/>
            <a:tailEnd/>
          </a:ln>
          <a:effectLst>
            <a:outerShdw dist="35921" dir="2700000" algn="ctr" rotWithShape="0">
              <a:srgbClr val="808080"/>
            </a:outerShdw>
          </a:effectLst>
        </p:spPr>
        <p:txBody>
          <a:bodyPr lIns="0" tIns="0" rIns="0" bIns="0" anchor="ctr"/>
          <a:lstStyle/>
          <a:p>
            <a:pPr>
              <a:spcAft>
                <a:spcPts val="0"/>
              </a:spcAft>
              <a:defRPr/>
            </a:pPr>
            <a:r>
              <a:rPr lang="en-US" sz="1400" b="1" dirty="0">
                <a:solidFill>
                  <a:schemeClr val="tx2"/>
                </a:solidFill>
                <a:latin typeface="Trebuchet MS" charset="0"/>
                <a:ea typeface="Trebuchet MS" charset="0"/>
                <a:cs typeface="Trebuchet MS" charset="0"/>
              </a:rPr>
              <a:t>1. Magnitude &amp;</a:t>
            </a:r>
          </a:p>
          <a:p>
            <a:pPr>
              <a:spcAft>
                <a:spcPts val="0"/>
              </a:spcAft>
              <a:defRPr/>
            </a:pPr>
            <a:r>
              <a:rPr lang="en-US" sz="1400" b="1" dirty="0">
                <a:solidFill>
                  <a:schemeClr val="tx2"/>
                </a:solidFill>
                <a:latin typeface="Trebuchet MS" charset="0"/>
                <a:ea typeface="Trebuchet MS" charset="0"/>
                <a:cs typeface="Trebuchet MS" charset="0"/>
              </a:rPr>
              <a:t>2. Likelihood</a:t>
            </a:r>
            <a:endParaRPr lang="en-US" sz="1400" dirty="0">
              <a:solidFill>
                <a:schemeClr val="tx2"/>
              </a:solidFill>
              <a:latin typeface="Trebuchet MS" charset="0"/>
              <a:ea typeface="Trebuchet MS" charset="0"/>
              <a:cs typeface="Trebuchet MS" charset="0"/>
            </a:endParaRPr>
          </a:p>
        </p:txBody>
      </p:sp>
      <p:sp>
        <p:nvSpPr>
          <p:cNvPr id="13" name="_s679964"/>
          <p:cNvSpPr>
            <a:spLocks noChangeArrowheads="1"/>
          </p:cNvSpPr>
          <p:nvPr/>
        </p:nvSpPr>
        <p:spPr bwMode="auto">
          <a:xfrm>
            <a:off x="3497263" y="5270500"/>
            <a:ext cx="2305050" cy="542925"/>
          </a:xfrm>
          <a:prstGeom prst="roundRect">
            <a:avLst>
              <a:gd name="adj" fmla="val 16667"/>
            </a:avLst>
          </a:prstGeom>
          <a:solidFill>
            <a:srgbClr val="FFFFCC"/>
          </a:solidFill>
          <a:ln w="9525">
            <a:solidFill>
              <a:srgbClr val="FFFFFF"/>
            </a:solidFill>
            <a:round/>
            <a:headEnd/>
            <a:tailEnd/>
          </a:ln>
          <a:effectLst>
            <a:outerShdw dist="35921" dir="2700000" algn="ctr" rotWithShape="0">
              <a:srgbClr val="808080"/>
            </a:outerShdw>
          </a:effectLst>
        </p:spPr>
        <p:txBody>
          <a:bodyPr lIns="0" tIns="0" rIns="0" bIns="0" anchor="ctr"/>
          <a:lstStyle/>
          <a:p>
            <a:pPr>
              <a:spcAft>
                <a:spcPts val="0"/>
              </a:spcAft>
              <a:defRPr/>
            </a:pPr>
            <a:r>
              <a:rPr lang="en-US" sz="1400" b="1" dirty="0">
                <a:solidFill>
                  <a:schemeClr val="tx2"/>
                </a:solidFill>
                <a:latin typeface="Trebuchet MS" charset="0"/>
                <a:ea typeface="Trebuchet MS" charset="0"/>
                <a:cs typeface="Trebuchet MS" charset="0"/>
              </a:rPr>
              <a:t>3. Level of vulnerability</a:t>
            </a:r>
          </a:p>
          <a:p>
            <a:pPr>
              <a:spcAft>
                <a:spcPts val="0"/>
              </a:spcAft>
              <a:defRPr/>
            </a:pPr>
            <a:r>
              <a:rPr lang="en-US" sz="1400" b="1" dirty="0">
                <a:solidFill>
                  <a:schemeClr val="tx2"/>
                </a:solidFill>
                <a:latin typeface="Trebuchet MS" charset="0"/>
                <a:ea typeface="Trebuchet MS" charset="0"/>
                <a:cs typeface="Trebuchet MS" charset="0"/>
              </a:rPr>
              <a:t>(EU, MS of entry/destination)</a:t>
            </a:r>
            <a:endParaRPr lang="en-US" sz="1400" dirty="0">
              <a:solidFill>
                <a:schemeClr val="tx2"/>
              </a:solidFill>
              <a:latin typeface="Trebuchet MS" charset="0"/>
              <a:ea typeface="Trebuchet MS" charset="0"/>
              <a:cs typeface="Trebuchet MS" charset="0"/>
            </a:endParaRPr>
          </a:p>
        </p:txBody>
      </p:sp>
      <p:sp>
        <p:nvSpPr>
          <p:cNvPr id="14" name="_s679967"/>
          <p:cNvSpPr>
            <a:spLocks noChangeArrowheads="1"/>
          </p:cNvSpPr>
          <p:nvPr/>
        </p:nvSpPr>
        <p:spPr bwMode="auto">
          <a:xfrm>
            <a:off x="6183313" y="5334000"/>
            <a:ext cx="1844675" cy="542925"/>
          </a:xfrm>
          <a:prstGeom prst="roundRect">
            <a:avLst>
              <a:gd name="adj" fmla="val 16667"/>
            </a:avLst>
          </a:prstGeom>
          <a:solidFill>
            <a:srgbClr val="FFFFCC"/>
          </a:solidFill>
          <a:ln w="9525">
            <a:solidFill>
              <a:srgbClr val="FFFFFF"/>
            </a:solidFill>
            <a:round/>
            <a:headEnd/>
            <a:tailEnd/>
          </a:ln>
          <a:effectLst>
            <a:outerShdw dist="35921" dir="2700000" algn="ctr" rotWithShape="0">
              <a:srgbClr val="808080"/>
            </a:outerShdw>
          </a:effectLst>
        </p:spPr>
        <p:txBody>
          <a:bodyPr lIns="0" tIns="0" rIns="0" bIns="0" anchor="ctr"/>
          <a:lstStyle/>
          <a:p>
            <a:pPr>
              <a:spcAft>
                <a:spcPts val="0"/>
              </a:spcAft>
              <a:defRPr/>
            </a:pPr>
            <a:r>
              <a:rPr lang="en-US" sz="1400" b="1" dirty="0">
                <a:solidFill>
                  <a:schemeClr val="tx2"/>
                </a:solidFill>
                <a:latin typeface="Trebuchet MS" charset="0"/>
                <a:ea typeface="Trebuchet MS" charset="0"/>
                <a:cs typeface="Trebuchet MS" charset="0"/>
              </a:rPr>
              <a:t>4. Level of Impact</a:t>
            </a:r>
            <a:endParaRPr lang="en-US" sz="1400" dirty="0">
              <a:solidFill>
                <a:schemeClr val="tx2"/>
              </a:solidFill>
              <a:latin typeface="Trebuchet MS" charset="0"/>
              <a:ea typeface="Trebuchet MS" charset="0"/>
              <a:cs typeface="Trebuchet MS" charset="0"/>
            </a:endParaRPr>
          </a:p>
        </p:txBody>
      </p:sp>
      <p:sp>
        <p:nvSpPr>
          <p:cNvPr id="15" name="TextBox 47"/>
          <p:cNvSpPr txBox="1"/>
          <p:nvPr/>
        </p:nvSpPr>
        <p:spPr>
          <a:xfrm>
            <a:off x="3924300" y="2636838"/>
            <a:ext cx="1661032" cy="307777"/>
          </a:xfrm>
          <a:prstGeom prst="rect">
            <a:avLst/>
          </a:prstGeom>
          <a:noFill/>
        </p:spPr>
        <p:txBody>
          <a:bodyPr wrap="none">
            <a:spAutoFit/>
          </a:bodyPr>
          <a:lstStyle/>
          <a:p>
            <a:pPr>
              <a:defRPr/>
            </a:pPr>
            <a:r>
              <a:rPr lang="en-US" sz="1400" b="1" i="1" dirty="0">
                <a:latin typeface="Trebuchet MS" charset="0"/>
                <a:ea typeface="Trebuchet MS" charset="0"/>
                <a:cs typeface="Trebuchet MS" charset="0"/>
              </a:rPr>
              <a:t>Intelligence cycle</a:t>
            </a:r>
          </a:p>
        </p:txBody>
      </p:sp>
      <p:sp>
        <p:nvSpPr>
          <p:cNvPr id="16" name="Curved Down Arrow 3"/>
          <p:cNvSpPr/>
          <p:nvPr/>
        </p:nvSpPr>
        <p:spPr>
          <a:xfrm>
            <a:off x="3924300" y="2060575"/>
            <a:ext cx="1512888" cy="601663"/>
          </a:xfrm>
          <a:prstGeom prst="curvedDown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t-EE">
              <a:solidFill>
                <a:schemeClr val="tx1"/>
              </a:solidFill>
              <a:latin typeface="Trebuchet MS" charset="0"/>
              <a:ea typeface="Trebuchet MS" charset="0"/>
              <a:cs typeface="Trebuchet MS" charset="0"/>
            </a:endParaRPr>
          </a:p>
        </p:txBody>
      </p:sp>
      <p:sp>
        <p:nvSpPr>
          <p:cNvPr id="17" name="Curved Down Arrow 50"/>
          <p:cNvSpPr/>
          <p:nvPr/>
        </p:nvSpPr>
        <p:spPr>
          <a:xfrm rot="10800000">
            <a:off x="3851275" y="2878138"/>
            <a:ext cx="1512888" cy="603250"/>
          </a:xfrm>
          <a:prstGeom prst="curvedDown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t-EE">
              <a:solidFill>
                <a:schemeClr val="tx1"/>
              </a:solidFill>
              <a:latin typeface="Trebuchet MS" charset="0"/>
              <a:ea typeface="Trebuchet MS" charset="0"/>
              <a:cs typeface="Trebuchet MS" charset="0"/>
            </a:endParaRPr>
          </a:p>
        </p:txBody>
      </p:sp>
      <p:sp>
        <p:nvSpPr>
          <p:cNvPr id="18" name="Title 4"/>
          <p:cNvSpPr txBox="1">
            <a:spLocks/>
          </p:cNvSpPr>
          <p:nvPr/>
        </p:nvSpPr>
        <p:spPr>
          <a:xfrm>
            <a:off x="457200" y="1484313"/>
            <a:ext cx="8229600" cy="50958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600" b="1" u="sng" smtClean="0">
                <a:solidFill>
                  <a:srgbClr val="1F497D"/>
                </a:solidFill>
                <a:latin typeface="Trebuchet MS" charset="0"/>
                <a:ea typeface="Trebuchet MS" charset="0"/>
                <a:cs typeface="Trebuchet MS" charset="0"/>
              </a:rPr>
              <a:t>Diagram:</a:t>
            </a:r>
            <a:r>
              <a:rPr lang="en-US" sz="2600" b="1" smtClean="0">
                <a:solidFill>
                  <a:srgbClr val="1F497D"/>
                </a:solidFill>
                <a:latin typeface="Trebuchet MS" charset="0"/>
                <a:ea typeface="Trebuchet MS" charset="0"/>
                <a:cs typeface="Trebuchet MS" charset="0"/>
              </a:rPr>
              <a:t> Main components of CIRAM</a:t>
            </a:r>
            <a:endParaRPr lang="et-EE" dirty="0" smtClean="0">
              <a:latin typeface="Trebuchet MS" charset="0"/>
              <a:ea typeface="Trebuchet MS" charset="0"/>
              <a:cs typeface="Trebuchet MS" charset="0"/>
            </a:endParaRPr>
          </a:p>
        </p:txBody>
      </p:sp>
    </p:spTree>
    <p:extLst>
      <p:ext uri="{BB962C8B-B14F-4D97-AF65-F5344CB8AC3E}">
        <p14:creationId xmlns:p14="http://schemas.microsoft.com/office/powerpoint/2010/main" val="1536050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196752"/>
            <a:ext cx="7776864" cy="5035076"/>
          </a:xfrm>
          <a:prstGeom prst="rect">
            <a:avLst/>
          </a:prstGeom>
        </p:spPr>
      </p:pic>
      <p:sp>
        <p:nvSpPr>
          <p:cNvPr id="3" name="BlokTextu 2"/>
          <p:cNvSpPr txBox="1"/>
          <p:nvPr/>
        </p:nvSpPr>
        <p:spPr>
          <a:xfrm>
            <a:off x="3148920" y="404664"/>
            <a:ext cx="3134191" cy="523220"/>
          </a:xfrm>
          <a:prstGeom prst="rect">
            <a:avLst/>
          </a:prstGeom>
          <a:noFill/>
        </p:spPr>
        <p:txBody>
          <a:bodyPr wrap="none" rtlCol="0">
            <a:spAutoFit/>
          </a:bodyPr>
          <a:lstStyle/>
          <a:p>
            <a:r>
              <a:rPr lang="en-GB" sz="2800" b="1" dirty="0" smtClean="0">
                <a:solidFill>
                  <a:srgbClr val="1F497D"/>
                </a:solidFill>
                <a:latin typeface="Trebuchet MS" charset="0"/>
                <a:ea typeface="Trebuchet MS" charset="0"/>
                <a:cs typeface="Trebuchet MS" charset="0"/>
              </a:rPr>
              <a:t>Intelligence cycle</a:t>
            </a:r>
            <a:endParaRPr lang="en-GB" sz="2800" b="1" dirty="0">
              <a:solidFill>
                <a:srgbClr val="1F497D"/>
              </a:solidFill>
              <a:latin typeface="Trebuchet MS" charset="0"/>
              <a:ea typeface="Trebuchet MS" charset="0"/>
              <a:cs typeface="Trebuchet MS" charset="0"/>
            </a:endParaRPr>
          </a:p>
        </p:txBody>
      </p:sp>
    </p:spTree>
    <p:extLst>
      <p:ext uri="{BB962C8B-B14F-4D97-AF65-F5344CB8AC3E}">
        <p14:creationId xmlns:p14="http://schemas.microsoft.com/office/powerpoint/2010/main" val="192356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2"/>
          </p:nvPr>
        </p:nvSpPr>
        <p:spPr>
          <a:xfrm>
            <a:off x="7640946" y="5651525"/>
            <a:ext cx="984019" cy="365125"/>
          </a:xfrm>
        </p:spPr>
        <p:txBody>
          <a:bodyPr/>
          <a:lstStyle/>
          <a:p>
            <a:pPr>
              <a:defRPr/>
            </a:pPr>
            <a:fld id="{F01DB533-BD80-4508-BC54-4786161B15B3}" type="slidenum">
              <a:rPr lang="en-US" sz="1600" b="1">
                <a:solidFill>
                  <a:schemeClr val="tx1"/>
                </a:solidFill>
                <a:latin typeface="Trebuchet MS" charset="0"/>
                <a:ea typeface="Trebuchet MS" charset="0"/>
                <a:cs typeface="Trebuchet MS" charset="0"/>
              </a:rPr>
              <a:pPr>
                <a:defRPr/>
              </a:pPr>
              <a:t>9</a:t>
            </a:fld>
            <a:endParaRPr lang="en-US" sz="1600" b="1">
              <a:solidFill>
                <a:schemeClr val="tx1"/>
              </a:solidFill>
              <a:latin typeface="Trebuchet MS" charset="0"/>
              <a:ea typeface="Trebuchet MS" charset="0"/>
              <a:cs typeface="Trebuchet MS" charset="0"/>
            </a:endParaRPr>
          </a:p>
        </p:txBody>
      </p:sp>
      <p:cxnSp>
        <p:nvCxnSpPr>
          <p:cNvPr id="3" name="_s679940"/>
          <p:cNvCxnSpPr>
            <a:cxnSpLocks noChangeShapeType="1"/>
            <a:endCxn id="33" idx="2"/>
          </p:cNvCxnSpPr>
          <p:nvPr/>
        </p:nvCxnSpPr>
        <p:spPr bwMode="auto">
          <a:xfrm rot="10800000">
            <a:off x="1461790" y="3243039"/>
            <a:ext cx="495300" cy="2565400"/>
          </a:xfrm>
          <a:prstGeom prst="bentConnector2">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4" name="_s679941"/>
          <p:cNvCxnSpPr>
            <a:cxnSpLocks noChangeShapeType="1"/>
            <a:endCxn id="35" idx="2"/>
          </p:cNvCxnSpPr>
          <p:nvPr/>
        </p:nvCxnSpPr>
        <p:spPr bwMode="auto">
          <a:xfrm rot="10800000" flipV="1">
            <a:off x="2964620" y="5344891"/>
            <a:ext cx="1466316" cy="331786"/>
          </a:xfrm>
          <a:prstGeom prst="bentConnector4">
            <a:avLst>
              <a:gd name="adj1" fmla="val 16149"/>
              <a:gd name="adj2" fmla="val 168900"/>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5" name="_s679942"/>
          <p:cNvCxnSpPr>
            <a:cxnSpLocks noChangeShapeType="1"/>
            <a:endCxn id="35" idx="2"/>
          </p:cNvCxnSpPr>
          <p:nvPr/>
        </p:nvCxnSpPr>
        <p:spPr bwMode="auto">
          <a:xfrm rot="10800000" flipV="1">
            <a:off x="2964620" y="4784503"/>
            <a:ext cx="1466316" cy="892174"/>
          </a:xfrm>
          <a:prstGeom prst="bentConnector4">
            <a:avLst>
              <a:gd name="adj1" fmla="val 16149"/>
              <a:gd name="adj2" fmla="val 125623"/>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6" name="_s679943"/>
          <p:cNvCxnSpPr>
            <a:cxnSpLocks noChangeShapeType="1"/>
          </p:cNvCxnSpPr>
          <p:nvPr/>
        </p:nvCxnSpPr>
        <p:spPr bwMode="auto">
          <a:xfrm rot="10800000">
            <a:off x="6524327" y="3243039"/>
            <a:ext cx="350838" cy="1573213"/>
          </a:xfrm>
          <a:prstGeom prst="bentConnector2">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7" name="_s679944"/>
          <p:cNvCxnSpPr>
            <a:cxnSpLocks noChangeShapeType="1"/>
            <a:endCxn id="33" idx="2"/>
          </p:cNvCxnSpPr>
          <p:nvPr/>
        </p:nvCxnSpPr>
        <p:spPr bwMode="auto">
          <a:xfrm rot="10800000">
            <a:off x="1461790" y="3243039"/>
            <a:ext cx="495300" cy="2025650"/>
          </a:xfrm>
          <a:prstGeom prst="bentConnector2">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8" name="_s679945"/>
          <p:cNvCxnSpPr>
            <a:cxnSpLocks noChangeShapeType="1"/>
            <a:endCxn id="33" idx="2"/>
          </p:cNvCxnSpPr>
          <p:nvPr/>
        </p:nvCxnSpPr>
        <p:spPr bwMode="auto">
          <a:xfrm rot="10800000">
            <a:off x="1461790" y="3243039"/>
            <a:ext cx="495300" cy="1443038"/>
          </a:xfrm>
          <a:prstGeom prst="bentConnector2">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9" name="_s679946"/>
          <p:cNvCxnSpPr>
            <a:cxnSpLocks noChangeShapeType="1"/>
            <a:endCxn id="33" idx="2"/>
          </p:cNvCxnSpPr>
          <p:nvPr/>
        </p:nvCxnSpPr>
        <p:spPr bwMode="auto">
          <a:xfrm rot="10800000">
            <a:off x="1461790" y="3243039"/>
            <a:ext cx="495300" cy="885825"/>
          </a:xfrm>
          <a:prstGeom prst="bentConnector2">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10" name="_s679947"/>
          <p:cNvCxnSpPr>
            <a:cxnSpLocks noChangeShapeType="1"/>
            <a:stCxn id="40" idx="1"/>
          </p:cNvCxnSpPr>
          <p:nvPr/>
        </p:nvCxnSpPr>
        <p:spPr bwMode="auto">
          <a:xfrm rot="10800000">
            <a:off x="6837064" y="2942753"/>
            <a:ext cx="350838" cy="982663"/>
          </a:xfrm>
          <a:prstGeom prst="bentConnector2">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11" name="_s679948"/>
          <p:cNvCxnSpPr>
            <a:cxnSpLocks noChangeShapeType="1"/>
          </p:cNvCxnSpPr>
          <p:nvPr/>
        </p:nvCxnSpPr>
        <p:spPr bwMode="auto">
          <a:xfrm rot="10800000">
            <a:off x="6524327" y="3139852"/>
            <a:ext cx="350838" cy="393700"/>
          </a:xfrm>
          <a:prstGeom prst="bentConnector2">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12" name="_s679949"/>
          <p:cNvCxnSpPr>
            <a:cxnSpLocks noChangeShapeType="1"/>
            <a:stCxn id="38" idx="0"/>
            <a:endCxn id="32" idx="2"/>
          </p:cNvCxnSpPr>
          <p:nvPr/>
        </p:nvCxnSpPr>
        <p:spPr bwMode="auto">
          <a:xfrm flipV="1">
            <a:off x="5417046" y="4422552"/>
            <a:ext cx="2459038" cy="76019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 name="_s679950"/>
          <p:cNvCxnSpPr>
            <a:cxnSpLocks noChangeShapeType="1"/>
            <a:stCxn id="37" idx="1"/>
            <a:endCxn id="35" idx="2"/>
          </p:cNvCxnSpPr>
          <p:nvPr/>
        </p:nvCxnSpPr>
        <p:spPr bwMode="auto">
          <a:xfrm rot="10800000" flipV="1">
            <a:off x="2964621" y="4744021"/>
            <a:ext cx="1451507" cy="932656"/>
          </a:xfrm>
          <a:prstGeom prst="bentConnector4">
            <a:avLst>
              <a:gd name="adj1" fmla="val 15804"/>
              <a:gd name="adj2" fmla="val 124511"/>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14" name="_s679951"/>
          <p:cNvCxnSpPr>
            <a:cxnSpLocks noChangeShapeType="1"/>
            <a:stCxn id="36" idx="1"/>
            <a:endCxn id="35" idx="2"/>
          </p:cNvCxnSpPr>
          <p:nvPr/>
        </p:nvCxnSpPr>
        <p:spPr bwMode="auto">
          <a:xfrm rot="10800000" flipV="1">
            <a:off x="2964621" y="4817045"/>
            <a:ext cx="3910545" cy="859631"/>
          </a:xfrm>
          <a:prstGeom prst="bentConnector4">
            <a:avLst>
              <a:gd name="adj1" fmla="val 37307"/>
              <a:gd name="adj2" fmla="val 126593"/>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15" name="_s679952"/>
          <p:cNvCxnSpPr>
            <a:cxnSpLocks noChangeShapeType="1"/>
          </p:cNvCxnSpPr>
          <p:nvPr/>
        </p:nvCxnSpPr>
        <p:spPr bwMode="auto">
          <a:xfrm flipH="1" flipV="1">
            <a:off x="4066877" y="2488977"/>
            <a:ext cx="1588" cy="41910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_s679953"/>
          <p:cNvCxnSpPr>
            <a:cxnSpLocks noChangeShapeType="1"/>
            <a:stCxn id="34" idx="1"/>
            <a:endCxn id="33" idx="2"/>
          </p:cNvCxnSpPr>
          <p:nvPr/>
        </p:nvCxnSpPr>
        <p:spPr bwMode="auto">
          <a:xfrm rot="10800000">
            <a:off x="1461790" y="3243039"/>
            <a:ext cx="495300" cy="309563"/>
          </a:xfrm>
          <a:prstGeom prst="bentConnector2">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17" name="_s679954"/>
          <p:cNvCxnSpPr>
            <a:cxnSpLocks noChangeShapeType="1"/>
            <a:stCxn id="33" idx="0"/>
            <a:endCxn id="30" idx="2"/>
          </p:cNvCxnSpPr>
          <p:nvPr/>
        </p:nvCxnSpPr>
        <p:spPr bwMode="auto">
          <a:xfrm flipV="1">
            <a:off x="1461790" y="2369914"/>
            <a:ext cx="0" cy="33020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8" name="_s679955"/>
          <p:cNvCxnSpPr>
            <a:cxnSpLocks noChangeShapeType="1"/>
            <a:stCxn id="32" idx="0"/>
            <a:endCxn id="29" idx="2"/>
          </p:cNvCxnSpPr>
          <p:nvPr/>
        </p:nvCxnSpPr>
        <p:spPr bwMode="auto">
          <a:xfrm rot="16200000" flipV="1">
            <a:off x="5146377" y="537939"/>
            <a:ext cx="285750" cy="2470150"/>
          </a:xfrm>
          <a:prstGeom prst="bentConnector3">
            <a:avLst>
              <a:gd name="adj1" fmla="val 50000"/>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cxnSp>
        <p:nvCxnSpPr>
          <p:cNvPr id="19" name="_s679956"/>
          <p:cNvCxnSpPr>
            <a:cxnSpLocks noChangeShapeType="1"/>
            <a:stCxn id="31" idx="0"/>
            <a:endCxn id="29" idx="2"/>
          </p:cNvCxnSpPr>
          <p:nvPr/>
        </p:nvCxnSpPr>
        <p:spPr bwMode="auto">
          <a:xfrm flipH="1" flipV="1">
            <a:off x="4054177" y="1630139"/>
            <a:ext cx="4763" cy="285750"/>
          </a:xfrm>
          <a:prstGeom prst="straightConnector1">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20" name="_s679957"/>
          <p:cNvCxnSpPr>
            <a:cxnSpLocks noChangeShapeType="1"/>
            <a:stCxn id="30" idx="0"/>
            <a:endCxn id="29" idx="2"/>
          </p:cNvCxnSpPr>
          <p:nvPr/>
        </p:nvCxnSpPr>
        <p:spPr bwMode="auto">
          <a:xfrm rot="5400000" flipH="1" flipV="1">
            <a:off x="2615109" y="476820"/>
            <a:ext cx="285750" cy="2592387"/>
          </a:xfrm>
          <a:prstGeom prst="bentConnector3">
            <a:avLst>
              <a:gd name="adj1" fmla="val 50000"/>
            </a:avLst>
          </a:prstGeom>
          <a:noFill/>
          <a:ln w="28575">
            <a:solidFill>
              <a:srgbClr val="000000"/>
            </a:solidFill>
            <a:miter lim="800000"/>
            <a:headEnd/>
            <a:tailEnd/>
          </a:ln>
          <a:extLst>
            <a:ext uri="{909E8E84-426E-40DD-AFC4-6F175D3DCCD1}">
              <a14:hiddenFill xmlns:a14="http://schemas.microsoft.com/office/drawing/2010/main">
                <a:noFill/>
              </a14:hiddenFill>
            </a:ext>
          </a:extLst>
        </p:spPr>
      </p:cxnSp>
      <p:sp>
        <p:nvSpPr>
          <p:cNvPr id="21" name="_s679958"/>
          <p:cNvSpPr>
            <a:spLocks noChangeArrowheads="1"/>
          </p:cNvSpPr>
          <p:nvPr/>
        </p:nvSpPr>
        <p:spPr bwMode="auto">
          <a:xfrm>
            <a:off x="3131840" y="1196752"/>
            <a:ext cx="1844675" cy="433387"/>
          </a:xfrm>
          <a:prstGeom prst="roundRect">
            <a:avLst>
              <a:gd name="adj" fmla="val 50000"/>
            </a:avLst>
          </a:prstGeom>
          <a:solidFill>
            <a:srgbClr val="484329"/>
          </a:solidFill>
          <a:ln w="19050">
            <a:solidFill>
              <a:srgbClr val="FFFFFF"/>
            </a:solidFill>
            <a:round/>
            <a:headEnd/>
            <a:tailEnd/>
          </a:ln>
          <a:effectLst>
            <a:outerShdw dist="35921" dir="2700000" algn="ctr" rotWithShape="0">
              <a:srgbClr val="808080"/>
            </a:outerShdw>
          </a:effectLst>
        </p:spPr>
        <p:txBody>
          <a:bodyPr lIns="0" tIns="0" rIns="0" bIns="0" anchor="ctr">
            <a:spAutoFit/>
          </a:bodyPr>
          <a:lstStyle/>
          <a:p>
            <a:pPr algn="ctr">
              <a:spcAft>
                <a:spcPts val="1000"/>
              </a:spcAft>
              <a:defRPr/>
            </a:pPr>
            <a:r>
              <a:rPr lang="en-US" sz="2000" b="1" dirty="0">
                <a:solidFill>
                  <a:srgbClr val="FFFFFF"/>
                </a:solidFill>
                <a:latin typeface="Trebuchet MS" charset="0"/>
                <a:ea typeface="Trebuchet MS" charset="0"/>
                <a:cs typeface="Trebuchet MS" charset="0"/>
              </a:rPr>
              <a:t>RISK</a:t>
            </a:r>
            <a:endParaRPr lang="en-US" sz="3600" dirty="0">
              <a:latin typeface="Trebuchet MS" charset="0"/>
              <a:ea typeface="Trebuchet MS" charset="0"/>
              <a:cs typeface="Trebuchet MS" charset="0"/>
            </a:endParaRPr>
          </a:p>
        </p:txBody>
      </p:sp>
      <p:sp>
        <p:nvSpPr>
          <p:cNvPr id="22" name="_s679959"/>
          <p:cNvSpPr>
            <a:spLocks noChangeArrowheads="1"/>
          </p:cNvSpPr>
          <p:nvPr/>
        </p:nvSpPr>
        <p:spPr bwMode="auto">
          <a:xfrm>
            <a:off x="539452" y="1915889"/>
            <a:ext cx="1843088" cy="454025"/>
          </a:xfrm>
          <a:prstGeom prst="roundRect">
            <a:avLst>
              <a:gd name="adj" fmla="val 50000"/>
            </a:avLst>
          </a:prstGeom>
          <a:solidFill>
            <a:srgbClr val="FFCC99"/>
          </a:solidFill>
          <a:ln w="9525">
            <a:solidFill>
              <a:srgbClr val="FFFFFF"/>
            </a:solidFill>
            <a:round/>
            <a:headEnd/>
            <a:tailEnd/>
          </a:ln>
          <a:effectLst>
            <a:outerShdw dist="35921" dir="2700000" algn="ctr" rotWithShape="0">
              <a:srgbClr val="808080"/>
            </a:outerShdw>
          </a:effectLst>
        </p:spPr>
        <p:txBody>
          <a:bodyPr wrap="none" lIns="0" tIns="0" rIns="0" bIns="0" anchor="ctr" anchorCtr="1"/>
          <a:lstStyle/>
          <a:p>
            <a:pPr defTabSz="792000">
              <a:lnSpc>
                <a:spcPts val="2100"/>
              </a:lnSpc>
              <a:spcAft>
                <a:spcPts val="0"/>
              </a:spcAft>
              <a:defRPr/>
            </a:pPr>
            <a:r>
              <a:rPr lang="en-US" b="1" dirty="0">
                <a:solidFill>
                  <a:srgbClr val="5F5F5F"/>
                </a:solidFill>
                <a:latin typeface="Trebuchet MS" charset="0"/>
                <a:ea typeface="Trebuchet MS" charset="0"/>
                <a:cs typeface="Trebuchet MS" charset="0"/>
              </a:rPr>
              <a:t>Threat</a:t>
            </a:r>
          </a:p>
        </p:txBody>
      </p:sp>
      <p:sp>
        <p:nvSpPr>
          <p:cNvPr id="23" name="_s679960"/>
          <p:cNvSpPr>
            <a:spLocks noChangeArrowheads="1"/>
          </p:cNvSpPr>
          <p:nvPr/>
        </p:nvSpPr>
        <p:spPr bwMode="auto">
          <a:xfrm>
            <a:off x="3131840" y="1915889"/>
            <a:ext cx="1855787" cy="525463"/>
          </a:xfrm>
          <a:prstGeom prst="roundRect">
            <a:avLst>
              <a:gd name="adj" fmla="val 50000"/>
            </a:avLst>
          </a:prstGeom>
          <a:solidFill>
            <a:srgbClr val="FFCC99"/>
          </a:solidFill>
          <a:ln w="9525">
            <a:solidFill>
              <a:srgbClr val="FFFFFF"/>
            </a:solidFill>
            <a:round/>
            <a:headEnd/>
            <a:tailEnd/>
          </a:ln>
          <a:effectLst>
            <a:outerShdw dist="35921" dir="2700000" algn="ctr" rotWithShape="0">
              <a:srgbClr val="808080"/>
            </a:outerShdw>
          </a:effectLst>
        </p:spPr>
        <p:txBody>
          <a:bodyPr wrap="none" lIns="0" tIns="0" rIns="0" bIns="0" anchor="ctr" anchorCtr="1"/>
          <a:lstStyle/>
          <a:p>
            <a:pPr defTabSz="792000">
              <a:lnSpc>
                <a:spcPts val="2100"/>
              </a:lnSpc>
              <a:spcAft>
                <a:spcPts val="0"/>
              </a:spcAft>
              <a:defRPr/>
            </a:pPr>
            <a:r>
              <a:rPr lang="en-US" b="1" dirty="0">
                <a:solidFill>
                  <a:srgbClr val="5F5F5F"/>
                </a:solidFill>
                <a:latin typeface="Trebuchet MS" charset="0"/>
                <a:ea typeface="Trebuchet MS" charset="0"/>
                <a:cs typeface="Trebuchet MS" charset="0"/>
              </a:rPr>
              <a:t>Vulnerability</a:t>
            </a:r>
          </a:p>
        </p:txBody>
      </p:sp>
      <p:sp>
        <p:nvSpPr>
          <p:cNvPr id="24" name="_s679961"/>
          <p:cNvSpPr>
            <a:spLocks noChangeArrowheads="1"/>
          </p:cNvSpPr>
          <p:nvPr/>
        </p:nvSpPr>
        <p:spPr bwMode="auto">
          <a:xfrm>
            <a:off x="5601990" y="1915889"/>
            <a:ext cx="1844675" cy="525463"/>
          </a:xfrm>
          <a:prstGeom prst="roundRect">
            <a:avLst>
              <a:gd name="adj" fmla="val 50000"/>
            </a:avLst>
          </a:prstGeom>
          <a:solidFill>
            <a:srgbClr val="FFCC99"/>
          </a:solidFill>
          <a:ln w="9525">
            <a:solidFill>
              <a:srgbClr val="FFFFFF"/>
            </a:solidFill>
            <a:round/>
            <a:headEnd/>
            <a:tailEnd/>
          </a:ln>
          <a:effectLst>
            <a:outerShdw dist="35921" dir="2700000" algn="ctr" rotWithShape="0">
              <a:srgbClr val="808080"/>
            </a:outerShdw>
          </a:effectLst>
        </p:spPr>
        <p:txBody>
          <a:bodyPr wrap="none" lIns="0" tIns="0" rIns="0" bIns="0" anchor="ctr" anchorCtr="1"/>
          <a:lstStyle/>
          <a:p>
            <a:pPr defTabSz="792000">
              <a:lnSpc>
                <a:spcPts val="2100"/>
              </a:lnSpc>
              <a:spcAft>
                <a:spcPts val="0"/>
              </a:spcAft>
              <a:defRPr/>
            </a:pPr>
            <a:r>
              <a:rPr lang="en-US" b="1" dirty="0">
                <a:solidFill>
                  <a:srgbClr val="5F5F5F"/>
                </a:solidFill>
                <a:latin typeface="Trebuchet MS" charset="0"/>
                <a:ea typeface="Trebuchet MS" charset="0"/>
                <a:cs typeface="Trebuchet MS" charset="0"/>
              </a:rPr>
              <a:t>Impact</a:t>
            </a:r>
          </a:p>
        </p:txBody>
      </p:sp>
      <p:sp>
        <p:nvSpPr>
          <p:cNvPr id="25" name="_s679962"/>
          <p:cNvSpPr>
            <a:spLocks noChangeArrowheads="1"/>
          </p:cNvSpPr>
          <p:nvPr/>
        </p:nvSpPr>
        <p:spPr bwMode="auto">
          <a:xfrm>
            <a:off x="394990" y="2700114"/>
            <a:ext cx="2132012" cy="542925"/>
          </a:xfrm>
          <a:prstGeom prst="roundRect">
            <a:avLst>
              <a:gd name="adj" fmla="val 16667"/>
            </a:avLst>
          </a:prstGeom>
          <a:solidFill>
            <a:srgbClr val="FFFFCC"/>
          </a:solidFill>
          <a:ln w="9525">
            <a:solidFill>
              <a:srgbClr val="FFFFFF"/>
            </a:solidFill>
            <a:round/>
            <a:headEnd/>
            <a:tailEnd/>
          </a:ln>
          <a:effectLst>
            <a:outerShdw dist="35921" dir="2700000" algn="ctr" rotWithShape="0">
              <a:srgbClr val="808080"/>
            </a:outerShdw>
          </a:effectLst>
        </p:spPr>
        <p:txBody>
          <a:bodyPr lIns="0" tIns="0" rIns="0" bIns="0" anchor="ctr"/>
          <a:lstStyle/>
          <a:p>
            <a:pPr>
              <a:spcAft>
                <a:spcPts val="0"/>
              </a:spcAft>
              <a:defRPr/>
            </a:pPr>
            <a:r>
              <a:rPr lang="en-US" sz="1400" b="1" dirty="0">
                <a:solidFill>
                  <a:schemeClr val="tx2"/>
                </a:solidFill>
                <a:latin typeface="Trebuchet MS" charset="0"/>
                <a:ea typeface="Trebuchet MS" charset="0"/>
                <a:cs typeface="Trebuchet MS" charset="0"/>
              </a:rPr>
              <a:t>1. Magnitude &amp;</a:t>
            </a:r>
          </a:p>
          <a:p>
            <a:pPr>
              <a:spcAft>
                <a:spcPts val="0"/>
              </a:spcAft>
              <a:defRPr/>
            </a:pPr>
            <a:r>
              <a:rPr lang="en-US" sz="1400" b="1" dirty="0">
                <a:solidFill>
                  <a:schemeClr val="tx2"/>
                </a:solidFill>
                <a:latin typeface="Trebuchet MS" charset="0"/>
                <a:ea typeface="Trebuchet MS" charset="0"/>
                <a:cs typeface="Trebuchet MS" charset="0"/>
              </a:rPr>
              <a:t>2. Likelihood</a:t>
            </a:r>
            <a:endParaRPr lang="en-US" sz="1400" dirty="0">
              <a:solidFill>
                <a:schemeClr val="tx2"/>
              </a:solidFill>
              <a:latin typeface="Trebuchet MS" charset="0"/>
              <a:ea typeface="Trebuchet MS" charset="0"/>
              <a:cs typeface="Trebuchet MS" charset="0"/>
            </a:endParaRPr>
          </a:p>
        </p:txBody>
      </p:sp>
      <p:sp>
        <p:nvSpPr>
          <p:cNvPr id="26" name="_s679963"/>
          <p:cNvSpPr>
            <a:spLocks noChangeArrowheads="1"/>
          </p:cNvSpPr>
          <p:nvPr/>
        </p:nvSpPr>
        <p:spPr bwMode="auto">
          <a:xfrm>
            <a:off x="1957090" y="3284314"/>
            <a:ext cx="2001837" cy="536575"/>
          </a:xfrm>
          <a:prstGeom prst="roundRect">
            <a:avLst>
              <a:gd name="adj" fmla="val 16667"/>
            </a:avLst>
          </a:prstGeom>
          <a:solidFill>
            <a:srgbClr val="DDD8C2"/>
          </a:solidFill>
          <a:ln w="9525">
            <a:solidFill>
              <a:srgbClr val="FFFFFF"/>
            </a:solidFill>
            <a:round/>
            <a:headEnd/>
            <a:tailEnd/>
          </a:ln>
          <a:effectLst>
            <a:outerShdw dist="35921" dir="2700000" algn="ctr" rotWithShape="0">
              <a:srgbClr val="808080">
                <a:alpha val="50000"/>
              </a:srgbClr>
            </a:outerShdw>
          </a:effectLst>
        </p:spPr>
        <p:txBody>
          <a:bodyPr lIns="0" tIns="0" rIns="0" bIns="0" anchor="ctr"/>
          <a:lstStyle/>
          <a:p>
            <a:pPr>
              <a:spcBef>
                <a:spcPts val="0"/>
              </a:spcBef>
              <a:spcAft>
                <a:spcPts val="0"/>
              </a:spcAft>
              <a:defRPr/>
            </a:pPr>
            <a:r>
              <a:rPr lang="en-US" sz="1200" b="1" i="1" dirty="0">
                <a:latin typeface="Trebuchet MS" charset="0"/>
                <a:ea typeface="Trebuchet MS" charset="0"/>
                <a:cs typeface="Trebuchet MS" charset="0"/>
              </a:rPr>
              <a:t>Modus operandi</a:t>
            </a:r>
            <a:r>
              <a:rPr lang="en-US" sz="1200" b="1" dirty="0">
                <a:latin typeface="Trebuchet MS" charset="0"/>
                <a:ea typeface="Trebuchet MS" charset="0"/>
                <a:cs typeface="Trebuchet MS" charset="0"/>
              </a:rPr>
              <a:t> of travel, crossing, avoiding detection, documents</a:t>
            </a:r>
            <a:endParaRPr lang="en-US" sz="1200" dirty="0">
              <a:latin typeface="Trebuchet MS" charset="0"/>
              <a:ea typeface="Trebuchet MS" charset="0"/>
              <a:cs typeface="Trebuchet MS" charset="0"/>
            </a:endParaRPr>
          </a:p>
        </p:txBody>
      </p:sp>
      <p:sp>
        <p:nvSpPr>
          <p:cNvPr id="27" name="_s679964"/>
          <p:cNvSpPr>
            <a:spLocks noChangeArrowheads="1"/>
          </p:cNvSpPr>
          <p:nvPr/>
        </p:nvSpPr>
        <p:spPr bwMode="auto">
          <a:xfrm>
            <a:off x="2915940" y="2636614"/>
            <a:ext cx="2303462" cy="542925"/>
          </a:xfrm>
          <a:prstGeom prst="roundRect">
            <a:avLst>
              <a:gd name="adj" fmla="val 16667"/>
            </a:avLst>
          </a:prstGeom>
          <a:solidFill>
            <a:srgbClr val="FFFFCC"/>
          </a:solidFill>
          <a:ln w="9525">
            <a:solidFill>
              <a:srgbClr val="FFFFFF"/>
            </a:solidFill>
            <a:round/>
            <a:headEnd/>
            <a:tailEnd/>
          </a:ln>
          <a:effectLst>
            <a:outerShdw dist="35921" dir="2700000" algn="ctr" rotWithShape="0">
              <a:srgbClr val="808080"/>
            </a:outerShdw>
          </a:effectLst>
        </p:spPr>
        <p:txBody>
          <a:bodyPr lIns="0" tIns="0" rIns="0" bIns="0" anchor="ctr"/>
          <a:lstStyle/>
          <a:p>
            <a:pPr>
              <a:spcAft>
                <a:spcPts val="0"/>
              </a:spcAft>
              <a:defRPr/>
            </a:pPr>
            <a:r>
              <a:rPr lang="en-US" sz="1400" b="1" dirty="0">
                <a:solidFill>
                  <a:schemeClr val="tx2"/>
                </a:solidFill>
                <a:latin typeface="Trebuchet MS" charset="0"/>
                <a:ea typeface="Trebuchet MS" charset="0"/>
                <a:cs typeface="Trebuchet MS" charset="0"/>
              </a:rPr>
              <a:t>3. Level of vulnerability</a:t>
            </a:r>
          </a:p>
          <a:p>
            <a:pPr>
              <a:spcAft>
                <a:spcPts val="0"/>
              </a:spcAft>
              <a:defRPr/>
            </a:pPr>
            <a:r>
              <a:rPr lang="en-US" sz="1400" b="1" dirty="0">
                <a:solidFill>
                  <a:schemeClr val="tx2"/>
                </a:solidFill>
                <a:latin typeface="Trebuchet MS" charset="0"/>
                <a:ea typeface="Trebuchet MS" charset="0"/>
                <a:cs typeface="Trebuchet MS" charset="0"/>
              </a:rPr>
              <a:t>(EU, MS of entry/destination)</a:t>
            </a:r>
            <a:endParaRPr lang="en-US" sz="1400" dirty="0">
              <a:solidFill>
                <a:schemeClr val="tx2"/>
              </a:solidFill>
              <a:latin typeface="Trebuchet MS" charset="0"/>
              <a:ea typeface="Trebuchet MS" charset="0"/>
              <a:cs typeface="Trebuchet MS" charset="0"/>
            </a:endParaRPr>
          </a:p>
        </p:txBody>
      </p:sp>
      <p:sp>
        <p:nvSpPr>
          <p:cNvPr id="28" name="_s679965"/>
          <p:cNvSpPr>
            <a:spLocks noChangeArrowheads="1"/>
          </p:cNvSpPr>
          <p:nvPr/>
        </p:nvSpPr>
        <p:spPr bwMode="auto">
          <a:xfrm>
            <a:off x="4416127" y="3290664"/>
            <a:ext cx="2001838" cy="498475"/>
          </a:xfrm>
          <a:prstGeom prst="roundRect">
            <a:avLst>
              <a:gd name="adj" fmla="val 16667"/>
            </a:avLst>
          </a:prstGeom>
          <a:solidFill>
            <a:srgbClr val="DDD8C2"/>
          </a:solidFill>
          <a:ln w="9525">
            <a:solidFill>
              <a:srgbClr val="FFFFFF"/>
            </a:solidFill>
            <a:round/>
            <a:headEnd/>
            <a:tailEnd/>
          </a:ln>
          <a:effectLst>
            <a:outerShdw dist="35921" dir="2700000" algn="ctr" rotWithShape="0">
              <a:srgbClr val="808080">
                <a:alpha val="50000"/>
              </a:srgbClr>
            </a:outerShdw>
          </a:effectLst>
        </p:spPr>
        <p:txBody>
          <a:bodyPr lIns="0" tIns="0" rIns="0" bIns="0" anchor="ctr"/>
          <a:lstStyle/>
          <a:p>
            <a:pPr>
              <a:spcBef>
                <a:spcPts val="0"/>
              </a:spcBef>
              <a:spcAft>
                <a:spcPts val="0"/>
              </a:spcAft>
              <a:defRPr/>
            </a:pPr>
            <a:r>
              <a:rPr lang="en-US" sz="1200" b="1" dirty="0">
                <a:latin typeface="Trebuchet MS" charset="0"/>
                <a:ea typeface="Trebuchet MS" charset="0"/>
                <a:cs typeface="Trebuchet MS" charset="0"/>
              </a:rPr>
              <a:t>Border permeability </a:t>
            </a:r>
            <a:br>
              <a:rPr lang="en-US" sz="1200" b="1" dirty="0">
                <a:latin typeface="Trebuchet MS" charset="0"/>
                <a:ea typeface="Trebuchet MS" charset="0"/>
                <a:cs typeface="Trebuchet MS" charset="0"/>
              </a:rPr>
            </a:br>
            <a:r>
              <a:rPr lang="en-US" sz="1200" b="1" dirty="0">
                <a:latin typeface="Trebuchet MS" charset="0"/>
                <a:ea typeface="Trebuchet MS" charset="0"/>
                <a:cs typeface="Trebuchet MS" charset="0"/>
              </a:rPr>
              <a:t>(Terrain, infrastructure, capabilities, flows)</a:t>
            </a:r>
            <a:endParaRPr lang="en-US" sz="1200" dirty="0">
              <a:latin typeface="Trebuchet MS" charset="0"/>
              <a:ea typeface="Trebuchet MS" charset="0"/>
              <a:cs typeface="Trebuchet MS" charset="0"/>
            </a:endParaRPr>
          </a:p>
        </p:txBody>
      </p:sp>
      <p:sp>
        <p:nvSpPr>
          <p:cNvPr id="29" name="_s679966"/>
          <p:cNvSpPr>
            <a:spLocks noChangeArrowheads="1"/>
          </p:cNvSpPr>
          <p:nvPr/>
        </p:nvSpPr>
        <p:spPr bwMode="auto">
          <a:xfrm>
            <a:off x="4398665" y="3933602"/>
            <a:ext cx="2001837" cy="517525"/>
          </a:xfrm>
          <a:prstGeom prst="roundRect">
            <a:avLst>
              <a:gd name="adj" fmla="val 16667"/>
            </a:avLst>
          </a:prstGeom>
          <a:solidFill>
            <a:srgbClr val="DDD8C2"/>
          </a:solidFill>
          <a:ln w="9525">
            <a:solidFill>
              <a:srgbClr val="FFFFFF"/>
            </a:solidFill>
            <a:round/>
            <a:headEnd/>
            <a:tailEnd/>
          </a:ln>
          <a:effectLst>
            <a:outerShdw dist="35921" dir="2700000" algn="ctr" rotWithShape="0">
              <a:srgbClr val="808080">
                <a:alpha val="50000"/>
              </a:srgbClr>
            </a:outerShdw>
          </a:effectLst>
        </p:spPr>
        <p:txBody>
          <a:bodyPr lIns="0" tIns="0" rIns="0" bIns="0" anchor="ctr"/>
          <a:lstStyle/>
          <a:p>
            <a:pPr>
              <a:spcBef>
                <a:spcPts val="0"/>
              </a:spcBef>
              <a:spcAft>
                <a:spcPts val="0"/>
              </a:spcAft>
              <a:defRPr/>
            </a:pPr>
            <a:r>
              <a:rPr lang="en-US" sz="1200" b="1" dirty="0">
                <a:latin typeface="Trebuchet MS" charset="0"/>
                <a:ea typeface="Trebuchet MS" charset="0"/>
                <a:cs typeface="Trebuchet MS" charset="0"/>
              </a:rPr>
              <a:t>Operational activities </a:t>
            </a:r>
            <a:br>
              <a:rPr lang="en-US" sz="1200" b="1" dirty="0">
                <a:latin typeface="Trebuchet MS" charset="0"/>
                <a:ea typeface="Trebuchet MS" charset="0"/>
                <a:cs typeface="Trebuchet MS" charset="0"/>
              </a:rPr>
            </a:br>
            <a:r>
              <a:rPr lang="en-US" sz="1200" b="1" dirty="0">
                <a:latin typeface="Trebuchet MS" charset="0"/>
                <a:ea typeface="Trebuchet MS" charset="0"/>
                <a:cs typeface="Trebuchet MS" charset="0"/>
              </a:rPr>
              <a:t>(staff, training, interoperability)</a:t>
            </a:r>
            <a:endParaRPr lang="en-US" sz="1200" dirty="0">
              <a:latin typeface="Trebuchet MS" charset="0"/>
              <a:ea typeface="Trebuchet MS" charset="0"/>
              <a:cs typeface="Trebuchet MS" charset="0"/>
            </a:endParaRPr>
          </a:p>
        </p:txBody>
      </p:sp>
      <p:sp>
        <p:nvSpPr>
          <p:cNvPr id="30" name="_s679967"/>
          <p:cNvSpPr>
            <a:spLocks noChangeArrowheads="1"/>
          </p:cNvSpPr>
          <p:nvPr/>
        </p:nvSpPr>
        <p:spPr bwMode="auto">
          <a:xfrm>
            <a:off x="5601990" y="2700114"/>
            <a:ext cx="1844675" cy="542925"/>
          </a:xfrm>
          <a:prstGeom prst="roundRect">
            <a:avLst>
              <a:gd name="adj" fmla="val 16667"/>
            </a:avLst>
          </a:prstGeom>
          <a:solidFill>
            <a:srgbClr val="FFFFCC"/>
          </a:solidFill>
          <a:ln w="9525">
            <a:solidFill>
              <a:srgbClr val="FFFFFF"/>
            </a:solidFill>
            <a:round/>
            <a:headEnd/>
            <a:tailEnd/>
          </a:ln>
          <a:effectLst>
            <a:outerShdw dist="35921" dir="2700000" algn="ctr" rotWithShape="0">
              <a:srgbClr val="808080"/>
            </a:outerShdw>
          </a:effectLst>
        </p:spPr>
        <p:txBody>
          <a:bodyPr lIns="0" tIns="0" rIns="0" bIns="0" anchor="ctr"/>
          <a:lstStyle/>
          <a:p>
            <a:pPr>
              <a:spcAft>
                <a:spcPts val="0"/>
              </a:spcAft>
              <a:defRPr/>
            </a:pPr>
            <a:r>
              <a:rPr lang="en-US" sz="1400" b="1" dirty="0">
                <a:solidFill>
                  <a:schemeClr val="tx2"/>
                </a:solidFill>
                <a:latin typeface="Trebuchet MS" charset="0"/>
                <a:ea typeface="Trebuchet MS" charset="0"/>
                <a:cs typeface="Trebuchet MS" charset="0"/>
              </a:rPr>
              <a:t>4. Level of Impact</a:t>
            </a:r>
            <a:endParaRPr lang="en-US" sz="1400" dirty="0">
              <a:solidFill>
                <a:schemeClr val="tx2"/>
              </a:solidFill>
              <a:latin typeface="Trebuchet MS" charset="0"/>
              <a:ea typeface="Trebuchet MS" charset="0"/>
              <a:cs typeface="Trebuchet MS" charset="0"/>
            </a:endParaRPr>
          </a:p>
        </p:txBody>
      </p:sp>
      <p:sp>
        <p:nvSpPr>
          <p:cNvPr id="31" name="_s679968"/>
          <p:cNvSpPr>
            <a:spLocks noChangeArrowheads="1"/>
          </p:cNvSpPr>
          <p:nvPr/>
        </p:nvSpPr>
        <p:spPr bwMode="auto">
          <a:xfrm>
            <a:off x="6875165" y="3357339"/>
            <a:ext cx="2001837" cy="392113"/>
          </a:xfrm>
          <a:prstGeom prst="roundRect">
            <a:avLst>
              <a:gd name="adj" fmla="val 16667"/>
            </a:avLst>
          </a:prstGeom>
          <a:solidFill>
            <a:srgbClr val="DDD8C2"/>
          </a:solidFill>
          <a:ln w="9525">
            <a:solidFill>
              <a:srgbClr val="FFFFFF"/>
            </a:solidFill>
            <a:round/>
            <a:headEnd/>
            <a:tailEnd/>
          </a:ln>
          <a:effectLst>
            <a:outerShdw dist="35921" dir="2700000" algn="ctr" rotWithShape="0">
              <a:srgbClr val="808080">
                <a:alpha val="50000"/>
              </a:srgbClr>
            </a:outerShdw>
          </a:effectLst>
        </p:spPr>
        <p:txBody>
          <a:bodyPr lIns="0" tIns="0" rIns="0" bIns="0" anchor="ctr"/>
          <a:lstStyle/>
          <a:p>
            <a:pPr>
              <a:spcBef>
                <a:spcPts val="0"/>
              </a:spcBef>
              <a:spcAft>
                <a:spcPts val="0"/>
              </a:spcAft>
              <a:defRPr/>
            </a:pPr>
            <a:r>
              <a:rPr lang="en-US" sz="1200" b="1" dirty="0">
                <a:latin typeface="Trebuchet MS" charset="0"/>
                <a:ea typeface="Trebuchet MS" charset="0"/>
                <a:cs typeface="Trebuchet MS" charset="0"/>
              </a:rPr>
              <a:t>Border and Internal security</a:t>
            </a:r>
            <a:endParaRPr lang="en-US" sz="1200" dirty="0">
              <a:latin typeface="Trebuchet MS" charset="0"/>
              <a:ea typeface="Trebuchet MS" charset="0"/>
              <a:cs typeface="Trebuchet MS" charset="0"/>
            </a:endParaRPr>
          </a:p>
        </p:txBody>
      </p:sp>
      <p:sp>
        <p:nvSpPr>
          <p:cNvPr id="32" name="_s679969"/>
          <p:cNvSpPr>
            <a:spLocks noChangeArrowheads="1"/>
          </p:cNvSpPr>
          <p:nvPr/>
        </p:nvSpPr>
        <p:spPr bwMode="auto">
          <a:xfrm>
            <a:off x="6875165" y="4030439"/>
            <a:ext cx="2001837" cy="392113"/>
          </a:xfrm>
          <a:prstGeom prst="roundRect">
            <a:avLst>
              <a:gd name="adj" fmla="val 16667"/>
            </a:avLst>
          </a:prstGeom>
          <a:solidFill>
            <a:srgbClr val="DDD8C2"/>
          </a:solidFill>
          <a:ln w="9525">
            <a:solidFill>
              <a:srgbClr val="FFFFFF"/>
            </a:solidFill>
            <a:round/>
            <a:headEnd/>
            <a:tailEnd/>
          </a:ln>
          <a:effectLst>
            <a:outerShdw dist="35921" dir="2700000" algn="ctr" rotWithShape="0">
              <a:srgbClr val="808080">
                <a:alpha val="50000"/>
              </a:srgbClr>
            </a:outerShdw>
          </a:effectLst>
        </p:spPr>
        <p:txBody>
          <a:bodyPr lIns="0" tIns="0" rIns="0" bIns="0" anchor="ctr"/>
          <a:lstStyle/>
          <a:p>
            <a:pPr>
              <a:spcBef>
                <a:spcPts val="0"/>
              </a:spcBef>
              <a:spcAft>
                <a:spcPts val="0"/>
              </a:spcAft>
              <a:defRPr/>
            </a:pPr>
            <a:r>
              <a:rPr lang="en-US" sz="1200" b="1" dirty="0">
                <a:latin typeface="Trebuchet MS" charset="0"/>
                <a:ea typeface="Trebuchet MS" charset="0"/>
                <a:cs typeface="Trebuchet MS" charset="0"/>
              </a:rPr>
              <a:t>Ability to manage legitimate passenger flow at border</a:t>
            </a:r>
            <a:endParaRPr lang="en-US" sz="1200" dirty="0">
              <a:latin typeface="Trebuchet MS" charset="0"/>
              <a:ea typeface="Trebuchet MS" charset="0"/>
              <a:cs typeface="Trebuchet MS" charset="0"/>
            </a:endParaRPr>
          </a:p>
        </p:txBody>
      </p:sp>
      <p:sp>
        <p:nvSpPr>
          <p:cNvPr id="33" name="_s679970"/>
          <p:cNvSpPr>
            <a:spLocks noChangeArrowheads="1"/>
          </p:cNvSpPr>
          <p:nvPr/>
        </p:nvSpPr>
        <p:spPr bwMode="auto">
          <a:xfrm>
            <a:off x="1957090" y="3932014"/>
            <a:ext cx="2000250" cy="392113"/>
          </a:xfrm>
          <a:prstGeom prst="roundRect">
            <a:avLst>
              <a:gd name="adj" fmla="val 16667"/>
            </a:avLst>
          </a:prstGeom>
          <a:solidFill>
            <a:srgbClr val="DDD8C2"/>
          </a:solidFill>
          <a:ln w="9525">
            <a:solidFill>
              <a:srgbClr val="FFFFFF"/>
            </a:solidFill>
            <a:round/>
            <a:headEnd/>
            <a:tailEnd/>
          </a:ln>
          <a:effectLst>
            <a:outerShdw dist="35921" dir="2700000" algn="ctr" rotWithShape="0">
              <a:srgbClr val="808080">
                <a:alpha val="50000"/>
              </a:srgbClr>
            </a:outerShdw>
          </a:effectLst>
        </p:spPr>
        <p:txBody>
          <a:bodyPr lIns="0" tIns="0" rIns="0" bIns="0" anchor="ctr"/>
          <a:lstStyle/>
          <a:p>
            <a:pPr>
              <a:spcBef>
                <a:spcPts val="0"/>
              </a:spcBef>
              <a:spcAft>
                <a:spcPts val="0"/>
              </a:spcAft>
              <a:defRPr/>
            </a:pPr>
            <a:r>
              <a:rPr lang="en-US" sz="1200" b="1">
                <a:latin typeface="Trebuchet MS" charset="0"/>
                <a:ea typeface="Trebuchet MS" charset="0"/>
                <a:cs typeface="Trebuchet MS" charset="0"/>
              </a:rPr>
              <a:t>Who, where, when</a:t>
            </a:r>
            <a:endParaRPr lang="en-US" sz="1200">
              <a:latin typeface="Trebuchet MS" charset="0"/>
              <a:ea typeface="Trebuchet MS" charset="0"/>
              <a:cs typeface="Trebuchet MS" charset="0"/>
            </a:endParaRPr>
          </a:p>
        </p:txBody>
      </p:sp>
      <p:sp>
        <p:nvSpPr>
          <p:cNvPr id="34" name="_s679971"/>
          <p:cNvSpPr>
            <a:spLocks noChangeArrowheads="1"/>
          </p:cNvSpPr>
          <p:nvPr/>
        </p:nvSpPr>
        <p:spPr bwMode="auto">
          <a:xfrm>
            <a:off x="1957090" y="4432077"/>
            <a:ext cx="2001837" cy="508000"/>
          </a:xfrm>
          <a:prstGeom prst="roundRect">
            <a:avLst>
              <a:gd name="adj" fmla="val 16667"/>
            </a:avLst>
          </a:prstGeom>
          <a:solidFill>
            <a:srgbClr val="DDD8C2"/>
          </a:solidFill>
          <a:ln w="9525">
            <a:solidFill>
              <a:srgbClr val="FFFFFF"/>
            </a:solidFill>
            <a:round/>
            <a:headEnd/>
            <a:tailEnd/>
          </a:ln>
          <a:effectLst>
            <a:outerShdw dist="35921" dir="2700000" algn="ctr" rotWithShape="0">
              <a:srgbClr val="808080">
                <a:alpha val="50000"/>
              </a:srgbClr>
            </a:outerShdw>
          </a:effectLst>
        </p:spPr>
        <p:txBody>
          <a:bodyPr lIns="0" tIns="0" rIns="0" bIns="0" anchor="ctr"/>
          <a:lstStyle/>
          <a:p>
            <a:pPr>
              <a:spcBef>
                <a:spcPts val="0"/>
              </a:spcBef>
              <a:spcAft>
                <a:spcPts val="0"/>
              </a:spcAft>
              <a:defRPr/>
            </a:pPr>
            <a:r>
              <a:rPr lang="en-US" sz="1200" b="1" dirty="0">
                <a:latin typeface="Trebuchet MS" charset="0"/>
                <a:ea typeface="Trebuchet MS" charset="0"/>
                <a:cs typeface="Trebuchet MS" charset="0"/>
              </a:rPr>
              <a:t>Trends and predictions</a:t>
            </a:r>
            <a:br>
              <a:rPr lang="en-US" sz="1200" b="1" dirty="0">
                <a:latin typeface="Trebuchet MS" charset="0"/>
                <a:ea typeface="Trebuchet MS" charset="0"/>
                <a:cs typeface="Trebuchet MS" charset="0"/>
              </a:rPr>
            </a:br>
            <a:r>
              <a:rPr lang="en-US" sz="1200" b="1" dirty="0">
                <a:latin typeface="Trebuchet MS" charset="0"/>
                <a:ea typeface="Trebuchet MS" charset="0"/>
                <a:cs typeface="Trebuchet MS" charset="0"/>
              </a:rPr>
              <a:t>(Increase, decrease, stable, historical)</a:t>
            </a:r>
            <a:endParaRPr lang="en-US" sz="1200" dirty="0">
              <a:latin typeface="Trebuchet MS" charset="0"/>
              <a:ea typeface="Trebuchet MS" charset="0"/>
              <a:cs typeface="Trebuchet MS" charset="0"/>
            </a:endParaRPr>
          </a:p>
        </p:txBody>
      </p:sp>
      <p:sp>
        <p:nvSpPr>
          <p:cNvPr id="35" name="_s679972"/>
          <p:cNvSpPr>
            <a:spLocks noChangeArrowheads="1"/>
          </p:cNvSpPr>
          <p:nvPr/>
        </p:nvSpPr>
        <p:spPr bwMode="auto">
          <a:xfrm>
            <a:off x="1971899" y="5062315"/>
            <a:ext cx="1985441" cy="614362"/>
          </a:xfrm>
          <a:prstGeom prst="roundRect">
            <a:avLst>
              <a:gd name="adj" fmla="val 16667"/>
            </a:avLst>
          </a:prstGeom>
          <a:solidFill>
            <a:srgbClr val="DDD8C2"/>
          </a:solidFill>
          <a:ln w="9525">
            <a:solidFill>
              <a:srgbClr val="FFFFFF"/>
            </a:solidFill>
            <a:round/>
            <a:headEnd/>
            <a:tailEnd/>
          </a:ln>
          <a:effectLst>
            <a:outerShdw dist="35921" dir="2700000" algn="ctr" rotWithShape="0">
              <a:srgbClr val="808080">
                <a:alpha val="50000"/>
              </a:srgbClr>
            </a:outerShdw>
          </a:effectLst>
        </p:spPr>
        <p:txBody>
          <a:bodyPr lIns="0" tIns="0" rIns="0" bIns="0" anchor="ctr"/>
          <a:lstStyle/>
          <a:p>
            <a:pPr>
              <a:spcBef>
                <a:spcPts val="0"/>
              </a:spcBef>
              <a:spcAft>
                <a:spcPts val="0"/>
              </a:spcAft>
              <a:defRPr/>
            </a:pPr>
            <a:r>
              <a:rPr lang="en-US" sz="1200" b="1" dirty="0">
                <a:latin typeface="Trebuchet MS" charset="0"/>
                <a:ea typeface="Trebuchet MS" charset="0"/>
                <a:cs typeface="Trebuchet MS" charset="0"/>
              </a:rPr>
              <a:t>Push factors</a:t>
            </a:r>
            <a:br>
              <a:rPr lang="en-US" sz="1200" b="1" dirty="0">
                <a:latin typeface="Trebuchet MS" charset="0"/>
                <a:ea typeface="Trebuchet MS" charset="0"/>
                <a:cs typeface="Trebuchet MS" charset="0"/>
              </a:rPr>
            </a:br>
            <a:r>
              <a:rPr lang="en-US" sz="1200" b="1" dirty="0">
                <a:latin typeface="Trebuchet MS" charset="0"/>
                <a:ea typeface="Trebuchet MS" charset="0"/>
                <a:cs typeface="Trebuchet MS" charset="0"/>
              </a:rPr>
              <a:t>(Civil unrest, unemployment, local policies, environment)</a:t>
            </a:r>
            <a:endParaRPr lang="en-US" sz="1200" dirty="0">
              <a:latin typeface="Trebuchet MS" charset="0"/>
              <a:ea typeface="Trebuchet MS" charset="0"/>
              <a:cs typeface="Trebuchet MS" charset="0"/>
            </a:endParaRPr>
          </a:p>
        </p:txBody>
      </p:sp>
      <p:sp>
        <p:nvSpPr>
          <p:cNvPr id="36" name="_s679973"/>
          <p:cNvSpPr>
            <a:spLocks noChangeArrowheads="1"/>
          </p:cNvSpPr>
          <p:nvPr/>
        </p:nvSpPr>
        <p:spPr bwMode="auto">
          <a:xfrm>
            <a:off x="6875165" y="4620989"/>
            <a:ext cx="2001837" cy="392113"/>
          </a:xfrm>
          <a:prstGeom prst="roundRect">
            <a:avLst>
              <a:gd name="adj" fmla="val 16667"/>
            </a:avLst>
          </a:prstGeom>
          <a:solidFill>
            <a:srgbClr val="DDD8C2"/>
          </a:solidFill>
          <a:ln w="9525">
            <a:solidFill>
              <a:srgbClr val="FFFFFF"/>
            </a:solidFill>
            <a:round/>
            <a:headEnd/>
            <a:tailEnd/>
          </a:ln>
          <a:effectLst>
            <a:outerShdw dist="35921" dir="2700000" algn="ctr" rotWithShape="0">
              <a:srgbClr val="808080">
                <a:alpha val="50000"/>
              </a:srgbClr>
            </a:outerShdw>
          </a:effectLst>
        </p:spPr>
        <p:txBody>
          <a:bodyPr lIns="0" tIns="0" rIns="0" bIns="0" anchor="ctr"/>
          <a:lstStyle/>
          <a:p>
            <a:pPr>
              <a:spcBef>
                <a:spcPts val="0"/>
              </a:spcBef>
              <a:spcAft>
                <a:spcPts val="0"/>
              </a:spcAft>
              <a:defRPr/>
            </a:pPr>
            <a:r>
              <a:rPr lang="en-US" sz="1200" b="1">
                <a:latin typeface="Trebuchet MS" charset="0"/>
                <a:ea typeface="Trebuchet MS" charset="0"/>
                <a:cs typeface="Trebuchet MS" charset="0"/>
              </a:rPr>
              <a:t>Humanitarian impact</a:t>
            </a:r>
            <a:endParaRPr lang="en-US" sz="1200">
              <a:latin typeface="Trebuchet MS" charset="0"/>
              <a:ea typeface="Trebuchet MS" charset="0"/>
              <a:cs typeface="Trebuchet MS" charset="0"/>
            </a:endParaRPr>
          </a:p>
        </p:txBody>
      </p:sp>
      <p:sp>
        <p:nvSpPr>
          <p:cNvPr id="37" name="_s679974"/>
          <p:cNvSpPr>
            <a:spLocks noChangeArrowheads="1"/>
          </p:cNvSpPr>
          <p:nvPr/>
        </p:nvSpPr>
        <p:spPr bwMode="auto">
          <a:xfrm>
            <a:off x="4416127" y="4547964"/>
            <a:ext cx="2001838" cy="392113"/>
          </a:xfrm>
          <a:prstGeom prst="roundRect">
            <a:avLst>
              <a:gd name="adj" fmla="val 16667"/>
            </a:avLst>
          </a:prstGeom>
          <a:solidFill>
            <a:srgbClr val="DDD8C2"/>
          </a:solidFill>
          <a:ln w="9525">
            <a:solidFill>
              <a:srgbClr val="FFFFFF"/>
            </a:solidFill>
            <a:round/>
            <a:headEnd/>
            <a:tailEnd/>
          </a:ln>
          <a:effectLst>
            <a:outerShdw dist="35921" dir="2700000" algn="ctr" rotWithShape="0">
              <a:srgbClr val="808080">
                <a:alpha val="50000"/>
              </a:srgbClr>
            </a:outerShdw>
          </a:effectLst>
        </p:spPr>
        <p:txBody>
          <a:bodyPr lIns="0" tIns="0" rIns="0" bIns="0" anchor="ctr"/>
          <a:lstStyle/>
          <a:p>
            <a:pPr>
              <a:spcBef>
                <a:spcPts val="0"/>
              </a:spcBef>
              <a:spcAft>
                <a:spcPts val="0"/>
              </a:spcAft>
              <a:defRPr/>
            </a:pPr>
            <a:r>
              <a:rPr lang="en-US" sz="1200" b="1" dirty="0">
                <a:latin typeface="Trebuchet MS" charset="0"/>
                <a:ea typeface="Trebuchet MS" charset="0"/>
                <a:cs typeface="Trebuchet MS" charset="0"/>
              </a:rPr>
              <a:t>Legal response</a:t>
            </a:r>
            <a:endParaRPr lang="en-US" sz="1200" dirty="0">
              <a:latin typeface="Trebuchet MS" charset="0"/>
              <a:ea typeface="Trebuchet MS" charset="0"/>
              <a:cs typeface="Trebuchet MS" charset="0"/>
            </a:endParaRPr>
          </a:p>
        </p:txBody>
      </p:sp>
      <p:sp>
        <p:nvSpPr>
          <p:cNvPr id="38" name="_s679975"/>
          <p:cNvSpPr>
            <a:spLocks noChangeArrowheads="1"/>
          </p:cNvSpPr>
          <p:nvPr/>
        </p:nvSpPr>
        <p:spPr bwMode="auto">
          <a:xfrm>
            <a:off x="4416127" y="5182742"/>
            <a:ext cx="2001838" cy="566737"/>
          </a:xfrm>
          <a:prstGeom prst="roundRect">
            <a:avLst>
              <a:gd name="adj" fmla="val 16667"/>
            </a:avLst>
          </a:prstGeom>
          <a:solidFill>
            <a:srgbClr val="DDD8C2"/>
          </a:solidFill>
          <a:ln w="9525">
            <a:solidFill>
              <a:srgbClr val="FFFFFF"/>
            </a:solidFill>
            <a:round/>
            <a:headEnd/>
            <a:tailEnd/>
          </a:ln>
          <a:effectLst>
            <a:outerShdw dist="35921" dir="2700000" algn="ctr" rotWithShape="0">
              <a:srgbClr val="808080">
                <a:alpha val="50000"/>
              </a:srgbClr>
            </a:outerShdw>
          </a:effectLst>
        </p:spPr>
        <p:txBody>
          <a:bodyPr lIns="0" tIns="0" rIns="0" bIns="0" anchor="ctr"/>
          <a:lstStyle/>
          <a:p>
            <a:pPr>
              <a:spcBef>
                <a:spcPts val="0"/>
              </a:spcBef>
              <a:spcAft>
                <a:spcPts val="0"/>
              </a:spcAft>
              <a:defRPr/>
            </a:pPr>
            <a:r>
              <a:rPr lang="en-US" sz="1200" b="1" dirty="0">
                <a:latin typeface="Trebuchet MS" charset="0"/>
                <a:ea typeface="Trebuchet MS" charset="0"/>
                <a:cs typeface="Trebuchet MS" charset="0"/>
              </a:rPr>
              <a:t>Pull factors </a:t>
            </a:r>
            <a:br>
              <a:rPr lang="en-US" sz="1200" b="1" dirty="0">
                <a:latin typeface="Trebuchet MS" charset="0"/>
                <a:ea typeface="Trebuchet MS" charset="0"/>
                <a:cs typeface="Trebuchet MS" charset="0"/>
              </a:rPr>
            </a:br>
            <a:r>
              <a:rPr lang="en-US" sz="1200" b="1" dirty="0">
                <a:latin typeface="Trebuchet MS" charset="0"/>
                <a:ea typeface="Trebuchet MS" charset="0"/>
                <a:cs typeface="Trebuchet MS" charset="0"/>
              </a:rPr>
              <a:t>(diasporas, employment opportunities, social systems)</a:t>
            </a:r>
            <a:endParaRPr lang="en-US" sz="1200" dirty="0">
              <a:latin typeface="Trebuchet MS" charset="0"/>
              <a:ea typeface="Trebuchet MS" charset="0"/>
              <a:cs typeface="Trebuchet MS" charset="0"/>
            </a:endParaRPr>
          </a:p>
        </p:txBody>
      </p:sp>
      <p:sp>
        <p:nvSpPr>
          <p:cNvPr id="39" name="_s679976"/>
          <p:cNvSpPr>
            <a:spLocks noChangeArrowheads="1"/>
          </p:cNvSpPr>
          <p:nvPr/>
        </p:nvSpPr>
        <p:spPr bwMode="auto">
          <a:xfrm>
            <a:off x="1961679" y="5858446"/>
            <a:ext cx="2001837" cy="392112"/>
          </a:xfrm>
          <a:prstGeom prst="roundRect">
            <a:avLst>
              <a:gd name="adj" fmla="val 16667"/>
            </a:avLst>
          </a:prstGeom>
          <a:solidFill>
            <a:srgbClr val="DDD8C2"/>
          </a:solidFill>
          <a:ln w="9525">
            <a:solidFill>
              <a:srgbClr val="FFFFFF"/>
            </a:solidFill>
            <a:round/>
            <a:headEnd/>
            <a:tailEnd/>
          </a:ln>
          <a:effectLst>
            <a:outerShdw dist="35921" dir="2700000" algn="ctr" rotWithShape="0">
              <a:srgbClr val="808080">
                <a:alpha val="50000"/>
              </a:srgbClr>
            </a:outerShdw>
          </a:effectLst>
        </p:spPr>
        <p:txBody>
          <a:bodyPr lIns="0" tIns="0" rIns="0" bIns="0" anchor="ctr"/>
          <a:lstStyle/>
          <a:p>
            <a:pPr>
              <a:spcBef>
                <a:spcPts val="0"/>
              </a:spcBef>
              <a:spcAft>
                <a:spcPts val="0"/>
              </a:spcAft>
              <a:defRPr/>
            </a:pPr>
            <a:r>
              <a:rPr lang="en-US" sz="1200" b="1">
                <a:latin typeface="Trebuchet MS" charset="0"/>
                <a:ea typeface="Trebuchet MS" charset="0"/>
                <a:cs typeface="Trebuchet MS" charset="0"/>
              </a:rPr>
              <a:t>Routes (difficulty and distance), access to facilitation</a:t>
            </a:r>
            <a:endParaRPr lang="en-US" sz="1200">
              <a:latin typeface="Trebuchet MS" charset="0"/>
              <a:ea typeface="Trebuchet MS" charset="0"/>
              <a:cs typeface="Trebuchet MS" charset="0"/>
            </a:endParaRPr>
          </a:p>
        </p:txBody>
      </p:sp>
      <p:sp>
        <p:nvSpPr>
          <p:cNvPr id="40" name="Title 1"/>
          <p:cNvSpPr txBox="1">
            <a:spLocks/>
          </p:cNvSpPr>
          <p:nvPr/>
        </p:nvSpPr>
        <p:spPr>
          <a:xfrm>
            <a:off x="779164" y="304328"/>
            <a:ext cx="7273925" cy="50958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2600" b="1" smtClean="0">
                <a:solidFill>
                  <a:srgbClr val="1F497D"/>
                </a:solidFill>
                <a:latin typeface="Trebuchet MS" charset="0"/>
                <a:ea typeface="Trebuchet MS" charset="0"/>
                <a:cs typeface="Trebuchet MS" charset="0"/>
              </a:rPr>
              <a:t>Complete Diagram of CIRAM</a:t>
            </a:r>
            <a:endParaRPr lang="et-EE" dirty="0" smtClean="0">
              <a:latin typeface="Trebuchet MS" charset="0"/>
              <a:ea typeface="Trebuchet MS" charset="0"/>
              <a:cs typeface="Trebuchet MS" charset="0"/>
            </a:endParaRPr>
          </a:p>
        </p:txBody>
      </p:sp>
    </p:spTree>
    <p:extLst>
      <p:ext uri="{BB962C8B-B14F-4D97-AF65-F5344CB8AC3E}">
        <p14:creationId xmlns:p14="http://schemas.microsoft.com/office/powerpoint/2010/main" val="1492505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1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0"/>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2"/>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Lst>
  </p:timing>
</p:sld>
</file>

<file path=ppt/theme/theme1.xml><?xml version="1.0" encoding="utf-8"?>
<a:theme xmlns:a="http://schemas.openxmlformats.org/drawingml/2006/main" name="Retrospektíva">
  <a:themeElements>
    <a:clrScheme name="Retrospektíva">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ktí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í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8F5E2F98AD167748B9B7278CE5DC1AA7" ma:contentTypeVersion="0" ma:contentTypeDescription="Umožňuje vytvoriť nový dokument." ma:contentTypeScope="" ma:versionID="b217af0333485daba8dbe2dae74aa183">
  <xsd:schema xmlns:xsd="http://www.w3.org/2001/XMLSchema" xmlns:xs="http://www.w3.org/2001/XMLSchema" xmlns:p="http://schemas.microsoft.com/office/2006/metadata/properties" targetNamespace="http://schemas.microsoft.com/office/2006/metadata/properties" ma:root="true" ma:fieldsID="1ae51b23ceac873071d642d5069d117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6A19DA-357D-487B-B0AB-EF21E2B6731C}">
  <ds:schemaRefs>
    <ds:schemaRef ds:uri="http://schemas.microsoft.com/sharepoint/v3/contenttype/forms"/>
  </ds:schemaRefs>
</ds:datastoreItem>
</file>

<file path=customXml/itemProps2.xml><?xml version="1.0" encoding="utf-8"?>
<ds:datastoreItem xmlns:ds="http://schemas.openxmlformats.org/officeDocument/2006/customXml" ds:itemID="{CC12A44F-FCF2-42B9-80DC-7209A2DCC23C}">
  <ds:schemaRefs>
    <ds:schemaRef ds:uri="http://purl.org/dc/terms/"/>
    <ds:schemaRef ds:uri="http://schemas.microsoft.com/office/2006/documentManagement/types"/>
    <ds:schemaRef ds:uri="http://schemas.microsoft.com/office/infopath/2007/PartnerControls"/>
    <ds:schemaRef ds:uri="http://purl.org/dc/elements/1.1/"/>
    <ds:schemaRef ds:uri="http://www.w3.org/XML/1998/namespace"/>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037BF38F-87B8-4943-8E1D-B9A2F6EC08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Retrospect</Template>
  <TotalTime>7492</TotalTime>
  <Words>6232</Words>
  <Application>Microsoft Macintosh PowerPoint</Application>
  <PresentationFormat>Prezentácia na obrazovke (4:3)</PresentationFormat>
  <Paragraphs>551</Paragraphs>
  <Slides>37</Slides>
  <Notes>37</Notes>
  <HiddenSlides>0</HiddenSlides>
  <MMClips>0</MMClips>
  <ScaleCrop>false</ScaleCrop>
  <HeadingPairs>
    <vt:vector size="6" baseType="variant">
      <vt:variant>
        <vt:lpstr>Použité písma</vt:lpstr>
      </vt:variant>
      <vt:variant>
        <vt:i4>7</vt:i4>
      </vt:variant>
      <vt:variant>
        <vt:lpstr>Motív</vt:lpstr>
      </vt:variant>
      <vt:variant>
        <vt:i4>1</vt:i4>
      </vt:variant>
      <vt:variant>
        <vt:lpstr>Nadpisy snímok</vt:lpstr>
      </vt:variant>
      <vt:variant>
        <vt:i4>37</vt:i4>
      </vt:variant>
    </vt:vector>
  </HeadingPairs>
  <TitlesOfParts>
    <vt:vector size="45" baseType="lpstr">
      <vt:lpstr>Arial</vt:lpstr>
      <vt:lpstr>Calibri</vt:lpstr>
      <vt:lpstr>Calibri Light</vt:lpstr>
      <vt:lpstr>Corbel</vt:lpstr>
      <vt:lpstr>Symbol</vt:lpstr>
      <vt:lpstr>Trebuchet MS</vt:lpstr>
      <vt:lpstr>Wingdings</vt:lpstr>
      <vt:lpstr>Retrospektíva</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RISK ANALYSIS Organisation </vt:lpstr>
      <vt:lpstr>Prezentácia programu PowerPoint</vt:lpstr>
      <vt:lpstr>LEGAL BASIS </vt:lpstr>
      <vt:lpstr>risk analysis</vt:lpstr>
      <vt:lpstr>Prezentácia programu PowerPoint</vt:lpstr>
      <vt:lpstr>Prezentácia programu PowerPoint</vt:lpstr>
      <vt:lpstr>Prezentácia programu PowerPoint</vt:lpstr>
      <vt:lpstr>Prezentácia programu PowerPoint</vt:lpstr>
      <vt:lpstr>STATISTICS  REGARDING ILLEGAL MIGRATION ON THE TERRITORY OF THE SLOVAK REPUBLIC</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THANK  YOU  FOR  YOUR  ATTENTION!</vt:lpstr>
    </vt:vector>
  </TitlesOfParts>
  <Manager/>
  <Company>MVSR</Company>
  <LinksUpToDate>false</LinksUpToDate>
  <SharedDoc>false</SharedDoc>
  <HyperlinkBase/>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subject/>
  <dc:creator>Peter Sojka</dc:creator>
  <cp:keywords/>
  <dc:description/>
  <cp:lastModifiedBy>Miroslav Hovancik</cp:lastModifiedBy>
  <cp:revision>616</cp:revision>
  <cp:lastPrinted>2018-10-14T14:15:05Z</cp:lastPrinted>
  <dcterms:created xsi:type="dcterms:W3CDTF">2012-02-15T09:41:01Z</dcterms:created>
  <dcterms:modified xsi:type="dcterms:W3CDTF">2018-10-14T14:27:49Z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0x0101008F5E2F98AD167748B9B7278CE5DC1AA7</vt:lpwstr>
  </property>
</Properties>
</file>