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3"/>
  </p:notesMasterIdLst>
  <p:sldIdLst>
    <p:sldId id="256" r:id="rId2"/>
    <p:sldId id="257" r:id="rId3"/>
    <p:sldId id="261" r:id="rId4"/>
    <p:sldId id="262" r:id="rId5"/>
    <p:sldId id="263" r:id="rId6"/>
    <p:sldId id="264" r:id="rId7"/>
    <p:sldId id="265" r:id="rId8"/>
    <p:sldId id="266" r:id="rId9"/>
    <p:sldId id="267" r:id="rId10"/>
    <p:sldId id="268" r:id="rId11"/>
    <p:sldId id="26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B3C9B8-EC7C-49EB-A4CF-CD7298629750}" type="datetimeFigureOut">
              <a:rPr lang="en-US" smtClean="0"/>
              <a:t>12/24/2018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4412A8-1FBE-4CAC-A242-5A5D4E72D9CE}" type="slidenum">
              <a:rPr lang="en-US" smtClean="0"/>
              <a:t>‹#›</a:t>
            </a:fld>
            <a:endParaRPr lang="en-US"/>
          </a:p>
        </p:txBody>
      </p:sp>
    </p:spTree>
    <p:extLst>
      <p:ext uri="{BB962C8B-B14F-4D97-AF65-F5344CB8AC3E}">
        <p14:creationId xmlns:p14="http://schemas.microsoft.com/office/powerpoint/2010/main" val="4094017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4412A8-1FBE-4CAC-A242-5A5D4E72D9CE}" type="slidenum">
              <a:rPr lang="en-US" smtClean="0"/>
              <a:t>2</a:t>
            </a:fld>
            <a:endParaRPr lang="en-US"/>
          </a:p>
        </p:txBody>
      </p:sp>
    </p:spTree>
    <p:extLst>
      <p:ext uri="{BB962C8B-B14F-4D97-AF65-F5344CB8AC3E}">
        <p14:creationId xmlns:p14="http://schemas.microsoft.com/office/powerpoint/2010/main" val="26326584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A6BD636-3A09-4930-9D27-D70CE241DB08}" type="datetimeFigureOut">
              <a:rPr lang="en-US" smtClean="0"/>
              <a:t>12/24/2018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AFD7F3-D51F-4B6B-8319-D2557C123EC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6BD636-3A09-4930-9D27-D70CE241DB08}" type="datetimeFigureOut">
              <a:rPr lang="en-US" smtClean="0"/>
              <a:t>12/24/2018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AFD7F3-D51F-4B6B-8319-D2557C123EC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6BD636-3A09-4930-9D27-D70CE241DB08}" type="datetimeFigureOut">
              <a:rPr lang="en-US" smtClean="0"/>
              <a:t>12/24/2018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AFD7F3-D51F-4B6B-8319-D2557C123EC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A6BD636-3A09-4930-9D27-D70CE241DB08}" type="datetimeFigureOut">
              <a:rPr lang="en-US" smtClean="0"/>
              <a:t>12/24/2018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AFD7F3-D51F-4B6B-8319-D2557C123EC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DA6BD636-3A09-4930-9D27-D70CE241DB08}" type="datetimeFigureOut">
              <a:rPr lang="en-US" smtClean="0"/>
              <a:t>12/24/2018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AFD7F3-D51F-4B6B-8319-D2557C123EC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A6BD636-3A09-4930-9D27-D70CE241DB08}" type="datetimeFigureOut">
              <a:rPr lang="en-US" smtClean="0"/>
              <a:t>12/24/2018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AFD7F3-D51F-4B6B-8319-D2557C123EC0}"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A6BD636-3A09-4930-9D27-D70CE241DB08}" type="datetimeFigureOut">
              <a:rPr lang="en-US" smtClean="0"/>
              <a:t>12/24/2018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AFD7F3-D51F-4B6B-8319-D2557C123EC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A6BD636-3A09-4930-9D27-D70CE241DB08}" type="datetimeFigureOut">
              <a:rPr lang="en-US" smtClean="0"/>
              <a:t>12/24/2018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AFD7F3-D51F-4B6B-8319-D2557C123EC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6BD636-3A09-4930-9D27-D70CE241DB08}" type="datetimeFigureOut">
              <a:rPr lang="en-US" smtClean="0"/>
              <a:t>12/24/2018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AFD7F3-D51F-4B6B-8319-D2557C123EC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DA6BD636-3A09-4930-9D27-D70CE241DB08}" type="datetimeFigureOut">
              <a:rPr lang="en-US" smtClean="0"/>
              <a:t>12/24/2018</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FBAFD7F3-D51F-4B6B-8319-D2557C123EC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6BD636-3A09-4930-9D27-D70CE241DB08}" type="datetimeFigureOut">
              <a:rPr lang="en-US" smtClean="0"/>
              <a:t>12/24/2018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AFD7F3-D51F-4B6B-8319-D2557C123EC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DA6BD636-3A09-4930-9D27-D70CE241DB08}" type="datetimeFigureOut">
              <a:rPr lang="en-US" smtClean="0"/>
              <a:t>12/24/2018</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FBAFD7F3-D51F-4B6B-8319-D2557C123EC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0"/>
            <a:duotone>
              <a:schemeClr val="bg1">
                <a:tint val="93000"/>
                <a:shade val="85000"/>
              </a:schemeClr>
              <a:schemeClr val="bg1">
                <a:tint val="96000"/>
                <a:shade val="99000"/>
              </a:schemeClr>
            </a:duotone>
            <a:lum/>
            <a:extLst>
              <a:ext uri="{BEBA8EAE-BF5A-486C-A8C5-ECC9F3942E4B}">
                <a14:imgProps xmlns:a14="http://schemas.microsoft.com/office/drawing/2010/main">
                  <a14:imgLayer r:embed="rId3">
                    <a14:imgEffect>
                      <a14:sharpenSoften amount="-10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99592" y="0"/>
            <a:ext cx="7557814" cy="1628799"/>
          </a:xfrm>
        </p:spPr>
        <p:txBody>
          <a:bodyPr>
            <a:normAutofit/>
          </a:bodyPr>
          <a:lstStyle/>
          <a:p>
            <a:pPr algn="ctr"/>
            <a:r>
              <a:rPr lang="ru-RU" sz="2400" b="1" dirty="0" smtClean="0">
                <a:latin typeface="Times New Roman" pitchFamily="18" charset="0"/>
                <a:cs typeface="Times New Roman" pitchFamily="18" charset="0"/>
              </a:rPr>
              <a:t>Др. Милка Ристова, судија во Врховен суд на Република </a:t>
            </a:r>
            <a:r>
              <a:rPr lang="ru-RU" sz="2400" b="1" dirty="0" smtClean="0">
                <a:latin typeface="Times New Roman" pitchFamily="18" charset="0"/>
                <a:cs typeface="Times New Roman" pitchFamily="18" charset="0"/>
              </a:rPr>
              <a:t>Македонија – </a:t>
            </a:r>
            <a:br>
              <a:rPr lang="ru-RU" sz="2400" b="1" dirty="0" smtClean="0">
                <a:latin typeface="Times New Roman" pitchFamily="18" charset="0"/>
                <a:cs typeface="Times New Roman" pitchFamily="18" charset="0"/>
              </a:rPr>
            </a:br>
            <a:r>
              <a:rPr lang="ru-RU" sz="2400" b="1" dirty="0" smtClean="0">
                <a:latin typeface="Times New Roman" pitchFamily="18" charset="0"/>
                <a:cs typeface="Times New Roman" pitchFamily="18" charset="0"/>
              </a:rPr>
              <a:t>во </a:t>
            </a:r>
            <a:r>
              <a:rPr lang="ru-RU" sz="2400" b="1" dirty="0" smtClean="0">
                <a:latin typeface="Times New Roman" pitchFamily="18" charset="0"/>
                <a:cs typeface="Times New Roman" pitchFamily="18" charset="0"/>
              </a:rPr>
              <a:t>пензија</a:t>
            </a:r>
            <a:endParaRPr lang="en-US" sz="2400" b="1" dirty="0">
              <a:latin typeface="Times New Roman" pitchFamily="18" charset="0"/>
              <a:cs typeface="Times New Roman" pitchFamily="18" charset="0"/>
            </a:endParaRPr>
          </a:p>
        </p:txBody>
      </p:sp>
      <p:sp>
        <p:nvSpPr>
          <p:cNvPr id="3" name="Subtitle 2"/>
          <p:cNvSpPr>
            <a:spLocks noGrp="1"/>
          </p:cNvSpPr>
          <p:nvPr>
            <p:ph type="subTitle" idx="1"/>
          </p:nvPr>
        </p:nvSpPr>
        <p:spPr>
          <a:xfrm>
            <a:off x="107504" y="4653136"/>
            <a:ext cx="9036496" cy="1872208"/>
          </a:xfrm>
        </p:spPr>
        <p:txBody>
          <a:bodyPr>
            <a:normAutofit fontScale="92500" lnSpcReduction="20000"/>
          </a:bodyPr>
          <a:lstStyle/>
          <a:p>
            <a:endParaRPr lang="en-US" sz="2000" dirty="0" smtClean="0">
              <a:latin typeface="Times New Roman" pitchFamily="18" charset="0"/>
              <a:cs typeface="Times New Roman" pitchFamily="18" charset="0"/>
            </a:endParaRPr>
          </a:p>
          <a:p>
            <a:pPr algn="ctr"/>
            <a:r>
              <a:rPr lang="ru-RU" sz="2800" b="1" dirty="0" smtClean="0">
                <a:solidFill>
                  <a:schemeClr val="tx1"/>
                </a:solidFill>
                <a:latin typeface="Times New Roman" pitchFamily="18" charset="0"/>
                <a:cs typeface="Times New Roman" pitchFamily="18" charset="0"/>
              </a:rPr>
              <a:t>АНТИКОРУПЦИСКИ МЕРКИ ЗА СПРОВЕДУВАЊЕ НА ПРАВДАТА ВО РЕПУБЛИКА </a:t>
            </a:r>
            <a:r>
              <a:rPr lang="ru-RU" sz="2800" b="1" dirty="0" smtClean="0">
                <a:solidFill>
                  <a:schemeClr val="tx1"/>
                </a:solidFill>
                <a:latin typeface="Times New Roman" pitchFamily="18" charset="0"/>
                <a:cs typeface="Times New Roman" pitchFamily="18" charset="0"/>
              </a:rPr>
              <a:t>МАКЕДОНИЈА</a:t>
            </a:r>
          </a:p>
          <a:p>
            <a:pPr algn="ctr"/>
            <a:r>
              <a:rPr lang="ru-RU" sz="2800" b="1" dirty="0" smtClean="0">
                <a:latin typeface="Times New Roman" pitchFamily="18" charset="0"/>
                <a:cs typeface="Times New Roman" pitchFamily="18" charset="0"/>
              </a:rPr>
              <a:t>РГ-3, Втора сесија, НКЕУ-МК</a:t>
            </a:r>
            <a:endParaRPr lang="en-US" sz="2800" b="1" dirty="0">
              <a:solidFill>
                <a:schemeClr val="tx1"/>
              </a:solidFill>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19672" y="1628800"/>
            <a:ext cx="5602313" cy="3096344"/>
          </a:xfrm>
          <a:prstGeom prst="rect">
            <a:avLst/>
          </a:prstGeom>
          <a:solidFill>
            <a:schemeClr val="bg1"/>
          </a:solidFill>
          <a:ln>
            <a:noFill/>
          </a:ln>
          <a:effectLst/>
        </p:spPr>
      </p:pic>
    </p:spTree>
    <p:extLst>
      <p:ext uri="{BB962C8B-B14F-4D97-AF65-F5344CB8AC3E}">
        <p14:creationId xmlns:p14="http://schemas.microsoft.com/office/powerpoint/2010/main" val="34763557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duotone>
              <a:schemeClr val="accent3">
                <a:shade val="45000"/>
                <a:satMod val="135000"/>
              </a:schemeClr>
              <a:prstClr val="white"/>
            </a:duotone>
          </a:blip>
          <a:tile tx="0" ty="0" sx="100000" sy="100000" flip="none" algn="tl"/>
        </a:blipFill>
        <a:effectLst/>
      </p:bgPr>
    </p:bg>
    <p:spTree>
      <p:nvGrpSpPr>
        <p:cNvPr id="1" name=""/>
        <p:cNvGrpSpPr/>
        <p:nvPr/>
      </p:nvGrpSpPr>
      <p:grpSpPr>
        <a:xfrm>
          <a:off x="0" y="0"/>
          <a:ext cx="0" cy="0"/>
          <a:chOff x="0" y="0"/>
          <a:chExt cx="0" cy="0"/>
        </a:xfrm>
      </p:grpSpPr>
      <p:sp>
        <p:nvSpPr>
          <p:cNvPr id="5" name="Content Placeholder 4"/>
          <p:cNvSpPr>
            <a:spLocks noGrp="1"/>
          </p:cNvSpPr>
          <p:nvPr>
            <p:ph idx="1"/>
          </p:nvPr>
        </p:nvSpPr>
        <p:spPr>
          <a:xfrm>
            <a:off x="-4223" y="0"/>
            <a:ext cx="9036496" cy="6858000"/>
          </a:xfrm>
        </p:spPr>
        <p:txBody>
          <a:bodyPr>
            <a:noAutofit/>
          </a:bodyPr>
          <a:lstStyle/>
          <a:p>
            <a:pPr marL="457200" indent="-457200" algn="just">
              <a:buFont typeface="Wingdings" pitchFamily="2" charset="2"/>
              <a:buChar char="§"/>
            </a:pPr>
            <a:endParaRPr lang="en-US" sz="2800" b="0" dirty="0" smtClean="0">
              <a:latin typeface="Times New Roman" pitchFamily="18" charset="0"/>
              <a:cs typeface="Times New Roman" pitchFamily="18" charset="0"/>
            </a:endParaRPr>
          </a:p>
          <a:p>
            <a:pPr marL="457200" indent="-457200" algn="just">
              <a:buFont typeface="Wingdings" pitchFamily="2" charset="2"/>
              <a:buChar char="§"/>
            </a:pPr>
            <a:endParaRPr lang="en-US" sz="2800" b="0" dirty="0" smtClean="0">
              <a:latin typeface="Times New Roman" pitchFamily="18" charset="0"/>
              <a:cs typeface="Times New Roman" pitchFamily="18" charset="0"/>
            </a:endParaRPr>
          </a:p>
          <a:p>
            <a:pPr marL="457200" indent="-457200" algn="just">
              <a:buFont typeface="Wingdings" pitchFamily="2" charset="2"/>
              <a:buChar char="§"/>
            </a:pPr>
            <a:r>
              <a:rPr lang="ru-RU" sz="2800" b="0" dirty="0" smtClean="0">
                <a:latin typeface="Times New Roman" pitchFamily="18" charset="0"/>
                <a:cs typeface="Times New Roman" pitchFamily="18" charset="0"/>
              </a:rPr>
              <a:t>Антикорупциските мерки треба </a:t>
            </a:r>
            <a:r>
              <a:rPr lang="ru-RU" sz="2800" b="0" dirty="0">
                <a:latin typeface="Times New Roman" pitchFamily="18" charset="0"/>
                <a:cs typeface="Times New Roman" pitchFamily="18" charset="0"/>
              </a:rPr>
              <a:t>да се </a:t>
            </a:r>
            <a:r>
              <a:rPr lang="ru-RU" sz="2800" b="0" dirty="0" smtClean="0">
                <a:latin typeface="Times New Roman" pitchFamily="18" charset="0"/>
                <a:cs typeface="Times New Roman" pitchFamily="18" charset="0"/>
              </a:rPr>
              <a:t>преточат во закон</a:t>
            </a:r>
            <a:r>
              <a:rPr lang="ru-RU" sz="2800" b="0" dirty="0" smtClean="0">
                <a:latin typeface="Times New Roman" pitchFamily="18" charset="0"/>
                <a:cs typeface="Times New Roman" pitchFamily="18" charset="0"/>
              </a:rPr>
              <a:t>. Пред се, треба да се </a:t>
            </a:r>
            <a:r>
              <a:rPr lang="ru-RU" sz="2800" b="0" dirty="0" smtClean="0">
                <a:latin typeface="Times New Roman" pitchFamily="18" charset="0"/>
                <a:cs typeface="Times New Roman" pitchFamily="18" charset="0"/>
              </a:rPr>
              <a:t>предвиди </a:t>
            </a:r>
            <a:r>
              <a:rPr lang="ru-RU" sz="2800" b="0" dirty="0">
                <a:latin typeface="Times New Roman" pitchFamily="18" charset="0"/>
                <a:cs typeface="Times New Roman" pitchFamily="18" charset="0"/>
              </a:rPr>
              <a:t>реевалуација на работата на секој судија и јавен обвинител од аспект на неговото професионално работење, </a:t>
            </a:r>
            <a:endParaRPr lang="ru-RU" sz="2800" b="0" dirty="0" smtClean="0">
              <a:latin typeface="Times New Roman" pitchFamily="18" charset="0"/>
              <a:cs typeface="Times New Roman" pitchFamily="18" charset="0"/>
            </a:endParaRPr>
          </a:p>
          <a:p>
            <a:pPr marL="457200" indent="-457200" algn="just">
              <a:buFont typeface="Wingdings" pitchFamily="2" charset="2"/>
              <a:buChar char="§"/>
            </a:pPr>
            <a:r>
              <a:rPr lang="ru-RU" sz="2800" b="0" dirty="0">
                <a:latin typeface="Times New Roman" pitchFamily="18" charset="0"/>
                <a:cs typeface="Times New Roman" pitchFamily="18" charset="0"/>
              </a:rPr>
              <a:t>П</a:t>
            </a:r>
            <a:r>
              <a:rPr lang="ru-RU" sz="2800" b="0" dirty="0" smtClean="0">
                <a:latin typeface="Times New Roman" pitchFamily="18" charset="0"/>
                <a:cs typeface="Times New Roman" pitchFamily="18" charset="0"/>
              </a:rPr>
              <a:t>реиспитување и следење на </a:t>
            </a:r>
            <a:r>
              <a:rPr lang="ru-RU" sz="2800" b="0" dirty="0">
                <a:latin typeface="Times New Roman" pitchFamily="18" charset="0"/>
                <a:cs typeface="Times New Roman" pitchFamily="18" charset="0"/>
              </a:rPr>
              <a:t>имотната </a:t>
            </a:r>
            <a:r>
              <a:rPr lang="ru-RU" sz="2800" b="0" dirty="0" smtClean="0">
                <a:latin typeface="Times New Roman" pitchFamily="18" charset="0"/>
                <a:cs typeface="Times New Roman" pitchFamily="18" charset="0"/>
              </a:rPr>
              <a:t>состојба, лична, но </a:t>
            </a:r>
            <a:r>
              <a:rPr lang="ru-RU" sz="2800" b="0" dirty="0">
                <a:latin typeface="Times New Roman" pitchFamily="18" charset="0"/>
                <a:cs typeface="Times New Roman" pitchFamily="18" charset="0"/>
              </a:rPr>
              <a:t>и на членовите на семејството во време на извршувањето на функцијата.</a:t>
            </a:r>
          </a:p>
          <a:p>
            <a:pPr marL="457200" indent="-457200" algn="just">
              <a:buFont typeface="Wingdings" pitchFamily="2" charset="2"/>
              <a:buChar char="§"/>
            </a:pPr>
            <a:r>
              <a:rPr lang="ru-RU" sz="2800" b="0" dirty="0">
                <a:latin typeface="Times New Roman" pitchFamily="18" charset="0"/>
                <a:cs typeface="Times New Roman" pitchFamily="18" charset="0"/>
              </a:rPr>
              <a:t>Човечкиот капацитет на носителите на </a:t>
            </a:r>
            <a:r>
              <a:rPr lang="ru-RU" sz="2800" b="0" dirty="0" smtClean="0">
                <a:latin typeface="Times New Roman" pitchFamily="18" charset="0"/>
                <a:cs typeface="Times New Roman" pitchFamily="18" charset="0"/>
              </a:rPr>
              <a:t>функцијата- </a:t>
            </a:r>
            <a:r>
              <a:rPr lang="ru-RU" sz="2800" b="0" dirty="0">
                <a:latin typeface="Times New Roman" pitchFamily="18" charset="0"/>
                <a:cs typeface="Times New Roman" pitchFamily="18" charset="0"/>
              </a:rPr>
              <a:t>судија или јавен обвинител мора да се насочени кон правилна примена на законот преку утврдување на вистината во </a:t>
            </a:r>
            <a:r>
              <a:rPr lang="ru-RU" sz="2800" b="0" dirty="0" smtClean="0">
                <a:latin typeface="Times New Roman" pitchFamily="18" charset="0"/>
                <a:cs typeface="Times New Roman" pitchFamily="18" charset="0"/>
              </a:rPr>
              <a:t>спорот.</a:t>
            </a:r>
            <a:endParaRPr lang="ru-RU" sz="2800" b="0" dirty="0">
              <a:latin typeface="Times New Roman" pitchFamily="18" charset="0"/>
              <a:cs typeface="Times New Roman" pitchFamily="18" charset="0"/>
            </a:endParaRPr>
          </a:p>
          <a:p>
            <a:pPr marL="457200" indent="-457200" algn="just">
              <a:buFont typeface="Wingdings" pitchFamily="2" charset="2"/>
              <a:buChar char="§"/>
            </a:pPr>
            <a:endParaRPr lang="en-US" sz="2800" b="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9802741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duotone>
              <a:schemeClr val="accent3">
                <a:shade val="45000"/>
                <a:satMod val="135000"/>
              </a:schemeClr>
              <a:prstClr val="white"/>
            </a:duotone>
          </a:blip>
          <a:tile tx="0" ty="0" sx="100000" sy="100000" flip="none" algn="tl"/>
        </a:blipFill>
        <a:effectLst/>
      </p:bgPr>
    </p:bg>
    <p:spTree>
      <p:nvGrpSpPr>
        <p:cNvPr id="1" name=""/>
        <p:cNvGrpSpPr/>
        <p:nvPr/>
      </p:nvGrpSpPr>
      <p:grpSpPr>
        <a:xfrm>
          <a:off x="0" y="0"/>
          <a:ext cx="0" cy="0"/>
          <a:chOff x="0" y="0"/>
          <a:chExt cx="0" cy="0"/>
        </a:xfrm>
      </p:grpSpPr>
      <p:sp>
        <p:nvSpPr>
          <p:cNvPr id="5" name="Content Placeholder 4"/>
          <p:cNvSpPr>
            <a:spLocks noGrp="1"/>
          </p:cNvSpPr>
          <p:nvPr>
            <p:ph idx="1"/>
          </p:nvPr>
        </p:nvSpPr>
        <p:spPr>
          <a:xfrm>
            <a:off x="-4223" y="0"/>
            <a:ext cx="9036496" cy="6858000"/>
          </a:xfrm>
        </p:spPr>
        <p:txBody>
          <a:bodyPr>
            <a:noAutofit/>
          </a:bodyPr>
          <a:lstStyle/>
          <a:p>
            <a:pPr marL="457200" indent="-457200" algn="just">
              <a:buFont typeface="Wingdings" pitchFamily="2" charset="2"/>
              <a:buChar char="§"/>
            </a:pPr>
            <a:r>
              <a:rPr lang="en-US" sz="2800" b="0" dirty="0" smtClean="0">
                <a:latin typeface="Times New Roman" pitchFamily="18" charset="0"/>
                <a:cs typeface="Times New Roman" pitchFamily="18" charset="0"/>
              </a:rPr>
              <a:t>O</a:t>
            </a:r>
            <a:r>
              <a:rPr lang="ru-RU" sz="2800" b="0" dirty="0" smtClean="0">
                <a:latin typeface="Times New Roman" pitchFamily="18" charset="0"/>
                <a:cs typeface="Times New Roman" pitchFamily="18" charset="0"/>
              </a:rPr>
              <a:t>твореноста </a:t>
            </a:r>
            <a:r>
              <a:rPr lang="ru-RU" sz="2800" b="0" dirty="0">
                <a:latin typeface="Times New Roman" pitchFamily="18" charset="0"/>
                <a:cs typeface="Times New Roman" pitchFamily="18" charset="0"/>
              </a:rPr>
              <a:t>на </a:t>
            </a:r>
            <a:r>
              <a:rPr lang="ru-RU" sz="2800" b="0" dirty="0" smtClean="0">
                <a:latin typeface="Times New Roman" pitchFamily="18" charset="0"/>
                <a:cs typeface="Times New Roman" pitchFamily="18" charset="0"/>
              </a:rPr>
              <a:t>су</a:t>
            </a:r>
            <a:r>
              <a:rPr lang="mk-MK" sz="2800" b="0" dirty="0" smtClean="0">
                <a:latin typeface="Times New Roman" pitchFamily="18" charset="0"/>
                <a:cs typeface="Times New Roman" pitchFamily="18" charset="0"/>
              </a:rPr>
              <a:t>д</a:t>
            </a:r>
            <a:r>
              <a:rPr lang="ru-RU" sz="2800" b="0" dirty="0" smtClean="0">
                <a:latin typeface="Times New Roman" pitchFamily="18" charset="0"/>
                <a:cs typeface="Times New Roman" pitchFamily="18" charset="0"/>
              </a:rPr>
              <a:t>ството </a:t>
            </a:r>
            <a:r>
              <a:rPr lang="ru-RU" sz="2800" b="0" dirty="0">
                <a:latin typeface="Times New Roman" pitchFamily="18" charset="0"/>
                <a:cs typeface="Times New Roman" pitchFamily="18" charset="0"/>
              </a:rPr>
              <a:t>за </a:t>
            </a:r>
            <a:r>
              <a:rPr lang="ru-RU" sz="2800" b="0" dirty="0" smtClean="0">
                <a:latin typeface="Times New Roman" pitchFamily="18" charset="0"/>
                <a:cs typeface="Times New Roman" pitchFamily="18" charset="0"/>
              </a:rPr>
              <a:t>јавноста</a:t>
            </a:r>
            <a:r>
              <a:rPr lang="ru-RU" sz="2800" b="0" dirty="0">
                <a:latin typeface="Times New Roman" pitchFamily="18" charset="0"/>
                <a:cs typeface="Times New Roman" pitchFamily="18" charset="0"/>
              </a:rPr>
              <a:t> </a:t>
            </a:r>
            <a:r>
              <a:rPr lang="ru-RU" sz="2800" b="0" dirty="0" smtClean="0">
                <a:latin typeface="Times New Roman" pitchFamily="18" charset="0"/>
                <a:cs typeface="Times New Roman" pitchFamily="18" charset="0"/>
              </a:rPr>
              <a:t>т.е.</a:t>
            </a:r>
            <a:r>
              <a:rPr lang="ru-RU" sz="2800" b="0" dirty="0" smtClean="0">
                <a:latin typeface="Times New Roman" pitchFamily="18" charset="0"/>
                <a:cs typeface="Times New Roman" pitchFamily="18" charset="0"/>
              </a:rPr>
              <a:t> </a:t>
            </a:r>
            <a:r>
              <a:rPr lang="ru-RU" sz="2800" b="0" dirty="0">
                <a:latin typeface="Times New Roman" pitchFamily="18" charset="0"/>
                <a:cs typeface="Times New Roman" pitchFamily="18" charset="0"/>
              </a:rPr>
              <a:t>јавноста како принцип во работата и постапувањето на судовите, нема исто значење во сите фази од </a:t>
            </a:r>
            <a:r>
              <a:rPr lang="ru-RU" sz="2800" b="0" dirty="0" smtClean="0">
                <a:latin typeface="Times New Roman" pitchFamily="18" charset="0"/>
                <a:cs typeface="Times New Roman" pitchFamily="18" charset="0"/>
              </a:rPr>
              <a:t>постапката. За </a:t>
            </a:r>
            <a:r>
              <a:rPr lang="ru-RU" sz="2800" b="0" dirty="0">
                <a:latin typeface="Times New Roman" pitchFamily="18" charset="0"/>
                <a:cs typeface="Times New Roman" pitchFamily="18" charset="0"/>
              </a:rPr>
              <a:t>коруптивни кривични дела кои се однесуваат на осомничени лица од висок профил, треба да се има во предвид дека основен принцип во истражната постапка е нејзината </a:t>
            </a:r>
            <a:r>
              <a:rPr lang="ru-RU" sz="2800" dirty="0">
                <a:latin typeface="Times New Roman" pitchFamily="18" charset="0"/>
                <a:cs typeface="Times New Roman" pitchFamily="18" charset="0"/>
              </a:rPr>
              <a:t>ограничена </a:t>
            </a:r>
            <a:r>
              <a:rPr lang="ru-RU" sz="2800" dirty="0" smtClean="0">
                <a:latin typeface="Times New Roman" pitchFamily="18" charset="0"/>
                <a:cs typeface="Times New Roman" pitchFamily="18" charset="0"/>
              </a:rPr>
              <a:t> јавност </a:t>
            </a:r>
            <a:r>
              <a:rPr lang="ru-RU" sz="2800" dirty="0">
                <a:latin typeface="Times New Roman" pitchFamily="18" charset="0"/>
                <a:cs typeface="Times New Roman" pitchFamily="18" charset="0"/>
              </a:rPr>
              <a:t>во оваа фаза</a:t>
            </a:r>
            <a:r>
              <a:rPr lang="ru-RU" sz="2800" b="0" dirty="0">
                <a:latin typeface="Times New Roman" pitchFamily="18" charset="0"/>
                <a:cs typeface="Times New Roman" pitchFamily="18" charset="0"/>
              </a:rPr>
              <a:t>. </a:t>
            </a:r>
            <a:endParaRPr lang="ru-RU" sz="2800" b="0" dirty="0" smtClean="0">
              <a:latin typeface="Times New Roman" pitchFamily="18" charset="0"/>
              <a:cs typeface="Times New Roman" pitchFamily="18" charset="0"/>
            </a:endParaRPr>
          </a:p>
          <a:p>
            <a:pPr marL="457200" indent="-457200" algn="just">
              <a:buFont typeface="Wingdings" pitchFamily="2" charset="2"/>
              <a:buChar char="§"/>
            </a:pPr>
            <a:r>
              <a:rPr lang="ru-RU" sz="2800" b="0" dirty="0" smtClean="0">
                <a:latin typeface="Times New Roman" pitchFamily="18" charset="0"/>
                <a:cs typeface="Times New Roman" pitchFamily="18" charset="0"/>
              </a:rPr>
              <a:t>Не одо во прилог на законитоста на постапката собирањата </a:t>
            </a:r>
            <a:r>
              <a:rPr lang="ru-RU" sz="2800" b="0" dirty="0">
                <a:latin typeface="Times New Roman" pitchFamily="18" charset="0"/>
                <a:cs typeface="Times New Roman" pitchFamily="18" charset="0"/>
              </a:rPr>
              <a:t>на граѓаните кои демонстрираат пред судовите од политички и слични </a:t>
            </a:r>
            <a:r>
              <a:rPr lang="ru-RU" sz="2800" b="0" dirty="0" smtClean="0">
                <a:latin typeface="Times New Roman" pitchFamily="18" charset="0"/>
                <a:cs typeface="Times New Roman" pitchFamily="18" charset="0"/>
              </a:rPr>
              <a:t>побуди притисок </a:t>
            </a:r>
            <a:r>
              <a:rPr lang="ru-RU" sz="2800" b="0" dirty="0">
                <a:latin typeface="Times New Roman" pitchFamily="18" charset="0"/>
                <a:cs typeface="Times New Roman" pitchFamily="18" charset="0"/>
              </a:rPr>
              <a:t>врз истражниот судија. </a:t>
            </a:r>
            <a:endParaRPr lang="ru-RU" sz="2800" b="0" dirty="0" smtClean="0">
              <a:latin typeface="Times New Roman" pitchFamily="18" charset="0"/>
              <a:cs typeface="Times New Roman" pitchFamily="18" charset="0"/>
            </a:endParaRPr>
          </a:p>
          <a:p>
            <a:pPr marL="457200" lvl="0" indent="-457200" algn="just">
              <a:buFont typeface="Wingdings" pitchFamily="2" charset="2"/>
              <a:buChar char="§"/>
            </a:pPr>
            <a:r>
              <a:rPr lang="ru-RU" sz="2800" b="0" dirty="0" smtClean="0">
                <a:solidFill>
                  <a:srgbClr val="000000"/>
                </a:solidFill>
                <a:latin typeface="Times New Roman" pitchFamily="18" charset="0"/>
                <a:cs typeface="Times New Roman" pitchFamily="18" charset="0"/>
              </a:rPr>
              <a:t>Треба </a:t>
            </a:r>
            <a:r>
              <a:rPr lang="ru-RU" sz="2800" b="0" dirty="0">
                <a:solidFill>
                  <a:srgbClr val="000000"/>
                </a:solidFill>
                <a:latin typeface="Times New Roman" pitchFamily="18" charset="0"/>
                <a:cs typeface="Times New Roman" pitchFamily="18" charset="0"/>
              </a:rPr>
              <a:t>да се </a:t>
            </a:r>
            <a:r>
              <a:rPr lang="ru-RU" sz="2800" b="0" dirty="0" smtClean="0">
                <a:solidFill>
                  <a:srgbClr val="000000"/>
                </a:solidFill>
                <a:latin typeface="Times New Roman" pitchFamily="18" charset="0"/>
                <a:cs typeface="Times New Roman" pitchFamily="18" charset="0"/>
              </a:rPr>
              <a:t>преиспита </a:t>
            </a:r>
            <a:r>
              <a:rPr lang="ru-RU" sz="2800" b="0" dirty="0" smtClean="0">
                <a:latin typeface="Times New Roman" pitchFamily="18" charset="0"/>
                <a:cs typeface="Times New Roman" pitchFamily="18" charset="0"/>
              </a:rPr>
              <a:t>јавниот </a:t>
            </a:r>
            <a:r>
              <a:rPr lang="ru-RU" sz="2800" b="0" dirty="0">
                <a:latin typeface="Times New Roman" pitchFamily="18" charset="0"/>
                <a:cs typeface="Times New Roman" pitchFamily="18" charset="0"/>
              </a:rPr>
              <a:t>притисок </a:t>
            </a:r>
            <a:r>
              <a:rPr lang="ru-RU" sz="2800" b="0" dirty="0" smtClean="0">
                <a:latin typeface="Times New Roman" pitchFamily="18" charset="0"/>
                <a:cs typeface="Times New Roman" pitchFamily="18" charset="0"/>
              </a:rPr>
              <a:t>пред судот што </a:t>
            </a:r>
            <a:r>
              <a:rPr lang="ru-RU" sz="2800" b="0" dirty="0">
                <a:latin typeface="Times New Roman" pitchFamily="18" charset="0"/>
                <a:cs typeface="Times New Roman" pitchFamily="18" charset="0"/>
              </a:rPr>
              <a:t>се остварува во вид на </a:t>
            </a:r>
            <a:r>
              <a:rPr lang="ru-RU" sz="2800" b="0" dirty="0" smtClean="0">
                <a:latin typeface="Times New Roman" pitchFamily="18" charset="0"/>
                <a:cs typeface="Times New Roman" pitchFamily="18" charset="0"/>
              </a:rPr>
              <a:t>јавност. </a:t>
            </a:r>
            <a:endParaRPr lang="en-US" sz="2800" b="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94041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rotWithShape="1">
          <a:blip r:embed="rId3">
            <a:duotone>
              <a:schemeClr val="accent3">
                <a:shade val="45000"/>
                <a:satMod val="135000"/>
              </a:schemeClr>
              <a:prstClr val="white"/>
            </a:duotone>
          </a:blip>
          <a:tile tx="0" ty="0" sx="100000" sy="100000" flip="none" algn="tl"/>
        </a:blipFill>
        <a:effectLst/>
      </p:bgPr>
    </p:bg>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0"/>
            <a:ext cx="9036496" cy="6858000"/>
          </a:xfrm>
        </p:spPr>
        <p:txBody>
          <a:bodyPr>
            <a:noAutofit/>
          </a:bodyPr>
          <a:lstStyle/>
          <a:p>
            <a:pPr marL="457200" indent="-457200" algn="just">
              <a:buFont typeface="Wingdings" pitchFamily="2" charset="2"/>
              <a:buChar char="§"/>
            </a:pPr>
            <a:r>
              <a:rPr lang="ru-RU" sz="2600" b="0" dirty="0" smtClean="0">
                <a:latin typeface="Times New Roman" pitchFamily="18" charset="0"/>
                <a:cs typeface="Times New Roman" pitchFamily="18" charset="0"/>
              </a:rPr>
              <a:t>За во </a:t>
            </a:r>
            <a:r>
              <a:rPr lang="ru-RU" sz="2600" b="0" dirty="0">
                <a:latin typeface="Times New Roman" pitchFamily="18" charset="0"/>
                <a:cs typeface="Times New Roman" pitchFamily="18" charset="0"/>
              </a:rPr>
              <a:t>опшеството да има вистинска заштита на човековите </a:t>
            </a:r>
            <a:r>
              <a:rPr lang="en-US" sz="2600" b="0" dirty="0" smtClean="0">
                <a:latin typeface="Times New Roman" pitchFamily="18" charset="0"/>
                <a:cs typeface="Times New Roman" pitchFamily="18" charset="0"/>
              </a:rPr>
              <a:t>  </a:t>
            </a:r>
            <a:r>
              <a:rPr lang="ru-RU" sz="2600" b="0" dirty="0" smtClean="0">
                <a:latin typeface="Times New Roman" pitchFamily="18" charset="0"/>
                <a:cs typeface="Times New Roman" pitchFamily="18" charset="0"/>
              </a:rPr>
              <a:t>права </a:t>
            </a:r>
            <a:r>
              <a:rPr lang="ru-RU" sz="2600" b="0" dirty="0">
                <a:latin typeface="Times New Roman" pitchFamily="18" charset="0"/>
                <a:cs typeface="Times New Roman" pitchFamily="18" charset="0"/>
              </a:rPr>
              <a:t>и </a:t>
            </a:r>
            <a:r>
              <a:rPr lang="ru-RU" sz="2600" b="0" dirty="0" smtClean="0">
                <a:latin typeface="Times New Roman" pitchFamily="18" charset="0"/>
                <a:cs typeface="Times New Roman" pitchFamily="18" charset="0"/>
              </a:rPr>
              <a:t>да функционира правната држава </a:t>
            </a:r>
            <a:r>
              <a:rPr lang="ru-RU" sz="2600" b="0" dirty="0" smtClean="0">
                <a:latin typeface="Times New Roman" pitchFamily="18" charset="0"/>
                <a:cs typeface="Times New Roman" pitchFamily="18" charset="0"/>
              </a:rPr>
              <a:t>клучна улога имаат </a:t>
            </a:r>
            <a:r>
              <a:rPr lang="ru-RU" sz="2600" b="0" dirty="0" smtClean="0">
                <a:latin typeface="Times New Roman" pitchFamily="18" charset="0"/>
                <a:cs typeface="Times New Roman" pitchFamily="18" charset="0"/>
              </a:rPr>
              <a:t>судовите</a:t>
            </a:r>
            <a:r>
              <a:rPr lang="ru-RU" sz="2600" b="0" dirty="0">
                <a:latin typeface="Times New Roman" pitchFamily="18" charset="0"/>
                <a:cs typeface="Times New Roman" pitchFamily="18" charset="0"/>
              </a:rPr>
              <a:t>. </a:t>
            </a:r>
            <a:endParaRPr lang="en-US" sz="2600" b="0" dirty="0" smtClean="0">
              <a:latin typeface="Times New Roman" pitchFamily="18" charset="0"/>
              <a:cs typeface="Times New Roman" pitchFamily="18" charset="0"/>
            </a:endParaRPr>
          </a:p>
          <a:p>
            <a:pPr marL="457200" indent="-457200" algn="just">
              <a:buFont typeface="Wingdings" pitchFamily="2" charset="2"/>
              <a:buChar char="§"/>
            </a:pPr>
            <a:r>
              <a:rPr lang="ru-RU" sz="2600" b="0" dirty="0" smtClean="0">
                <a:latin typeface="Times New Roman" pitchFamily="18" charset="0"/>
                <a:cs typeface="Times New Roman" pitchFamily="18" charset="0"/>
              </a:rPr>
              <a:t>Повреденото човеково право се </a:t>
            </a:r>
            <a:r>
              <a:rPr lang="ru-RU" sz="2600" b="0" dirty="0">
                <a:latin typeface="Times New Roman" pitchFamily="18" charset="0"/>
                <a:cs typeface="Times New Roman" pitchFamily="18" charset="0"/>
              </a:rPr>
              <a:t>завршува со барање </a:t>
            </a:r>
            <a:r>
              <a:rPr lang="ru-RU" sz="2600" b="0" dirty="0" smtClean="0">
                <a:latin typeface="Times New Roman" pitchFamily="18" charset="0"/>
                <a:cs typeface="Times New Roman" pitchFamily="18" charset="0"/>
              </a:rPr>
              <a:t>на судска </a:t>
            </a:r>
            <a:r>
              <a:rPr lang="ru-RU" sz="2600" b="0" dirty="0">
                <a:latin typeface="Times New Roman" pitchFamily="18" charset="0"/>
                <a:cs typeface="Times New Roman" pitchFamily="18" charset="0"/>
              </a:rPr>
              <a:t>заштита </a:t>
            </a:r>
            <a:r>
              <a:rPr lang="ru-RU" sz="2600" b="0" dirty="0" smtClean="0">
                <a:latin typeface="Times New Roman" pitchFamily="18" charset="0"/>
                <a:cs typeface="Times New Roman" pitchFamily="18" charset="0"/>
              </a:rPr>
              <a:t>што е познато </a:t>
            </a:r>
            <a:r>
              <a:rPr lang="ru-RU" sz="2600" b="0" dirty="0">
                <a:latin typeface="Times New Roman" pitchFamily="18" charset="0"/>
                <a:cs typeface="Times New Roman" pitchFamily="18" charset="0"/>
              </a:rPr>
              <a:t>како </a:t>
            </a:r>
            <a:r>
              <a:rPr lang="ru-RU" sz="2600" b="0" i="1" dirty="0">
                <a:latin typeface="Times New Roman" pitchFamily="18" charset="0"/>
                <a:cs typeface="Times New Roman" pitchFamily="18" charset="0"/>
              </a:rPr>
              <a:t>ефект на крајот. </a:t>
            </a:r>
          </a:p>
          <a:p>
            <a:pPr marL="457200" indent="-457200" algn="just">
              <a:buFont typeface="Wingdings" pitchFamily="2" charset="2"/>
              <a:buChar char="§"/>
            </a:pPr>
            <a:r>
              <a:rPr lang="ru-RU" sz="2600" b="0" dirty="0" smtClean="0">
                <a:latin typeface="Times New Roman" pitchFamily="18" charset="0"/>
                <a:cs typeface="Times New Roman" pitchFamily="18" charset="0"/>
              </a:rPr>
              <a:t>Соодветна судска заштита се остварува со </a:t>
            </a:r>
            <a:r>
              <a:rPr lang="ru-RU" sz="2600" b="0" dirty="0" smtClean="0">
                <a:latin typeface="Times New Roman" pitchFamily="18" charset="0"/>
                <a:cs typeface="Times New Roman" pitchFamily="18" charset="0"/>
              </a:rPr>
              <a:t>искусни судии </a:t>
            </a:r>
            <a:r>
              <a:rPr lang="ru-RU" sz="2600" b="0" dirty="0">
                <a:latin typeface="Times New Roman" pitchFamily="18" charset="0"/>
                <a:cs typeface="Times New Roman" pitchFamily="18" charset="0"/>
              </a:rPr>
              <a:t>кои ќе </a:t>
            </a:r>
            <a:r>
              <a:rPr lang="ru-RU" sz="2600" b="0" dirty="0" smtClean="0">
                <a:latin typeface="Times New Roman" pitchFamily="18" charset="0"/>
                <a:cs typeface="Times New Roman" pitchFamily="18" charset="0"/>
              </a:rPr>
              <a:t>го </a:t>
            </a:r>
            <a:r>
              <a:rPr lang="ru-RU" sz="2600" b="0" dirty="0">
                <a:latin typeface="Times New Roman" pitchFamily="18" charset="0"/>
                <a:cs typeface="Times New Roman" pitchFamily="18" charset="0"/>
              </a:rPr>
              <a:t>почитуваат правото, </a:t>
            </a:r>
            <a:r>
              <a:rPr lang="ru-RU" sz="2600" b="0" dirty="0" smtClean="0">
                <a:latin typeface="Times New Roman" pitchFamily="18" charset="0"/>
                <a:cs typeface="Times New Roman" pitchFamily="18" charset="0"/>
              </a:rPr>
              <a:t>ќе ги спроведат законите </a:t>
            </a:r>
            <a:r>
              <a:rPr lang="ru-RU" sz="2600" b="0" dirty="0">
                <a:latin typeface="Times New Roman" pitchFamily="18" charset="0"/>
                <a:cs typeface="Times New Roman" pitchFamily="18" charset="0"/>
              </a:rPr>
              <a:t>и </a:t>
            </a:r>
            <a:r>
              <a:rPr lang="ru-RU" sz="2600" b="0" dirty="0" smtClean="0">
                <a:latin typeface="Times New Roman" pitchFamily="18" charset="0"/>
                <a:cs typeface="Times New Roman" pitchFamily="18" charset="0"/>
              </a:rPr>
              <a:t>ќе постапат спорд судската прак</a:t>
            </a:r>
            <a:r>
              <a:rPr lang="mk-MK" sz="2600" b="0" dirty="0" smtClean="0">
                <a:latin typeface="Times New Roman" pitchFamily="18" charset="0"/>
                <a:cs typeface="Times New Roman" pitchFamily="18" charset="0"/>
              </a:rPr>
              <a:t>тика</a:t>
            </a:r>
            <a:r>
              <a:rPr lang="ru-RU" sz="2600" b="0" dirty="0" smtClean="0">
                <a:latin typeface="Times New Roman" pitchFamily="18" charset="0"/>
                <a:cs typeface="Times New Roman" pitchFamily="18" charset="0"/>
              </a:rPr>
              <a:t> </a:t>
            </a:r>
            <a:r>
              <a:rPr lang="ru-RU" sz="2600" b="0" dirty="0">
                <a:latin typeface="Times New Roman" pitchFamily="18" charset="0"/>
                <a:cs typeface="Times New Roman" pitchFamily="18" charset="0"/>
              </a:rPr>
              <a:t>на Европскиот суд за човекови права</a:t>
            </a:r>
            <a:r>
              <a:rPr lang="ru-RU" sz="2600" b="0" dirty="0" smtClean="0">
                <a:latin typeface="Times New Roman" pitchFamily="18" charset="0"/>
                <a:cs typeface="Times New Roman" pitchFamily="18" charset="0"/>
              </a:rPr>
              <a:t>.</a:t>
            </a:r>
            <a:endParaRPr lang="en-US" sz="2600" b="0" dirty="0" smtClean="0">
              <a:latin typeface="Times New Roman" pitchFamily="18" charset="0"/>
              <a:cs typeface="Times New Roman" pitchFamily="18" charset="0"/>
            </a:endParaRPr>
          </a:p>
          <a:p>
            <a:pPr marL="457200" indent="-457200" algn="just">
              <a:buFont typeface="Wingdings" pitchFamily="2" charset="2"/>
              <a:buChar char="§"/>
            </a:pPr>
            <a:r>
              <a:rPr lang="ru-RU" sz="2600" b="0" dirty="0" smtClean="0">
                <a:latin typeface="Times New Roman" pitchFamily="18" charset="0"/>
                <a:cs typeface="Times New Roman" pitchFamily="18" charset="0"/>
              </a:rPr>
              <a:t>Во </a:t>
            </a:r>
            <a:r>
              <a:rPr lang="ru-RU" sz="2600" b="0" dirty="0">
                <a:latin typeface="Times New Roman" pitchFamily="18" charset="0"/>
                <a:cs typeface="Times New Roman" pitchFamily="18" charset="0"/>
              </a:rPr>
              <a:t>сите меѓународни извештаи за Република Македонија</a:t>
            </a:r>
            <a:r>
              <a:rPr lang="ru-RU" sz="2600" b="0" dirty="0" smtClean="0">
                <a:latin typeface="Times New Roman" pitchFamily="18" charset="0"/>
                <a:cs typeface="Times New Roman" pitchFamily="18" charset="0"/>
              </a:rPr>
              <a:t>, во </a:t>
            </a:r>
            <a:r>
              <a:rPr lang="ru-RU" sz="2600" b="0" dirty="0">
                <a:latin typeface="Times New Roman" pitchFamily="18" charset="0"/>
                <a:cs typeface="Times New Roman" pitchFamily="18" charset="0"/>
              </a:rPr>
              <a:t>двата извештаи на </a:t>
            </a:r>
            <a:r>
              <a:rPr lang="ru-RU" sz="2600" b="0" dirty="0" smtClean="0">
                <a:latin typeface="Times New Roman" pitchFamily="18" charset="0"/>
                <a:cs typeface="Times New Roman" pitchFamily="18" charset="0"/>
              </a:rPr>
              <a:t>Прибе</a:t>
            </a:r>
            <a:r>
              <a:rPr lang="ru-RU" sz="2600" b="0" dirty="0">
                <a:latin typeface="Times New Roman" pitchFamily="18" charset="0"/>
                <a:cs typeface="Times New Roman" pitchFamily="18" charset="0"/>
              </a:rPr>
              <a:t>, како и </a:t>
            </a:r>
            <a:r>
              <a:rPr lang="ru-RU" sz="2600" b="0" dirty="0" smtClean="0">
                <a:latin typeface="Times New Roman" pitchFamily="18" charset="0"/>
                <a:cs typeface="Times New Roman" pitchFamily="18" charset="0"/>
              </a:rPr>
              <a:t>во условената </a:t>
            </a:r>
            <a:r>
              <a:rPr lang="ru-RU" sz="2600" b="0" dirty="0">
                <a:latin typeface="Times New Roman" pitchFamily="18" charset="0"/>
                <a:cs typeface="Times New Roman" pitchFamily="18" charset="0"/>
              </a:rPr>
              <a:t>препорака на Европскиот Совет за отварање преговори за пристапување во полноправно членство на </a:t>
            </a:r>
            <a:r>
              <a:rPr lang="ru-RU" sz="2600" b="0" dirty="0" smtClean="0">
                <a:latin typeface="Times New Roman" pitchFamily="18" charset="0"/>
                <a:cs typeface="Times New Roman" pitchFamily="18" charset="0"/>
              </a:rPr>
              <a:t>РМ </a:t>
            </a:r>
            <a:r>
              <a:rPr lang="ru-RU" sz="2600" b="0" dirty="0">
                <a:latin typeface="Times New Roman" pitchFamily="18" charset="0"/>
                <a:cs typeface="Times New Roman" pitchFamily="18" charset="0"/>
              </a:rPr>
              <a:t>во ЕУ, </a:t>
            </a:r>
            <a:r>
              <a:rPr lang="ru-RU" sz="2600" b="0" dirty="0" smtClean="0">
                <a:latin typeface="Times New Roman" pitchFamily="18" charset="0"/>
                <a:cs typeface="Times New Roman" pitchFamily="18" charset="0"/>
              </a:rPr>
              <a:t>нотирани се недостатоци во </a:t>
            </a:r>
            <a:r>
              <a:rPr lang="ru-RU" sz="2600" b="0" dirty="0">
                <a:latin typeface="Times New Roman" pitchFamily="18" charset="0"/>
                <a:cs typeface="Times New Roman" pitchFamily="18" charset="0"/>
              </a:rPr>
              <a:t>системот на владеење на правото, </a:t>
            </a:r>
            <a:r>
              <a:rPr lang="ru-RU" sz="2600" b="0" dirty="0" smtClean="0">
                <a:latin typeface="Times New Roman" pitchFamily="18" charset="0"/>
                <a:cs typeface="Times New Roman" pitchFamily="18" charset="0"/>
              </a:rPr>
              <a:t>особено во поглед на независноста </a:t>
            </a:r>
            <a:r>
              <a:rPr lang="ru-RU" sz="2600" b="0" dirty="0">
                <a:latin typeface="Times New Roman" pitchFamily="18" charset="0"/>
                <a:cs typeface="Times New Roman" pitchFamily="18" charset="0"/>
              </a:rPr>
              <a:t>и непристрасноста на </a:t>
            </a:r>
            <a:r>
              <a:rPr lang="ru-RU" sz="2600" b="0" dirty="0" smtClean="0">
                <a:latin typeface="Times New Roman" pitchFamily="18" charset="0"/>
                <a:cs typeface="Times New Roman" pitchFamily="18" charset="0"/>
              </a:rPr>
              <a:t>судството.</a:t>
            </a:r>
            <a:endParaRPr lang="ru-RU" sz="2600" b="0" dirty="0">
              <a:latin typeface="Times New Roman" pitchFamily="18" charset="0"/>
              <a:cs typeface="Times New Roman" pitchFamily="18" charset="0"/>
            </a:endParaRPr>
          </a:p>
          <a:p>
            <a:endParaRPr lang="en-US" sz="2600" dirty="0">
              <a:latin typeface="Times New Roman" pitchFamily="18" charset="0"/>
              <a:cs typeface="Times New Roman" pitchFamily="18" charset="0"/>
            </a:endParaRPr>
          </a:p>
        </p:txBody>
      </p:sp>
    </p:spTree>
    <p:extLst>
      <p:ext uri="{BB962C8B-B14F-4D97-AF65-F5344CB8AC3E}">
        <p14:creationId xmlns:p14="http://schemas.microsoft.com/office/powerpoint/2010/main" val="1051206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duotone>
              <a:schemeClr val="accent3">
                <a:shade val="45000"/>
                <a:satMod val="135000"/>
              </a:schemeClr>
              <a:prstClr val="white"/>
            </a:duotone>
          </a:blip>
          <a:tile tx="0" ty="0" sx="100000" sy="100000" flip="none" algn="tl"/>
        </a:blipFill>
        <a:effectLst/>
      </p:bgPr>
    </p:bg>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0"/>
            <a:ext cx="9036496" cy="6858000"/>
          </a:xfrm>
        </p:spPr>
        <p:txBody>
          <a:bodyPr>
            <a:noAutofit/>
          </a:bodyPr>
          <a:lstStyle/>
          <a:p>
            <a:pPr algn="just"/>
            <a:r>
              <a:rPr lang="en-US" sz="2800" b="0" dirty="0" smtClean="0">
                <a:latin typeface="Times New Roman" pitchFamily="18" charset="0"/>
                <a:cs typeface="Times New Roman" pitchFamily="18" charset="0"/>
              </a:rPr>
              <a:t>   </a:t>
            </a:r>
          </a:p>
          <a:p>
            <a:pPr marL="457200" indent="-457200" algn="just">
              <a:buFont typeface="Wingdings" pitchFamily="2" charset="2"/>
              <a:buChar char="§"/>
            </a:pPr>
            <a:r>
              <a:rPr lang="ru-RU" sz="2800" b="0" dirty="0" smtClean="0">
                <a:latin typeface="Times New Roman" pitchFamily="18" charset="0"/>
                <a:cs typeface="Times New Roman" pitchFamily="18" charset="0"/>
              </a:rPr>
              <a:t>Се </a:t>
            </a:r>
            <a:r>
              <a:rPr lang="ru-RU" sz="2800" b="0" dirty="0">
                <a:latin typeface="Times New Roman" pitchFamily="18" charset="0"/>
                <a:cs typeface="Times New Roman" pitchFamily="18" charset="0"/>
              </a:rPr>
              <a:t>укажува </a:t>
            </a:r>
            <a:r>
              <a:rPr lang="ru-RU" sz="2800" b="0" dirty="0" smtClean="0">
                <a:latin typeface="Times New Roman" pitchFamily="18" charset="0"/>
                <a:cs typeface="Times New Roman" pitchFamily="18" charset="0"/>
              </a:rPr>
              <a:t>на</a:t>
            </a:r>
            <a:r>
              <a:rPr lang="ru-RU" sz="2800" b="0" dirty="0" smtClean="0">
                <a:latin typeface="Times New Roman" pitchFamily="18" charset="0"/>
                <a:cs typeface="Times New Roman" pitchFamily="18" charset="0"/>
              </a:rPr>
              <a:t> постоење на селективна </a:t>
            </a:r>
            <a:r>
              <a:rPr lang="ru-RU" sz="2800" b="0" dirty="0">
                <a:latin typeface="Times New Roman" pitchFamily="18" charset="0"/>
                <a:cs typeface="Times New Roman" pitchFamily="18" charset="0"/>
              </a:rPr>
              <a:t>правда, политичко влијание врз судиите и </a:t>
            </a:r>
            <a:r>
              <a:rPr lang="ru-RU" sz="2800" b="0" dirty="0" smtClean="0">
                <a:latin typeface="Times New Roman" pitchFamily="18" charset="0"/>
                <a:cs typeface="Times New Roman" pitchFamily="18" charset="0"/>
              </a:rPr>
              <a:t>пресудите </a:t>
            </a:r>
            <a:r>
              <a:rPr lang="ru-RU" sz="2800" b="0" dirty="0">
                <a:latin typeface="Times New Roman" pitchFamily="18" charset="0"/>
                <a:cs typeface="Times New Roman" pitchFamily="18" charset="0"/>
              </a:rPr>
              <a:t>во политички сензитивните случаи и тие што </a:t>
            </a:r>
            <a:r>
              <a:rPr lang="ru-RU" sz="2800" b="0" dirty="0" smtClean="0">
                <a:latin typeface="Times New Roman" pitchFamily="18" charset="0"/>
                <a:cs typeface="Times New Roman" pitchFamily="18" charset="0"/>
              </a:rPr>
              <a:t>се однесуваат на лица </a:t>
            </a:r>
            <a:r>
              <a:rPr lang="ru-RU" sz="2800" b="0" dirty="0">
                <a:latin typeface="Times New Roman" pitchFamily="18" charset="0"/>
                <a:cs typeface="Times New Roman" pitchFamily="18" charset="0"/>
              </a:rPr>
              <a:t>од висок профил.</a:t>
            </a:r>
          </a:p>
          <a:p>
            <a:pPr marL="457200" indent="-457200" algn="just">
              <a:buFont typeface="Wingdings" pitchFamily="2" charset="2"/>
              <a:buChar char="§"/>
            </a:pPr>
            <a:r>
              <a:rPr lang="ru-RU" sz="2800" b="0" dirty="0" smtClean="0">
                <a:latin typeface="Times New Roman" pitchFamily="18" charset="0"/>
                <a:cs typeface="Times New Roman" pitchFamily="18" charset="0"/>
              </a:rPr>
              <a:t>Се </a:t>
            </a:r>
            <a:r>
              <a:rPr lang="ru-RU" sz="2800" b="0" dirty="0">
                <a:latin typeface="Times New Roman" pitchFamily="18" charset="0"/>
                <a:cs typeface="Times New Roman" pitchFamily="18" charset="0"/>
              </a:rPr>
              <a:t>укажува на потребата од стабилно правораздавање, законити и јасни пресуди што ќе овозможат поврат на изгубената доверба на граѓаните во судовите и владеење на правото</a:t>
            </a:r>
            <a:r>
              <a:rPr lang="ru-RU" sz="2800" b="0" dirty="0" smtClean="0">
                <a:latin typeface="Times New Roman" pitchFamily="18" charset="0"/>
                <a:cs typeface="Times New Roman" pitchFamily="18" charset="0"/>
              </a:rPr>
              <a:t>.</a:t>
            </a:r>
            <a:endParaRPr lang="en-US" sz="2800" b="0" dirty="0" smtClean="0">
              <a:latin typeface="Times New Roman" pitchFamily="18" charset="0"/>
              <a:cs typeface="Times New Roman" pitchFamily="18" charset="0"/>
            </a:endParaRPr>
          </a:p>
          <a:p>
            <a:pPr marL="457200" indent="-457200" algn="just">
              <a:buFont typeface="Wingdings" pitchFamily="2" charset="2"/>
              <a:buChar char="§"/>
            </a:pPr>
            <a:r>
              <a:rPr lang="ru-RU" sz="2800" b="0" dirty="0" smtClean="0">
                <a:latin typeface="Times New Roman" pitchFamily="18" charset="0"/>
                <a:cs typeface="Times New Roman" pitchFamily="18" charset="0"/>
              </a:rPr>
              <a:t>Во </a:t>
            </a:r>
            <a:r>
              <a:rPr lang="ru-RU" sz="2800" b="0" dirty="0">
                <a:latin typeface="Times New Roman" pitchFamily="18" charset="0"/>
                <a:cs typeface="Times New Roman" pitchFamily="18" charset="0"/>
              </a:rPr>
              <a:t>последниот документ од Европскиот Совет е најавено и меѓународно набљудување на усогласеноста на националното законодавство со европското, но и врз работата на национаните судови во </a:t>
            </a:r>
            <a:r>
              <a:rPr lang="ru-RU" sz="2800" b="0" dirty="0" smtClean="0">
                <a:latin typeface="Times New Roman" pitchFamily="18" charset="0"/>
                <a:cs typeface="Times New Roman" pitchFamily="18" charset="0"/>
              </a:rPr>
              <a:t>РМ.</a:t>
            </a:r>
            <a:endParaRPr lang="ru-RU" sz="2800" b="0" dirty="0">
              <a:latin typeface="Times New Roman" pitchFamily="18" charset="0"/>
              <a:cs typeface="Times New Roman" pitchFamily="18" charset="0"/>
            </a:endParaRPr>
          </a:p>
        </p:txBody>
      </p:sp>
    </p:spTree>
    <p:extLst>
      <p:ext uri="{BB962C8B-B14F-4D97-AF65-F5344CB8AC3E}">
        <p14:creationId xmlns:p14="http://schemas.microsoft.com/office/powerpoint/2010/main" val="3000149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duotone>
              <a:schemeClr val="accent3">
                <a:shade val="45000"/>
                <a:satMod val="135000"/>
              </a:schemeClr>
              <a:prstClr val="white"/>
            </a:duotone>
          </a:blip>
          <a:tile tx="0" ty="0" sx="100000" sy="100000" flip="none" algn="tl"/>
        </a:blipFill>
        <a:effectLst/>
      </p:bgPr>
    </p:bg>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0"/>
            <a:ext cx="9036496" cy="6858000"/>
          </a:xfrm>
        </p:spPr>
        <p:txBody>
          <a:bodyPr>
            <a:noAutofit/>
          </a:bodyPr>
          <a:lstStyle/>
          <a:p>
            <a:pPr algn="just"/>
            <a:r>
              <a:rPr lang="en-US" sz="2800" b="0" dirty="0" smtClean="0">
                <a:latin typeface="Times New Roman" pitchFamily="18" charset="0"/>
                <a:cs typeface="Times New Roman" pitchFamily="18" charset="0"/>
              </a:rPr>
              <a:t>   </a:t>
            </a:r>
          </a:p>
          <a:p>
            <a:pPr algn="just"/>
            <a:endParaRPr lang="en-US" sz="2800" b="0" dirty="0">
              <a:latin typeface="Times New Roman" pitchFamily="18" charset="0"/>
              <a:cs typeface="Times New Roman" pitchFamily="18" charset="0"/>
            </a:endParaRPr>
          </a:p>
          <a:p>
            <a:pPr marL="457200" indent="-457200" algn="just">
              <a:buFont typeface="Wingdings" pitchFamily="2" charset="2"/>
              <a:buChar char="§"/>
            </a:pPr>
            <a:r>
              <a:rPr lang="ru-RU" sz="2800" b="0" dirty="0" smtClean="0">
                <a:latin typeface="Times New Roman" pitchFamily="18" charset="0"/>
                <a:cs typeface="Times New Roman" pitchFamily="18" charset="0"/>
              </a:rPr>
              <a:t>Разрешување </a:t>
            </a:r>
            <a:r>
              <a:rPr lang="ru-RU" sz="2800" b="0" dirty="0">
                <a:latin typeface="Times New Roman" pitchFamily="18" charset="0"/>
                <a:cs typeface="Times New Roman" pitchFamily="18" charset="0"/>
              </a:rPr>
              <a:t>на институционалната </a:t>
            </a:r>
            <a:r>
              <a:rPr lang="ru-RU" sz="2800" b="0" dirty="0" smtClean="0">
                <a:latin typeface="Times New Roman" pitchFamily="18" charset="0"/>
                <a:cs typeface="Times New Roman" pitchFamily="18" charset="0"/>
              </a:rPr>
              <a:t>криза и „одробување„ </a:t>
            </a:r>
            <a:r>
              <a:rPr lang="ru-RU" sz="2800" b="0" dirty="0">
                <a:latin typeface="Times New Roman" pitchFamily="18" charset="0"/>
                <a:cs typeface="Times New Roman" pitchFamily="18" charset="0"/>
              </a:rPr>
              <a:t>на заробената држава чии институции да служат на сите </a:t>
            </a:r>
            <a:r>
              <a:rPr lang="ru-RU" sz="2800" b="0" dirty="0" smtClean="0">
                <a:latin typeface="Times New Roman" pitchFamily="18" charset="0"/>
                <a:cs typeface="Times New Roman" pitchFamily="18" charset="0"/>
              </a:rPr>
              <a:t>граѓани, а не </a:t>
            </a:r>
            <a:r>
              <a:rPr lang="ru-RU" sz="2800" b="0" dirty="0">
                <a:latin typeface="Times New Roman" pitchFamily="18" charset="0"/>
                <a:cs typeface="Times New Roman" pitchFamily="18" charset="0"/>
              </a:rPr>
              <a:t>само во корист на политичката врхушка</a:t>
            </a:r>
            <a:r>
              <a:rPr lang="ru-RU" sz="2800" b="0" dirty="0" smtClean="0">
                <a:latin typeface="Times New Roman" pitchFamily="18" charset="0"/>
                <a:cs typeface="Times New Roman" pitchFamily="18" charset="0"/>
              </a:rPr>
              <a:t>. Сето </a:t>
            </a:r>
            <a:r>
              <a:rPr lang="ru-RU" sz="2800" b="0" dirty="0">
                <a:latin typeface="Times New Roman" pitchFamily="18" charset="0"/>
                <a:cs typeface="Times New Roman" pitchFamily="18" charset="0"/>
              </a:rPr>
              <a:t>ова </a:t>
            </a:r>
            <a:r>
              <a:rPr lang="ru-RU" sz="2800" b="0" dirty="0" smtClean="0">
                <a:latin typeface="Times New Roman" pitchFamily="18" charset="0"/>
                <a:cs typeface="Times New Roman" pitchFamily="18" charset="0"/>
              </a:rPr>
              <a:t>е во </a:t>
            </a:r>
            <a:r>
              <a:rPr lang="ru-RU" sz="2800" b="0" dirty="0">
                <a:latin typeface="Times New Roman" pitchFamily="18" charset="0"/>
                <a:cs typeface="Times New Roman" pitchFamily="18" charset="0"/>
              </a:rPr>
              <a:t>функција да не се создадат можности да се востанови нов корумпиран и авторитарен режим. </a:t>
            </a:r>
            <a:endParaRPr lang="ru-RU" sz="2800" b="0" dirty="0" smtClean="0">
              <a:latin typeface="Times New Roman" pitchFamily="18" charset="0"/>
              <a:cs typeface="Times New Roman" pitchFamily="18" charset="0"/>
            </a:endParaRPr>
          </a:p>
          <a:p>
            <a:pPr marL="457200" indent="-457200" algn="just">
              <a:buFont typeface="Wingdings" pitchFamily="2" charset="2"/>
              <a:buChar char="§"/>
            </a:pPr>
            <a:r>
              <a:rPr lang="ru-RU" sz="2800" b="0" dirty="0" smtClean="0">
                <a:latin typeface="Times New Roman" pitchFamily="18" charset="0"/>
                <a:cs typeface="Times New Roman" pitchFamily="18" charset="0"/>
              </a:rPr>
              <a:t>Судиите имаат о</a:t>
            </a:r>
            <a:r>
              <a:rPr lang="ru-RU" sz="2800" b="0" dirty="0" smtClean="0">
                <a:latin typeface="Times New Roman" pitchFamily="18" charset="0"/>
                <a:cs typeface="Times New Roman" pitchFamily="18" charset="0"/>
              </a:rPr>
              <a:t>бврска </a:t>
            </a:r>
            <a:r>
              <a:rPr lang="ru-RU" sz="2800" b="0" dirty="0">
                <a:latin typeface="Times New Roman" pitchFamily="18" charset="0"/>
                <a:cs typeface="Times New Roman" pitchFamily="18" charset="0"/>
              </a:rPr>
              <a:t>да </a:t>
            </a:r>
            <a:r>
              <a:rPr lang="ru-RU" sz="2800" b="0" dirty="0" smtClean="0">
                <a:latin typeface="Times New Roman" pitchFamily="18" charset="0"/>
                <a:cs typeface="Times New Roman" pitchFamily="18" charset="0"/>
              </a:rPr>
              <a:t>изградат </a:t>
            </a:r>
            <a:r>
              <a:rPr lang="ru-RU" sz="2800" b="0" dirty="0">
                <a:latin typeface="Times New Roman" pitchFamily="18" charset="0"/>
                <a:cs typeface="Times New Roman" pitchFamily="18" charset="0"/>
              </a:rPr>
              <a:t>одржлив систем на почитување на </a:t>
            </a:r>
            <a:r>
              <a:rPr lang="ru-RU" sz="2800" b="0" dirty="0" smtClean="0">
                <a:latin typeface="Times New Roman" pitchFamily="18" charset="0"/>
                <a:cs typeface="Times New Roman" pitchFamily="18" charset="0"/>
              </a:rPr>
              <a:t>законите каде судскиот систем има капацитет </a:t>
            </a:r>
            <a:r>
              <a:rPr lang="ru-RU" sz="2800" b="0" dirty="0">
                <a:latin typeface="Times New Roman" pitchFamily="18" charset="0"/>
                <a:cs typeface="Times New Roman" pitchFamily="18" charset="0"/>
              </a:rPr>
              <a:t>еднакво да ги  применува за сите граѓани, без реваншизам и селективна правда.</a:t>
            </a:r>
          </a:p>
          <a:p>
            <a:pPr marL="457200" indent="-457200" algn="just">
              <a:buFont typeface="Wingdings" pitchFamily="2" charset="2"/>
              <a:buChar char="§"/>
            </a:pPr>
            <a:endParaRPr lang="en-US" sz="2800" b="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150078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duotone>
              <a:schemeClr val="accent3">
                <a:shade val="45000"/>
                <a:satMod val="135000"/>
              </a:schemeClr>
              <a:prstClr val="white"/>
            </a:duotone>
          </a:blip>
          <a:tile tx="0" ty="0" sx="100000" sy="100000" flip="none" algn="tl"/>
        </a:blipFill>
        <a:effectLst/>
      </p:bgPr>
    </p:bg>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0"/>
            <a:ext cx="9036496" cy="6858000"/>
          </a:xfrm>
        </p:spPr>
        <p:txBody>
          <a:bodyPr>
            <a:noAutofit/>
          </a:bodyPr>
          <a:lstStyle/>
          <a:p>
            <a:pPr algn="ctr"/>
            <a:r>
              <a:rPr lang="ru-RU" sz="2800" dirty="0" smtClean="0">
                <a:latin typeface="Times New Roman" pitchFamily="18" charset="0"/>
                <a:cs typeface="Times New Roman" pitchFamily="18" charset="0"/>
              </a:rPr>
              <a:t>КАКВИ </a:t>
            </a:r>
            <a:r>
              <a:rPr lang="ru-RU" sz="2800" dirty="0">
                <a:latin typeface="Times New Roman" pitchFamily="18" charset="0"/>
                <a:cs typeface="Times New Roman" pitchFamily="18" charset="0"/>
              </a:rPr>
              <a:t>АНТИКОРУПЦИОНИ МЕРКИ ТРЕБА ДА СЕ </a:t>
            </a:r>
            <a:r>
              <a:rPr lang="ru-RU" sz="2800" dirty="0" smtClean="0">
                <a:latin typeface="Times New Roman" pitchFamily="18" charset="0"/>
                <a:cs typeface="Times New Roman" pitchFamily="18" charset="0"/>
              </a:rPr>
              <a:t>ПРЕВЗЕМАТ</a:t>
            </a:r>
            <a:endParaRPr lang="en-US" sz="2800" dirty="0" smtClean="0">
              <a:latin typeface="Times New Roman" pitchFamily="18" charset="0"/>
              <a:cs typeface="Times New Roman" pitchFamily="18" charset="0"/>
            </a:endParaRPr>
          </a:p>
          <a:p>
            <a:pPr marL="457200" indent="-457200" algn="just">
              <a:buFont typeface="Wingdings" pitchFamily="2" charset="2"/>
              <a:buChar char="§"/>
            </a:pPr>
            <a:r>
              <a:rPr lang="ru-RU" sz="2800" b="0" dirty="0" smtClean="0">
                <a:latin typeface="Times New Roman" pitchFamily="18" charset="0"/>
                <a:cs typeface="Times New Roman" pitchFamily="18" charset="0"/>
              </a:rPr>
              <a:t>Сите </a:t>
            </a:r>
            <a:r>
              <a:rPr lang="ru-RU" sz="2800" b="0" dirty="0">
                <a:latin typeface="Times New Roman" pitchFamily="18" charset="0"/>
                <a:cs typeface="Times New Roman" pitchFamily="18" charset="0"/>
              </a:rPr>
              <a:t>досегашни истражувања на јавното мислење укажуваат на присуство на разни форми на корупција во судството, како формални со дирекно поткупување на судијата, така и со неформални форми на влијание, ветување унапредување, вработување на деца и блиски роднини, разни други форми на повластувања, спротивни на законот. </a:t>
            </a:r>
            <a:endParaRPr lang="ru-RU" sz="2800" b="0" dirty="0" smtClean="0">
              <a:latin typeface="Times New Roman" pitchFamily="18" charset="0"/>
              <a:cs typeface="Times New Roman" pitchFamily="18" charset="0"/>
            </a:endParaRPr>
          </a:p>
          <a:p>
            <a:pPr marL="457200" indent="-457200" algn="just">
              <a:buFont typeface="Wingdings" pitchFamily="2" charset="2"/>
              <a:buChar char="§"/>
            </a:pPr>
            <a:r>
              <a:rPr lang="ru-RU" sz="2800" b="0" dirty="0" smtClean="0">
                <a:latin typeface="Times New Roman" pitchFamily="18" charset="0"/>
                <a:cs typeface="Times New Roman" pitchFamily="18" charset="0"/>
              </a:rPr>
              <a:t>Според </a:t>
            </a:r>
            <a:r>
              <a:rPr lang="ru-RU" sz="2800" b="0" dirty="0">
                <a:latin typeface="Times New Roman" pitchFamily="18" charset="0"/>
                <a:cs typeface="Times New Roman" pitchFamily="18" charset="0"/>
              </a:rPr>
              <a:t>анкета на ОБСЕ дури 50 проценти од судиите признале дека одбиле поткуп.</a:t>
            </a:r>
          </a:p>
          <a:p>
            <a:pPr marL="457200" indent="-457200" algn="just">
              <a:buFont typeface="Wingdings" pitchFamily="2" charset="2"/>
              <a:buChar char="§"/>
            </a:pPr>
            <a:r>
              <a:rPr lang="ru-RU" sz="2800" b="0" dirty="0" smtClean="0">
                <a:latin typeface="Times New Roman" pitchFamily="18" charset="0"/>
                <a:cs typeface="Times New Roman" pitchFamily="18" charset="0"/>
              </a:rPr>
              <a:t>Перцепцијата </a:t>
            </a:r>
            <a:r>
              <a:rPr lang="ru-RU" sz="2800" b="0" dirty="0">
                <a:latin typeface="Times New Roman" pitchFamily="18" charset="0"/>
                <a:cs typeface="Times New Roman" pitchFamily="18" charset="0"/>
              </a:rPr>
              <a:t>за високата корупција во судството треба да се менува и  на тој начин таа да се стави под институционална контрола.</a:t>
            </a:r>
          </a:p>
          <a:p>
            <a:pPr algn="just"/>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1252139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duotone>
              <a:schemeClr val="accent3">
                <a:shade val="45000"/>
                <a:satMod val="135000"/>
              </a:schemeClr>
              <a:prstClr val="white"/>
            </a:duotone>
          </a:blip>
          <a:tile tx="0" ty="0" sx="100000" sy="100000" flip="none" algn="tl"/>
        </a:blipFill>
        <a:effectLst/>
      </p:bgPr>
    </p:bg>
    <p:spTree>
      <p:nvGrpSpPr>
        <p:cNvPr id="1" name=""/>
        <p:cNvGrpSpPr/>
        <p:nvPr/>
      </p:nvGrpSpPr>
      <p:grpSpPr>
        <a:xfrm>
          <a:off x="0" y="0"/>
          <a:ext cx="0" cy="0"/>
          <a:chOff x="0" y="0"/>
          <a:chExt cx="0" cy="0"/>
        </a:xfrm>
      </p:grpSpPr>
      <p:sp>
        <p:nvSpPr>
          <p:cNvPr id="5" name="Content Placeholder 4"/>
          <p:cNvSpPr>
            <a:spLocks noGrp="1"/>
          </p:cNvSpPr>
          <p:nvPr>
            <p:ph idx="1"/>
          </p:nvPr>
        </p:nvSpPr>
        <p:spPr>
          <a:xfrm>
            <a:off x="-4223" y="0"/>
            <a:ext cx="9036496" cy="6858000"/>
          </a:xfrm>
        </p:spPr>
        <p:txBody>
          <a:bodyPr>
            <a:noAutofit/>
          </a:bodyPr>
          <a:lstStyle/>
          <a:p>
            <a:pPr algn="just"/>
            <a:endParaRPr lang="en-US" sz="2800" b="0" dirty="0" smtClean="0">
              <a:latin typeface="Times New Roman" pitchFamily="18" charset="0"/>
              <a:cs typeface="Times New Roman" pitchFamily="18" charset="0"/>
            </a:endParaRPr>
          </a:p>
          <a:p>
            <a:pPr marL="457200" indent="-457200" algn="just">
              <a:buFont typeface="Wingdings" pitchFamily="2" charset="2"/>
              <a:buChar char="§"/>
            </a:pPr>
            <a:r>
              <a:rPr lang="ru-RU" sz="2800" b="0" dirty="0" smtClean="0">
                <a:latin typeface="Times New Roman" pitchFamily="18" charset="0"/>
                <a:cs typeface="Times New Roman" pitchFamily="18" charset="0"/>
              </a:rPr>
              <a:t>Во </a:t>
            </a:r>
            <a:r>
              <a:rPr lang="ru-RU" sz="2800" b="0" dirty="0">
                <a:latin typeface="Times New Roman" pitchFamily="18" charset="0"/>
                <a:cs typeface="Times New Roman" pitchFamily="18" charset="0"/>
              </a:rPr>
              <a:t>таа функција најпрво треба да најдеме механизми за ослободување на судството од влијание на извршната власт. Судиите и јавните обвинители суштински треба да ја сфатат својата позиција на трета власт, независна од законодавната и извршната власт чии акти подлежат на судска контрола.</a:t>
            </a:r>
          </a:p>
          <a:p>
            <a:pPr marL="457200" indent="-457200" algn="just">
              <a:buFont typeface="Wingdings" pitchFamily="2" charset="2"/>
              <a:buChar char="§"/>
            </a:pPr>
            <a:endParaRPr lang="en-US" sz="2800" b="0" dirty="0" smtClean="0">
              <a:latin typeface="Times New Roman" pitchFamily="18" charset="0"/>
              <a:cs typeface="Times New Roman" pitchFamily="18" charset="0"/>
            </a:endParaRPr>
          </a:p>
          <a:p>
            <a:pPr marL="457200" indent="-457200" algn="just">
              <a:buFont typeface="Wingdings" pitchFamily="2" charset="2"/>
              <a:buChar char="§"/>
            </a:pPr>
            <a:r>
              <a:rPr lang="ru-RU" sz="2800" b="0" dirty="0" smtClean="0">
                <a:latin typeface="Times New Roman" pitchFamily="18" charset="0"/>
                <a:cs typeface="Times New Roman" pitchFamily="18" charset="0"/>
              </a:rPr>
              <a:t>Моментално </a:t>
            </a:r>
            <a:r>
              <a:rPr lang="ru-RU" sz="2800" b="0" dirty="0">
                <a:latin typeface="Times New Roman" pitchFamily="18" charset="0"/>
                <a:cs typeface="Times New Roman" pitchFamily="18" charset="0"/>
              </a:rPr>
              <a:t>во </a:t>
            </a:r>
            <a:r>
              <a:rPr lang="ru-RU" sz="2800" b="0" dirty="0" smtClean="0">
                <a:latin typeface="Times New Roman" pitchFamily="18" charset="0"/>
                <a:cs typeface="Times New Roman" pitchFamily="18" charset="0"/>
              </a:rPr>
              <a:t>РМ </a:t>
            </a:r>
            <a:r>
              <a:rPr lang="ru-RU" sz="2800" b="0" dirty="0" smtClean="0">
                <a:latin typeface="Times New Roman" pitchFamily="18" charset="0"/>
                <a:cs typeface="Times New Roman" pitchFamily="18" charset="0"/>
              </a:rPr>
              <a:t>не </a:t>
            </a:r>
            <a:r>
              <a:rPr lang="ru-RU" sz="2800" b="0" dirty="0">
                <a:latin typeface="Times New Roman" pitchFamily="18" charset="0"/>
                <a:cs typeface="Times New Roman" pitchFamily="18" charset="0"/>
              </a:rPr>
              <a:t>е конституирана одговорност против лица за кои има сигурен доказ дека се обиделе да влијаат врз одлуката на судијата во конкретен предмет. Има конституирана кривична одговорност за давање поткуп, но не и за други форми на корупција, за да се издејствува на посакуваната судска одлука, спротивно на законот.</a:t>
            </a:r>
          </a:p>
          <a:p>
            <a:pPr algn="just"/>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9838969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duotone>
              <a:schemeClr val="accent3">
                <a:shade val="45000"/>
                <a:satMod val="135000"/>
              </a:schemeClr>
              <a:prstClr val="white"/>
            </a:duotone>
          </a:blip>
          <a:tile tx="0" ty="0" sx="100000" sy="100000" flip="none" algn="tl"/>
        </a:blipFill>
        <a:effectLst/>
      </p:bgPr>
    </p:bg>
    <p:spTree>
      <p:nvGrpSpPr>
        <p:cNvPr id="1" name=""/>
        <p:cNvGrpSpPr/>
        <p:nvPr/>
      </p:nvGrpSpPr>
      <p:grpSpPr>
        <a:xfrm>
          <a:off x="0" y="0"/>
          <a:ext cx="0" cy="0"/>
          <a:chOff x="0" y="0"/>
          <a:chExt cx="0" cy="0"/>
        </a:xfrm>
      </p:grpSpPr>
      <p:sp>
        <p:nvSpPr>
          <p:cNvPr id="5" name="Content Placeholder 4"/>
          <p:cNvSpPr>
            <a:spLocks noGrp="1"/>
          </p:cNvSpPr>
          <p:nvPr>
            <p:ph idx="1"/>
          </p:nvPr>
        </p:nvSpPr>
        <p:spPr>
          <a:xfrm>
            <a:off x="-4223" y="0"/>
            <a:ext cx="9036496" cy="6858000"/>
          </a:xfrm>
        </p:spPr>
        <p:txBody>
          <a:bodyPr>
            <a:noAutofit/>
          </a:bodyPr>
          <a:lstStyle/>
          <a:p>
            <a:pPr marL="457200" indent="-457200" algn="just">
              <a:buFont typeface="Arial" pitchFamily="34" charset="0"/>
              <a:buChar char="•"/>
            </a:pPr>
            <a:r>
              <a:rPr lang="ru-RU" sz="2800" b="0" dirty="0">
                <a:latin typeface="Times New Roman" pitchFamily="18" charset="0"/>
                <a:cs typeface="Times New Roman" pitchFamily="18" charset="0"/>
              </a:rPr>
              <a:t>Предложените законски измени се во насока на исполнување на итните реформски приоритети и препораките содржани во извештаите на Прибе, кои беа објавени во ЕНЕР во јануари 2018 год</a:t>
            </a:r>
            <a:r>
              <a:rPr lang="ru-RU" sz="2800" b="0" dirty="0" smtClean="0">
                <a:latin typeface="Times New Roman" pitchFamily="18" charset="0"/>
                <a:cs typeface="Times New Roman" pitchFamily="18" charset="0"/>
              </a:rPr>
              <a:t>.</a:t>
            </a:r>
            <a:endParaRPr lang="en-US" sz="2800" b="0" dirty="0" smtClean="0">
              <a:latin typeface="Times New Roman" pitchFamily="18" charset="0"/>
              <a:cs typeface="Times New Roman" pitchFamily="18" charset="0"/>
            </a:endParaRPr>
          </a:p>
          <a:p>
            <a:pPr algn="ctr"/>
            <a:r>
              <a:rPr lang="ru-RU" sz="2800" dirty="0" smtClean="0">
                <a:latin typeface="Times New Roman" pitchFamily="18" charset="0"/>
                <a:cs typeface="Times New Roman" pitchFamily="18" charset="0"/>
              </a:rPr>
              <a:t>ВАЖНА </a:t>
            </a:r>
            <a:r>
              <a:rPr lang="ru-RU" sz="2800" dirty="0">
                <a:latin typeface="Times New Roman" pitchFamily="18" charset="0"/>
                <a:cs typeface="Times New Roman" pitchFamily="18" charset="0"/>
              </a:rPr>
              <a:t>АНТИКОРУПЦИСКА МЕРКА Е </a:t>
            </a:r>
            <a:r>
              <a:rPr lang="ru-RU" sz="2800" i="1" dirty="0">
                <a:latin typeface="Times New Roman" pitchFamily="18" charset="0"/>
                <a:cs typeface="Times New Roman" pitchFamily="18" charset="0"/>
              </a:rPr>
              <a:t>ПОСТОЈАНОТО ЈАКНЕЊЕ НА СУДСКИОТ </a:t>
            </a:r>
            <a:r>
              <a:rPr lang="ru-RU" sz="2800" i="1" dirty="0" smtClean="0">
                <a:latin typeface="Times New Roman" pitchFamily="18" charset="0"/>
                <a:cs typeface="Times New Roman" pitchFamily="18" charset="0"/>
              </a:rPr>
              <a:t>ИНТЕГРИТЕТ</a:t>
            </a:r>
            <a:endParaRPr lang="en-US" sz="2800" dirty="0" smtClean="0">
              <a:latin typeface="Times New Roman" pitchFamily="18" charset="0"/>
              <a:cs typeface="Times New Roman" pitchFamily="18" charset="0"/>
            </a:endParaRPr>
          </a:p>
          <a:p>
            <a:pPr marL="457200" indent="-457200" algn="just">
              <a:buFont typeface="Wingdings" pitchFamily="2" charset="2"/>
              <a:buChar char="§"/>
            </a:pPr>
            <a:r>
              <a:rPr lang="ru-RU" sz="2800" b="0" dirty="0" smtClean="0">
                <a:latin typeface="Times New Roman" pitchFamily="18" charset="0"/>
                <a:cs typeface="Times New Roman" pitchFamily="18" charset="0"/>
              </a:rPr>
              <a:t>И </a:t>
            </a:r>
            <a:r>
              <a:rPr lang="ru-RU" sz="2800" b="0" dirty="0">
                <a:latin typeface="Times New Roman" pitchFamily="18" charset="0"/>
                <a:cs typeface="Times New Roman" pitchFamily="18" charset="0"/>
              </a:rPr>
              <a:t>најдобрите, јасни и прецизни закони, ќе бидат во функција на правото и правдата, само ако нив доследно ги применува судија со </a:t>
            </a:r>
            <a:r>
              <a:rPr lang="ru-RU" sz="2800" b="0" dirty="0" smtClean="0">
                <a:latin typeface="Times New Roman" pitchFamily="18" charset="0"/>
                <a:cs typeface="Times New Roman" pitchFamily="18" charset="0"/>
              </a:rPr>
              <a:t>интегритет. </a:t>
            </a:r>
          </a:p>
          <a:p>
            <a:pPr marL="457200" indent="-457200" algn="just">
              <a:buFont typeface="Wingdings" pitchFamily="2" charset="2"/>
              <a:buChar char="§"/>
            </a:pPr>
            <a:r>
              <a:rPr lang="ru-RU" sz="2800" b="0" dirty="0" smtClean="0">
                <a:latin typeface="Times New Roman" pitchFamily="18" charset="0"/>
                <a:cs typeface="Times New Roman" pitchFamily="18" charset="0"/>
              </a:rPr>
              <a:t>Чесен </a:t>
            </a:r>
            <a:r>
              <a:rPr lang="ru-RU" sz="2800" b="0" dirty="0">
                <a:latin typeface="Times New Roman" pitchFamily="18" charset="0"/>
                <a:cs typeface="Times New Roman" pitchFamily="18" charset="0"/>
              </a:rPr>
              <a:t>судија </a:t>
            </a:r>
            <a:r>
              <a:rPr lang="ru-RU" sz="2800" b="0" dirty="0" smtClean="0">
                <a:latin typeface="Times New Roman" pitchFamily="18" charset="0"/>
                <a:cs typeface="Times New Roman" pitchFamily="18" charset="0"/>
              </a:rPr>
              <a:t>е тој кој </a:t>
            </a:r>
            <a:r>
              <a:rPr lang="ru-RU" sz="2800" b="0" dirty="0">
                <a:latin typeface="Times New Roman" pitchFamily="18" charset="0"/>
                <a:cs typeface="Times New Roman" pitchFamily="18" charset="0"/>
              </a:rPr>
              <a:t>одлучува врз основа на добро познавање на законите и врз осснова на слободното судиско убедување, без влијание од никој.</a:t>
            </a:r>
            <a:endParaRPr lang="en-US" sz="2800" b="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3609318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duotone>
              <a:schemeClr val="accent3">
                <a:shade val="45000"/>
                <a:satMod val="135000"/>
              </a:schemeClr>
              <a:prstClr val="white"/>
            </a:duotone>
          </a:blip>
          <a:tile tx="0" ty="0" sx="100000" sy="100000" flip="none" algn="tl"/>
        </a:blipFill>
        <a:effectLst/>
      </p:bgPr>
    </p:bg>
    <p:spTree>
      <p:nvGrpSpPr>
        <p:cNvPr id="1" name=""/>
        <p:cNvGrpSpPr/>
        <p:nvPr/>
      </p:nvGrpSpPr>
      <p:grpSpPr>
        <a:xfrm>
          <a:off x="0" y="0"/>
          <a:ext cx="0" cy="0"/>
          <a:chOff x="0" y="0"/>
          <a:chExt cx="0" cy="0"/>
        </a:xfrm>
      </p:grpSpPr>
      <p:sp>
        <p:nvSpPr>
          <p:cNvPr id="5" name="Content Placeholder 4"/>
          <p:cNvSpPr>
            <a:spLocks noGrp="1"/>
          </p:cNvSpPr>
          <p:nvPr>
            <p:ph idx="1"/>
          </p:nvPr>
        </p:nvSpPr>
        <p:spPr>
          <a:xfrm>
            <a:off x="-4223" y="0"/>
            <a:ext cx="9036496" cy="6858000"/>
          </a:xfrm>
        </p:spPr>
        <p:txBody>
          <a:bodyPr>
            <a:noAutofit/>
          </a:bodyPr>
          <a:lstStyle/>
          <a:p>
            <a:pPr marL="457200" indent="-457200" algn="just">
              <a:buFont typeface="Wingdings" pitchFamily="2" charset="2"/>
              <a:buChar char="§"/>
            </a:pPr>
            <a:r>
              <a:rPr lang="ru-RU" sz="2800" b="0" dirty="0" smtClean="0">
                <a:latin typeface="Times New Roman" pitchFamily="18" charset="0"/>
                <a:cs typeface="Times New Roman" pitchFamily="18" charset="0"/>
              </a:rPr>
              <a:t>Прв услов: избор </a:t>
            </a:r>
            <a:r>
              <a:rPr lang="ru-RU" sz="2800" b="0" dirty="0">
                <a:latin typeface="Times New Roman" pitchFamily="18" charset="0"/>
                <a:cs typeface="Times New Roman" pitchFamily="18" charset="0"/>
              </a:rPr>
              <a:t>на судиите заснован на системот на </a:t>
            </a:r>
            <a:r>
              <a:rPr lang="ru-RU" sz="2800" b="0" dirty="0" smtClean="0">
                <a:latin typeface="Times New Roman" pitchFamily="18" charset="0"/>
                <a:cs typeface="Times New Roman" pitchFamily="18" charset="0"/>
              </a:rPr>
              <a:t>заслуги; континуирана </a:t>
            </a:r>
            <a:r>
              <a:rPr lang="ru-RU" sz="2800" b="0" dirty="0">
                <a:latin typeface="Times New Roman" pitchFamily="18" charset="0"/>
                <a:cs typeface="Times New Roman" pitchFamily="18" charset="0"/>
              </a:rPr>
              <a:t>обука со практични вештини кои ќе </a:t>
            </a:r>
            <a:r>
              <a:rPr lang="ru-RU" sz="2800" b="0" dirty="0" smtClean="0">
                <a:latin typeface="Times New Roman" pitchFamily="18" charset="0"/>
                <a:cs typeface="Times New Roman" pitchFamily="18" charset="0"/>
              </a:rPr>
              <a:t>придонесат </a:t>
            </a:r>
            <a:r>
              <a:rPr lang="ru-RU" sz="2800" b="0" dirty="0">
                <a:latin typeface="Times New Roman" pitchFamily="18" charset="0"/>
                <a:cs typeface="Times New Roman" pitchFamily="18" charset="0"/>
              </a:rPr>
              <a:t>за независност на судството.</a:t>
            </a:r>
          </a:p>
          <a:p>
            <a:pPr marL="457200" indent="-457200" algn="just">
              <a:buFont typeface="Wingdings" pitchFamily="2" charset="2"/>
              <a:buChar char="§"/>
            </a:pPr>
            <a:r>
              <a:rPr lang="ru-RU" sz="2800" b="0" dirty="0">
                <a:latin typeface="Times New Roman" pitchFamily="18" charset="0"/>
                <a:cs typeface="Times New Roman" pitchFamily="18" charset="0"/>
              </a:rPr>
              <a:t>Превенцијата од корупцијата во судството дирекно е поврзана со јакнењето на интегритетот на судиите</a:t>
            </a:r>
            <a:r>
              <a:rPr lang="ru-RU" sz="2800" b="0" dirty="0" smtClean="0">
                <a:latin typeface="Times New Roman" pitchFamily="18" charset="0"/>
                <a:cs typeface="Times New Roman" pitchFamily="18" charset="0"/>
              </a:rPr>
              <a:t>.</a:t>
            </a:r>
          </a:p>
          <a:p>
            <a:pPr marL="457200" indent="-457200" algn="just">
              <a:buFont typeface="Wingdings" pitchFamily="2" charset="2"/>
              <a:buChar char="§"/>
            </a:pPr>
            <a:r>
              <a:rPr lang="ru-RU" sz="2800" b="0" dirty="0" smtClean="0">
                <a:latin typeface="Times New Roman" pitchFamily="18" charset="0"/>
                <a:cs typeface="Times New Roman" pitchFamily="18" charset="0"/>
              </a:rPr>
              <a:t> Обуките </a:t>
            </a:r>
            <a:r>
              <a:rPr lang="ru-RU" sz="2800" b="0" dirty="0">
                <a:latin typeface="Times New Roman" pitchFamily="18" charset="0"/>
                <a:cs typeface="Times New Roman" pitchFamily="18" charset="0"/>
              </a:rPr>
              <a:t>з</a:t>
            </a:r>
            <a:r>
              <a:rPr lang="ru-RU" sz="2800" b="0" dirty="0" smtClean="0">
                <a:latin typeface="Times New Roman" pitchFamily="18" charset="0"/>
                <a:cs typeface="Times New Roman" pitchFamily="18" charset="0"/>
              </a:rPr>
              <a:t>а судиите за судската етика со цел судиите </a:t>
            </a:r>
            <a:r>
              <a:rPr lang="ru-RU" sz="2800" b="0" dirty="0">
                <a:latin typeface="Times New Roman" pitchFamily="18" charset="0"/>
                <a:cs typeface="Times New Roman" pitchFamily="18" charset="0"/>
              </a:rPr>
              <a:t>и јавните обвинители да научат за етичките вредности, </a:t>
            </a:r>
            <a:r>
              <a:rPr lang="ru-RU" sz="2800" b="0" dirty="0" smtClean="0">
                <a:latin typeface="Times New Roman" pitchFamily="18" charset="0"/>
                <a:cs typeface="Times New Roman" pitchFamily="18" charset="0"/>
              </a:rPr>
              <a:t>принципите </a:t>
            </a:r>
            <a:r>
              <a:rPr lang="ru-RU" sz="2800" b="0" dirty="0">
                <a:latin typeface="Times New Roman" pitchFamily="18" charset="0"/>
                <a:cs typeface="Times New Roman" pitchFamily="18" charset="0"/>
              </a:rPr>
              <a:t>и </a:t>
            </a:r>
            <a:r>
              <a:rPr lang="ru-RU" sz="2800" b="0" dirty="0" smtClean="0">
                <a:latin typeface="Times New Roman" pitchFamily="18" charset="0"/>
                <a:cs typeface="Times New Roman" pitchFamily="18" charset="0"/>
              </a:rPr>
              <a:t>стандардите </a:t>
            </a:r>
            <a:r>
              <a:rPr lang="ru-RU" sz="2800" b="0" dirty="0">
                <a:latin typeface="Times New Roman" pitchFamily="18" charset="0"/>
                <a:cs typeface="Times New Roman" pitchFamily="18" charset="0"/>
              </a:rPr>
              <a:t>кои се потребни во нивната секојдневна работа во која </a:t>
            </a:r>
            <a:r>
              <a:rPr lang="ru-RU" sz="2800" b="0" dirty="0" smtClean="0">
                <a:latin typeface="Times New Roman" pitchFamily="18" charset="0"/>
                <a:cs typeface="Times New Roman" pitchFamily="18" charset="0"/>
              </a:rPr>
              <a:t>многу често има етички дилеми. </a:t>
            </a:r>
          </a:p>
          <a:p>
            <a:pPr marL="457200" indent="-457200" algn="just">
              <a:buFont typeface="Wingdings" pitchFamily="2" charset="2"/>
              <a:buChar char="§"/>
            </a:pPr>
            <a:r>
              <a:rPr lang="ru-RU" sz="2800" b="0" dirty="0" smtClean="0">
                <a:latin typeface="Times New Roman" pitchFamily="18" charset="0"/>
                <a:cs typeface="Times New Roman" pitchFamily="18" charset="0"/>
              </a:rPr>
              <a:t>Да се организираат курсеви од судска етика за студентите на прв и втор циклус на Правниот факултет. </a:t>
            </a:r>
            <a:endParaRPr lang="ru-RU" sz="2800" b="0" dirty="0" smtClean="0">
              <a:latin typeface="Times New Roman" pitchFamily="18" charset="0"/>
              <a:cs typeface="Times New Roman" pitchFamily="18" charset="0"/>
            </a:endParaRPr>
          </a:p>
          <a:p>
            <a:pPr marL="457200" indent="-457200" algn="just">
              <a:buFont typeface="Wingdings" pitchFamily="2" charset="2"/>
              <a:buChar char="§"/>
            </a:pPr>
            <a:endParaRPr lang="en-US" sz="2800" b="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829890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duotone>
              <a:schemeClr val="accent3">
                <a:shade val="45000"/>
                <a:satMod val="135000"/>
              </a:schemeClr>
              <a:prstClr val="white"/>
            </a:duotone>
          </a:blip>
          <a:tile tx="0" ty="0" sx="100000" sy="100000" flip="none" algn="tl"/>
        </a:blipFill>
        <a:effectLst/>
      </p:bgPr>
    </p:bg>
    <p:spTree>
      <p:nvGrpSpPr>
        <p:cNvPr id="1" name=""/>
        <p:cNvGrpSpPr/>
        <p:nvPr/>
      </p:nvGrpSpPr>
      <p:grpSpPr>
        <a:xfrm>
          <a:off x="0" y="0"/>
          <a:ext cx="0" cy="0"/>
          <a:chOff x="0" y="0"/>
          <a:chExt cx="0" cy="0"/>
        </a:xfrm>
      </p:grpSpPr>
      <p:sp>
        <p:nvSpPr>
          <p:cNvPr id="5" name="Content Placeholder 4"/>
          <p:cNvSpPr>
            <a:spLocks noGrp="1"/>
          </p:cNvSpPr>
          <p:nvPr>
            <p:ph idx="1"/>
          </p:nvPr>
        </p:nvSpPr>
        <p:spPr>
          <a:xfrm>
            <a:off x="-4223" y="0"/>
            <a:ext cx="9036496" cy="6858000"/>
          </a:xfrm>
        </p:spPr>
        <p:txBody>
          <a:bodyPr>
            <a:noAutofit/>
          </a:bodyPr>
          <a:lstStyle/>
          <a:p>
            <a:pPr marL="457200" indent="-457200" algn="just">
              <a:buFont typeface="Wingdings" pitchFamily="2" charset="2"/>
              <a:buChar char="§"/>
            </a:pPr>
            <a:endParaRPr lang="ru-RU" sz="2800" b="0" dirty="0" smtClean="0">
              <a:latin typeface="Times New Roman" pitchFamily="18" charset="0"/>
              <a:cs typeface="Times New Roman" pitchFamily="18" charset="0"/>
            </a:endParaRPr>
          </a:p>
          <a:p>
            <a:pPr marL="457200" indent="-457200" algn="just">
              <a:buFont typeface="Wingdings" pitchFamily="2" charset="2"/>
              <a:buChar char="§"/>
            </a:pPr>
            <a:r>
              <a:rPr lang="ru-RU" sz="2800" b="0" dirty="0" smtClean="0">
                <a:latin typeface="Times New Roman" pitchFamily="18" charset="0"/>
                <a:cs typeface="Times New Roman" pitchFamily="18" charset="0"/>
              </a:rPr>
              <a:t>Бидејки </a:t>
            </a:r>
            <a:r>
              <a:rPr lang="ru-RU" sz="2800" b="0" dirty="0">
                <a:latin typeface="Times New Roman" pitchFamily="18" charset="0"/>
                <a:cs typeface="Times New Roman" pitchFamily="18" charset="0"/>
              </a:rPr>
              <a:t>корупцијата секогаш има за цел да го заобиколи или измени </a:t>
            </a:r>
            <a:r>
              <a:rPr lang="ru-RU" sz="2800" b="0" dirty="0" smtClean="0">
                <a:latin typeface="Times New Roman" pitchFamily="18" charset="0"/>
                <a:cs typeface="Times New Roman" pitchFamily="18" charset="0"/>
              </a:rPr>
              <a:t>законот </a:t>
            </a:r>
            <a:r>
              <a:rPr lang="ru-RU" sz="2800" b="0" dirty="0">
                <a:latin typeface="Times New Roman" pitchFamily="18" charset="0"/>
                <a:cs typeface="Times New Roman" pitchFamily="18" charset="0"/>
              </a:rPr>
              <a:t>со цел да го приспособи кон одредени криминални цели, во иднина особено да се внимава на содржината на подзаконските акти кои наместо да служат за правилната примена на законот придонесуваат за негово изигрување.</a:t>
            </a:r>
          </a:p>
          <a:p>
            <a:pPr marL="457200" indent="-457200" algn="just">
              <a:buFont typeface="Wingdings" pitchFamily="2" charset="2"/>
              <a:buChar char="§"/>
            </a:pPr>
            <a:r>
              <a:rPr lang="ru-RU" sz="2800" b="0" dirty="0">
                <a:latin typeface="Times New Roman" pitchFamily="18" charset="0"/>
                <a:cs typeface="Times New Roman" pitchFamily="18" charset="0"/>
              </a:rPr>
              <a:t>Со оглед на оценките дека корупцијата  во нашата држава според извештаите зазема загрижувачки размери и како таква во рамките на судството го загрозува </a:t>
            </a:r>
            <a:r>
              <a:rPr lang="ru-RU" sz="2800" b="0" dirty="0" smtClean="0">
                <a:latin typeface="Times New Roman" pitchFamily="18" charset="0"/>
                <a:cs typeface="Times New Roman" pitchFamily="18" charset="0"/>
              </a:rPr>
              <a:t>функционирањето </a:t>
            </a:r>
            <a:r>
              <a:rPr lang="ru-RU" sz="2800" b="0" dirty="0">
                <a:latin typeface="Times New Roman" pitchFamily="18" charset="0"/>
                <a:cs typeface="Times New Roman" pitchFamily="18" charset="0"/>
              </a:rPr>
              <a:t>на системот за нејзиното спречување потребни се порадикални мерки.</a:t>
            </a:r>
          </a:p>
          <a:p>
            <a:pPr marL="457200" indent="-457200" algn="just">
              <a:buFont typeface="Wingdings" pitchFamily="2" charset="2"/>
              <a:buChar char="§"/>
            </a:pPr>
            <a:endParaRPr lang="en-US" sz="2800" b="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99060545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93</TotalTime>
  <Words>970</Words>
  <Application>Microsoft Office PowerPoint</Application>
  <PresentationFormat>On-screen Show (4:3)</PresentationFormat>
  <Paragraphs>44</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Angles</vt:lpstr>
      <vt:lpstr>Др. Милка Ристова, судија во Врховен суд на Република Македонија –  во пензија</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Др. Милка Ристова, судија во Врховен суд на Република Македонија-во пензија</dc:title>
  <dc:creator>Milka</dc:creator>
  <cp:lastModifiedBy>Mileva Gjurovska</cp:lastModifiedBy>
  <cp:revision>11</cp:revision>
  <dcterms:created xsi:type="dcterms:W3CDTF">2018-06-29T10:05:37Z</dcterms:created>
  <dcterms:modified xsi:type="dcterms:W3CDTF">2018-12-24T19:38:18Z</dcterms:modified>
</cp:coreProperties>
</file>