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notesMasterIdLst>
    <p:notesMasterId r:id="rId14"/>
  </p:notesMasterIdLst>
  <p:handoutMasterIdLst>
    <p:handoutMasterId r:id="rId15"/>
  </p:handoutMasterIdLst>
  <p:sldIdLst>
    <p:sldId id="256" r:id="rId3"/>
    <p:sldId id="273" r:id="rId4"/>
    <p:sldId id="274" r:id="rId5"/>
    <p:sldId id="275" r:id="rId6"/>
    <p:sldId id="276" r:id="rId7"/>
    <p:sldId id="277" r:id="rId8"/>
    <p:sldId id="272" r:id="rId9"/>
    <p:sldId id="278" r:id="rId10"/>
    <p:sldId id="279" r:id="rId11"/>
    <p:sldId id="280" r:id="rId12"/>
    <p:sldId id="263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E95E8-5468-4937-ACCB-78DC5BE3E122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2098A0-8990-4E8A-AC08-4410DC682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49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EE21A2-FA79-494E-A42F-D2D2D13FD8A3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B6030-D6BD-46B9-8602-375BEE6C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10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612595" y="-67483"/>
            <a:ext cx="3679116" cy="6422311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4745" y="2552630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2951" y="4324582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2245" y="6193527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4638" y="5763928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100E7E3-7BEF-4FCB-AFC7-DF9E0AE1FAB9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20929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 Box 5"/>
          <p:cNvSpPr txBox="1">
            <a:spLocks noChangeArrowheads="1"/>
          </p:cNvSpPr>
          <p:nvPr userDrawn="1"/>
        </p:nvSpPr>
        <p:spPr bwMode="auto">
          <a:xfrm>
            <a:off x="4716021" y="5513587"/>
            <a:ext cx="3454684" cy="185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The project is implemented by:</a:t>
            </a:r>
            <a:endParaRPr kumimoji="0" lang="mk-MK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8" name="Picture 6" descr="untitled.bmp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487" y="2671698"/>
            <a:ext cx="813589" cy="536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0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5553" y="2647961"/>
            <a:ext cx="828086" cy="5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025" y="5775466"/>
            <a:ext cx="1100629" cy="35490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230" y="5758595"/>
            <a:ext cx="1877944" cy="35821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8599" y="173522"/>
            <a:ext cx="2884758" cy="191713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07" y="1988448"/>
            <a:ext cx="4402253" cy="3110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DC08-3F50-465A-A4C3-3140E9582CC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0E7E3-7BEF-4FCB-AFC7-DF9E0AE1FA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DC08-3F50-465A-A4C3-3140E9582CC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0E7E3-7BEF-4FCB-AFC7-DF9E0AE1FA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5FEE-25F1-4973-91B5-2D7997060F92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F546B-B548-4FEF-B26A-9A54CFA38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355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5FEE-25F1-4973-91B5-2D7997060F92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F546B-B548-4FEF-B26A-9A54CFA38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305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5FEE-25F1-4973-91B5-2D7997060F92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F546B-B548-4FEF-B26A-9A54CFA38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8242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5FEE-25F1-4973-91B5-2D7997060F92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F546B-B548-4FEF-B26A-9A54CFA38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03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5FEE-25F1-4973-91B5-2D7997060F92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F546B-B548-4FEF-B26A-9A54CFA38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2600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5FEE-25F1-4973-91B5-2D7997060F92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F546B-B548-4FEF-B26A-9A54CFA38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6602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5FEE-25F1-4973-91B5-2D7997060F92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F546B-B548-4FEF-B26A-9A54CFA38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857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5FEE-25F1-4973-91B5-2D7997060F92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F546B-B548-4FEF-B26A-9A54CFA38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370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082" y="5931042"/>
            <a:ext cx="848718" cy="5640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1903" y="2332407"/>
            <a:ext cx="6777317" cy="350897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DC08-3F50-465A-A4C3-3140E9582CC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0E7E3-7BEF-4FCB-AFC7-DF9E0AE1FAB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Box 2"/>
          <p:cNvSpPr txBox="1">
            <a:spLocks noChangeArrowheads="1"/>
          </p:cNvSpPr>
          <p:nvPr userDrawn="1"/>
        </p:nvSpPr>
        <p:spPr bwMode="auto">
          <a:xfrm>
            <a:off x="1002942" y="5765305"/>
            <a:ext cx="332263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This project is financially supported by the European Union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738" y="5985617"/>
            <a:ext cx="708039" cy="472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Box 5"/>
          <p:cNvSpPr txBox="1">
            <a:spLocks noChangeArrowheads="1"/>
          </p:cNvSpPr>
          <p:nvPr userDrawn="1"/>
        </p:nvSpPr>
        <p:spPr bwMode="auto">
          <a:xfrm>
            <a:off x="4935476" y="5765305"/>
            <a:ext cx="3454684" cy="185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The project is implemented by:</a:t>
            </a:r>
            <a:endParaRPr kumimoji="0" lang="mk-MK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1773" y="5970242"/>
            <a:ext cx="1128421" cy="36386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0194" y="5944621"/>
            <a:ext cx="2153963" cy="4108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5FEE-25F1-4973-91B5-2D7997060F92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F546B-B548-4FEF-B26A-9A54CFA38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1272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5FEE-25F1-4973-91B5-2D7997060F92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F546B-B548-4FEF-B26A-9A54CFA38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4745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65FEE-25F1-4973-91B5-2D7997060F92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F546B-B548-4FEF-B26A-9A54CFA38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223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DC08-3F50-465A-A4C3-3140E9582CC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0E7E3-7BEF-4FCB-AFC7-DF9E0AE1FA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DC08-3F50-465A-A4C3-3140E9582CC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0E7E3-7BEF-4FCB-AFC7-DF9E0AE1FAB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DC08-3F50-465A-A4C3-3140E9582CC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0E7E3-7BEF-4FCB-AFC7-DF9E0AE1FA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DC08-3F50-465A-A4C3-3140E9582CC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0E7E3-7BEF-4FCB-AFC7-DF9E0AE1FA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DC08-3F50-465A-A4C3-3140E9582CC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0E7E3-7BEF-4FCB-AFC7-DF9E0AE1FA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DC08-3F50-465A-A4C3-3140E9582CC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0E7E3-7BEF-4FCB-AFC7-DF9E0AE1FAB9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8DC08-3F50-465A-A4C3-3140E9582CC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0E7E3-7BEF-4FCB-AFC7-DF9E0AE1FA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068DC08-3F50-465A-A4C3-3140E9582CCF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100E7E3-7BEF-4FCB-AFC7-DF9E0AE1FAB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65FEE-25F1-4973-91B5-2D7997060F92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F546B-B548-4FEF-B26A-9A54CFA38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731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Care.Macedonia@care.org" TargetMode="External"/><Relationship Id="rId2" Type="http://schemas.openxmlformats.org/officeDocument/2006/relationships/hyperlink" Target="http://www.zadrugi.mk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zadrugi@mrfp.m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0712" y="2819400"/>
            <a:ext cx="3313355" cy="17021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Support to development of agricultural cooperatives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57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RS" sz="2400" dirty="0" smtClean="0"/>
              <a:t>Result</a:t>
            </a:r>
            <a:r>
              <a:rPr lang="en-US" sz="2400" dirty="0" smtClean="0"/>
              <a:t> </a:t>
            </a:r>
            <a:r>
              <a:rPr lang="en-US" sz="2400" dirty="0"/>
              <a:t>4: Technical and financial support provided for the development of 8 existing and creation of 12 new cooperatives.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dirty="0" smtClean="0"/>
              <a:t>Trainings on business plan development for existing and potential agricultural cooperatives</a:t>
            </a:r>
          </a:p>
          <a:p>
            <a:r>
              <a:rPr lang="en-US" sz="2000" dirty="0" smtClean="0"/>
              <a:t>Publishing calls for expression of interest</a:t>
            </a:r>
          </a:p>
          <a:p>
            <a:r>
              <a:rPr lang="en-US" sz="2000" dirty="0" smtClean="0"/>
              <a:t>Application process for interested agricultural cooperatives and interest groups</a:t>
            </a:r>
          </a:p>
          <a:p>
            <a:r>
              <a:rPr lang="en-US" sz="2000" dirty="0" smtClean="0"/>
              <a:t>Shortlisting of business plans (8 existing and 12 new)</a:t>
            </a:r>
          </a:p>
          <a:p>
            <a:r>
              <a:rPr lang="en-US" sz="2000" dirty="0" smtClean="0"/>
              <a:t>Technical assistance (trainings) for shortlisted agricultural cooperatives and interest groups</a:t>
            </a:r>
          </a:p>
          <a:p>
            <a:r>
              <a:rPr lang="en-US" sz="2000" dirty="0" smtClean="0"/>
              <a:t>Mentoring and couching of 8 existing and 12 new cooperatives</a:t>
            </a:r>
          </a:p>
          <a:p>
            <a:r>
              <a:rPr lang="en-US" sz="2000" dirty="0" smtClean="0"/>
              <a:t>Financial support for 8 existing and 12 new agricultural cooperatives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617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763000" cy="41148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7500" b="1" dirty="0" smtClean="0"/>
              <a:t>THANK YOU</a:t>
            </a:r>
            <a:r>
              <a:rPr lang="mk-MK" sz="7500" b="1" dirty="0" smtClean="0"/>
              <a:t>!</a:t>
            </a:r>
            <a:br>
              <a:rPr lang="mk-MK" sz="7500" b="1" dirty="0" smtClean="0"/>
            </a:br>
            <a:r>
              <a:rPr lang="en-US" sz="1800" b="1" dirty="0" smtClean="0"/>
              <a:t>For</a:t>
            </a:r>
            <a:r>
              <a:rPr lang="mk-MK" sz="1800" b="1" dirty="0" smtClean="0"/>
              <a:t> </a:t>
            </a:r>
            <a:r>
              <a:rPr lang="en-US" sz="1800" b="1" dirty="0" smtClean="0"/>
              <a:t>more information please contact us on:</a:t>
            </a:r>
            <a:endParaRPr lang="sr-Latn-RS" sz="1800" b="1" dirty="0" smtClean="0"/>
          </a:p>
          <a:p>
            <a:pPr marL="68580" indent="0">
              <a:buNone/>
            </a:pPr>
            <a:r>
              <a:rPr lang="sr-Latn-RS" sz="1800" b="1" dirty="0" smtClean="0">
                <a:hlinkClick r:id="rId2"/>
              </a:rPr>
              <a:t>www.</a:t>
            </a:r>
            <a:r>
              <a:rPr lang="en-US" sz="1800" b="1" dirty="0" smtClean="0">
                <a:hlinkClick r:id="rId2"/>
              </a:rPr>
              <a:t>z</a:t>
            </a:r>
            <a:r>
              <a:rPr lang="sr-Latn-RS" sz="1800" b="1" dirty="0" smtClean="0">
                <a:hlinkClick r:id="rId2"/>
              </a:rPr>
              <a:t>adrugi.mk</a:t>
            </a:r>
            <a:endParaRPr lang="en-US" sz="1800" b="1" dirty="0"/>
          </a:p>
          <a:p>
            <a:pPr marL="68580" indent="0">
              <a:buNone/>
            </a:pPr>
            <a:r>
              <a:rPr lang="en-US" sz="1800" b="1" dirty="0" smtClean="0">
                <a:hlinkClick r:id="rId3"/>
              </a:rPr>
              <a:t>Care.Macedonia@care.org</a:t>
            </a:r>
            <a:endParaRPr lang="en-US" sz="1800" b="1" dirty="0" smtClean="0"/>
          </a:p>
          <a:p>
            <a:pPr marL="68580" indent="0">
              <a:buNone/>
            </a:pPr>
            <a:r>
              <a:rPr lang="en-US" sz="1800" b="1" dirty="0" smtClean="0">
                <a:hlinkClick r:id="rId4"/>
              </a:rPr>
              <a:t>zadrugi@mrfp.mk</a:t>
            </a:r>
            <a:endParaRPr lang="en-US" sz="8300" b="1" dirty="0"/>
          </a:p>
        </p:txBody>
      </p:sp>
    </p:spTree>
    <p:extLst>
      <p:ext uri="{BB962C8B-B14F-4D97-AF65-F5344CB8AC3E}">
        <p14:creationId xmlns:p14="http://schemas.microsoft.com/office/powerpoint/2010/main" val="294153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Project in brief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Funded by European Union</a:t>
            </a:r>
          </a:p>
          <a:p>
            <a:r>
              <a:rPr lang="sr-Latn-RS" dirty="0" smtClean="0"/>
              <a:t>Implemented by CARE and MEDF</a:t>
            </a:r>
          </a:p>
          <a:p>
            <a:r>
              <a:rPr lang="sr-Latn-RS" dirty="0" smtClean="0"/>
              <a:t>Project duration 38 months, December 2017 – February 2021</a:t>
            </a:r>
          </a:p>
          <a:p>
            <a:r>
              <a:rPr lang="sr-Latn-RS" dirty="0" smtClean="0"/>
              <a:t>Total funding 1,980,000 EUR</a:t>
            </a:r>
          </a:p>
          <a:p>
            <a:r>
              <a:rPr lang="sr-Latn-RS" dirty="0" smtClean="0"/>
              <a:t>No limitations in terms of project target area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20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Support to Development of Agricultural Cooperatives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6000" b="1" dirty="0"/>
              <a:t>Overall </a:t>
            </a:r>
            <a:r>
              <a:rPr lang="en-US" sz="6000" b="1" dirty="0" smtClean="0"/>
              <a:t>goal</a:t>
            </a:r>
            <a:r>
              <a:rPr lang="sr-Latn-RS" sz="6000" dirty="0" smtClean="0"/>
              <a:t> - </a:t>
            </a:r>
            <a:r>
              <a:rPr lang="en-US" sz="6000" dirty="0" smtClean="0"/>
              <a:t>Contribution </a:t>
            </a:r>
            <a:r>
              <a:rPr lang="en-US" sz="6000" dirty="0"/>
              <a:t>to higher productivity and competitiveness of agriculture sector</a:t>
            </a:r>
          </a:p>
          <a:p>
            <a:pPr marL="0" indent="0">
              <a:buNone/>
            </a:pPr>
            <a:r>
              <a:rPr lang="en-US" sz="6000" dirty="0"/>
              <a:t> </a:t>
            </a:r>
          </a:p>
          <a:p>
            <a:pPr marL="0" indent="0">
              <a:buNone/>
            </a:pPr>
            <a:r>
              <a:rPr lang="en-US" sz="6000" b="1" dirty="0"/>
              <a:t>Specific objective:</a:t>
            </a:r>
            <a:r>
              <a:rPr lang="en-US" sz="6000" dirty="0"/>
              <a:t> to increase market competitiveness and cooperation among </a:t>
            </a:r>
            <a:r>
              <a:rPr lang="en-US" sz="6000" dirty="0" smtClean="0"/>
              <a:t>farmers, through </a:t>
            </a:r>
            <a:r>
              <a:rPr lang="en-US" sz="6000" dirty="0"/>
              <a:t>creating </a:t>
            </a:r>
            <a:r>
              <a:rPr lang="en-US" sz="6000" dirty="0" smtClean="0"/>
              <a:t>favorable </a:t>
            </a:r>
            <a:r>
              <a:rPr lang="en-US" sz="6000" dirty="0"/>
              <a:t>conditions for the development of the existing and creation of new agricultural cooperatives.</a:t>
            </a:r>
          </a:p>
        </p:txBody>
      </p:sp>
    </p:spTree>
    <p:extLst>
      <p:ext uri="{BB962C8B-B14F-4D97-AF65-F5344CB8AC3E}">
        <p14:creationId xmlns:p14="http://schemas.microsoft.com/office/powerpoint/2010/main" val="3378593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Target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 smtClean="0"/>
              <a:t>Agricultural cooperatives</a:t>
            </a:r>
          </a:p>
          <a:p>
            <a:r>
              <a:rPr lang="en-GB" dirty="0"/>
              <a:t>Associations of agricultural cooperatives</a:t>
            </a:r>
            <a:endParaRPr lang="sr-Latn-RS" dirty="0" smtClean="0"/>
          </a:p>
          <a:p>
            <a:r>
              <a:rPr lang="sr-Latn-RS" dirty="0" smtClean="0"/>
              <a:t>Farmers groups interested to establish agricultural cooperatives </a:t>
            </a:r>
          </a:p>
          <a:p>
            <a:r>
              <a:rPr lang="sr-Latn-RS" dirty="0" smtClean="0"/>
              <a:t>Umbrella organization</a:t>
            </a:r>
          </a:p>
          <a:p>
            <a:r>
              <a:rPr lang="sr-Latn-RS" dirty="0" smtClean="0"/>
              <a:t>Ministry of Agriculture, Forestry and Water Economy</a:t>
            </a:r>
          </a:p>
          <a:p>
            <a:r>
              <a:rPr lang="en-GB" dirty="0"/>
              <a:t>Agriculture sector </a:t>
            </a:r>
            <a:r>
              <a:rPr lang="en-GB" dirty="0" smtClean="0"/>
              <a:t>stakeholders</a:t>
            </a:r>
            <a:endParaRPr lang="sr-Latn-RS" dirty="0" smtClean="0"/>
          </a:p>
          <a:p>
            <a:r>
              <a:rPr lang="sr-Latn-RS" dirty="0" smtClean="0"/>
              <a:t>Media</a:t>
            </a:r>
          </a:p>
          <a:p>
            <a:r>
              <a:rPr lang="sr-Latn-RS" dirty="0" smtClean="0"/>
              <a:t>General public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232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RS" sz="1800" dirty="0" smtClean="0"/>
              <a:t>Result</a:t>
            </a:r>
            <a:r>
              <a:rPr lang="en-US" sz="1800" dirty="0" smtClean="0"/>
              <a:t> </a:t>
            </a:r>
            <a:r>
              <a:rPr lang="en-US" sz="1800" dirty="0"/>
              <a:t>1: </a:t>
            </a:r>
            <a:r>
              <a:rPr lang="sr-Latn-RS" sz="1800" dirty="0" smtClean="0"/>
              <a:t>Revision of </a:t>
            </a:r>
            <a:r>
              <a:rPr lang="en-US" sz="1800" dirty="0" smtClean="0"/>
              <a:t>Legal </a:t>
            </a:r>
            <a:r>
              <a:rPr lang="en-US" sz="1800" dirty="0"/>
              <a:t>framework regulating agricultural </a:t>
            </a:r>
            <a:r>
              <a:rPr lang="en-US" sz="1800" dirty="0" smtClean="0"/>
              <a:t>cooperatives, </a:t>
            </a:r>
            <a:r>
              <a:rPr lang="en-US" sz="1800" dirty="0"/>
              <a:t>through a joint work of the project team and associates, </a:t>
            </a:r>
            <a:r>
              <a:rPr lang="en-US" sz="1800" dirty="0" err="1"/>
              <a:t>MAFWE</a:t>
            </a:r>
            <a:r>
              <a:rPr lang="en-US" sz="1800" dirty="0"/>
              <a:t> and a cooperatives’ umbrella </a:t>
            </a:r>
            <a:r>
              <a:rPr lang="en-US" sz="1800" dirty="0" smtClean="0"/>
              <a:t>organization.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r-Latn-RS" dirty="0" smtClean="0"/>
              <a:t>In-depth analysis of </a:t>
            </a:r>
            <a:r>
              <a:rPr lang="en-US" dirty="0" smtClean="0"/>
              <a:t>legal framework</a:t>
            </a:r>
            <a:endParaRPr lang="en-US" dirty="0"/>
          </a:p>
          <a:p>
            <a:pPr lvl="0"/>
            <a:r>
              <a:rPr lang="en-US" dirty="0"/>
              <a:t>Comparative </a:t>
            </a:r>
            <a:r>
              <a:rPr lang="en-US" dirty="0" smtClean="0"/>
              <a:t>analysis</a:t>
            </a:r>
            <a:r>
              <a:rPr lang="sr-Latn-RS" dirty="0" smtClean="0"/>
              <a:t> of EU best practices</a:t>
            </a:r>
            <a:endParaRPr lang="en-US" dirty="0"/>
          </a:p>
          <a:p>
            <a:pPr lvl="0"/>
            <a:r>
              <a:rPr lang="en-US" dirty="0"/>
              <a:t>Working group </a:t>
            </a:r>
            <a:r>
              <a:rPr lang="en-US" dirty="0" smtClean="0"/>
              <a:t>discussions</a:t>
            </a:r>
            <a:r>
              <a:rPr lang="sr-Latn-RS" dirty="0" smtClean="0"/>
              <a:t> and recommendations for legal framework improvements</a:t>
            </a:r>
            <a:endParaRPr lang="en-US" dirty="0"/>
          </a:p>
          <a:p>
            <a:pPr lvl="0"/>
            <a:r>
              <a:rPr lang="en-US" dirty="0"/>
              <a:t>Study </a:t>
            </a:r>
            <a:r>
              <a:rPr lang="en-US" dirty="0" smtClean="0"/>
              <a:t>visit</a:t>
            </a:r>
            <a:r>
              <a:rPr lang="sr-Latn-RS" dirty="0" smtClean="0"/>
              <a:t> for Working Group members</a:t>
            </a:r>
            <a:endParaRPr lang="en-US" dirty="0"/>
          </a:p>
          <a:p>
            <a:pPr lvl="0"/>
            <a:r>
              <a:rPr lang="sr-Latn-RS" dirty="0" smtClean="0"/>
              <a:t>Formal proposal of </a:t>
            </a:r>
            <a:r>
              <a:rPr lang="en-US" dirty="0" smtClean="0"/>
              <a:t>amendment</a:t>
            </a:r>
            <a:r>
              <a:rPr lang="sr-Latn-RS" dirty="0" smtClean="0"/>
              <a:t>s</a:t>
            </a:r>
            <a:r>
              <a:rPr lang="en-US" dirty="0" smtClean="0"/>
              <a:t> </a:t>
            </a:r>
            <a:r>
              <a:rPr lang="en-US" dirty="0"/>
              <a:t>of the </a:t>
            </a:r>
            <a:r>
              <a:rPr lang="en-US" dirty="0" smtClean="0"/>
              <a:t>law</a:t>
            </a:r>
            <a:r>
              <a:rPr lang="sr-Latn-RS" dirty="0" smtClean="0"/>
              <a:t>s</a:t>
            </a:r>
            <a:endParaRPr lang="en-US" dirty="0"/>
          </a:p>
          <a:p>
            <a:r>
              <a:rPr lang="en-US" dirty="0"/>
              <a:t>Public discussions</a:t>
            </a:r>
          </a:p>
        </p:txBody>
      </p:sp>
    </p:spTree>
    <p:extLst>
      <p:ext uri="{BB962C8B-B14F-4D97-AF65-F5344CB8AC3E}">
        <p14:creationId xmlns:p14="http://schemas.microsoft.com/office/powerpoint/2010/main" val="811525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RS" sz="2400" dirty="0" smtClean="0"/>
              <a:t>Result </a:t>
            </a:r>
            <a:r>
              <a:rPr lang="en-US" sz="2400" dirty="0" smtClean="0"/>
              <a:t>2</a:t>
            </a:r>
            <a:r>
              <a:rPr lang="en-US" sz="2400" dirty="0"/>
              <a:t>: Capacity of a selected umbrella </a:t>
            </a:r>
            <a:r>
              <a:rPr lang="en-US" sz="2400" dirty="0" err="1"/>
              <a:t>organisation</a:t>
            </a:r>
            <a:r>
              <a:rPr lang="en-US" sz="2400" dirty="0"/>
              <a:t> of </a:t>
            </a:r>
            <a:r>
              <a:rPr lang="en-US" sz="2400" dirty="0" smtClean="0"/>
              <a:t>agricultural </a:t>
            </a:r>
            <a:r>
              <a:rPr lang="en-US" sz="2400" dirty="0"/>
              <a:t>cooperatives strengthened.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Assessment </a:t>
            </a:r>
            <a:r>
              <a:rPr lang="en-US" dirty="0"/>
              <a:t>and selection of umbrella organization</a:t>
            </a:r>
          </a:p>
          <a:p>
            <a:pPr lvl="0"/>
            <a:r>
              <a:rPr lang="en-US" dirty="0"/>
              <a:t>Assessment of </a:t>
            </a:r>
            <a:r>
              <a:rPr lang="sr-Latn-RS" dirty="0" smtClean="0"/>
              <a:t>umbrella </a:t>
            </a:r>
            <a:r>
              <a:rPr lang="en-US" dirty="0" smtClean="0"/>
              <a:t>capacities</a:t>
            </a:r>
            <a:endParaRPr lang="en-US" dirty="0"/>
          </a:p>
          <a:p>
            <a:pPr lvl="0"/>
            <a:r>
              <a:rPr lang="en-US" dirty="0"/>
              <a:t>Development and implementation of capacity building measures</a:t>
            </a:r>
          </a:p>
          <a:p>
            <a:pPr lvl="0"/>
            <a:r>
              <a:rPr lang="en-US" dirty="0"/>
              <a:t>Sub-grant for umbrella organization</a:t>
            </a:r>
          </a:p>
          <a:p>
            <a:pPr lvl="0"/>
            <a:r>
              <a:rPr lang="en-US" dirty="0"/>
              <a:t>Monitoring of their </a:t>
            </a:r>
            <a:r>
              <a:rPr lang="en-US" dirty="0" smtClean="0"/>
              <a:t>performances</a:t>
            </a:r>
          </a:p>
          <a:p>
            <a:pPr lvl="0"/>
            <a:r>
              <a:rPr lang="en-US" dirty="0" smtClean="0"/>
              <a:t>Connection with other funding mechanisms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827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Membership in regional countries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Serbia – 5 members</a:t>
            </a:r>
          </a:p>
          <a:p>
            <a:r>
              <a:rPr lang="en-US" dirty="0"/>
              <a:t>Bosnia and Herzegovina – 5 members</a:t>
            </a:r>
          </a:p>
          <a:p>
            <a:r>
              <a:rPr lang="en-US" dirty="0"/>
              <a:t>Albania – 7 members</a:t>
            </a:r>
          </a:p>
          <a:p>
            <a:r>
              <a:rPr lang="en-US" dirty="0"/>
              <a:t>Montenegro – 5 members</a:t>
            </a:r>
          </a:p>
          <a:p>
            <a:r>
              <a:rPr lang="en-US" dirty="0"/>
              <a:t>Kosovo – 10 members</a:t>
            </a:r>
          </a:p>
        </p:txBody>
      </p:sp>
    </p:spTree>
    <p:extLst>
      <p:ext uri="{BB962C8B-B14F-4D97-AF65-F5344CB8AC3E}">
        <p14:creationId xmlns:p14="http://schemas.microsoft.com/office/powerpoint/2010/main" val="4118041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RS" sz="2400" dirty="0" smtClean="0"/>
              <a:t>Result</a:t>
            </a:r>
            <a:r>
              <a:rPr lang="en-US" sz="2400" dirty="0" smtClean="0"/>
              <a:t> </a:t>
            </a:r>
            <a:r>
              <a:rPr lang="en-US" sz="2400" dirty="0"/>
              <a:t>3.1: Increased awareness on benefits of cooperatives, among farmers, businesses and general public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 dirty="0" smtClean="0"/>
              <a:t>Organizing </a:t>
            </a:r>
            <a:r>
              <a:rPr lang="en-US" dirty="0" smtClean="0"/>
              <a:t>Caravan </a:t>
            </a:r>
            <a:r>
              <a:rPr lang="en-US" dirty="0"/>
              <a:t>info </a:t>
            </a:r>
            <a:r>
              <a:rPr lang="en-US" dirty="0" smtClean="0"/>
              <a:t>session</a:t>
            </a:r>
            <a:r>
              <a:rPr lang="sr-Latn-RS" dirty="0" smtClean="0"/>
              <a:t>s, including various speakers and presentations of best practice examples</a:t>
            </a:r>
            <a:endParaRPr lang="en-US" dirty="0"/>
          </a:p>
          <a:p>
            <a:pPr lvl="0"/>
            <a:r>
              <a:rPr lang="en-US" dirty="0"/>
              <a:t>Development and implementation of awareness raising </a:t>
            </a:r>
            <a:r>
              <a:rPr lang="en-US" dirty="0" smtClean="0"/>
              <a:t>campaign</a:t>
            </a:r>
            <a:endParaRPr lang="sr-Latn-RS" dirty="0" smtClean="0"/>
          </a:p>
          <a:p>
            <a:pPr lvl="0"/>
            <a:r>
              <a:rPr lang="sr-Latn-RS" dirty="0" smtClean="0"/>
              <a:t>TV and radio spots-messages in local, regional and national media</a:t>
            </a:r>
            <a:endParaRPr lang="en-US" dirty="0"/>
          </a:p>
          <a:p>
            <a:pPr lvl="0"/>
            <a:r>
              <a:rPr lang="en-US" dirty="0" smtClean="0"/>
              <a:t>Face </a:t>
            </a:r>
            <a:r>
              <a:rPr lang="en-US" dirty="0"/>
              <a:t>to face </a:t>
            </a:r>
            <a:r>
              <a:rPr lang="en-US" dirty="0" smtClean="0"/>
              <a:t>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359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r-Latn-RS" sz="3100" dirty="0" smtClean="0"/>
              <a:t/>
            </a:r>
            <a:br>
              <a:rPr lang="sr-Latn-RS" sz="3100" dirty="0" smtClean="0"/>
            </a:br>
            <a:r>
              <a:rPr lang="sr-Latn-RS" sz="3100" dirty="0"/>
              <a:t/>
            </a:r>
            <a:br>
              <a:rPr lang="sr-Latn-RS" sz="3100" dirty="0"/>
            </a:br>
            <a:r>
              <a:rPr lang="sr-Latn-RS" sz="3100" dirty="0" smtClean="0"/>
              <a:t/>
            </a:r>
            <a:br>
              <a:rPr lang="sr-Latn-RS" sz="3100" dirty="0" smtClean="0"/>
            </a:br>
            <a:r>
              <a:rPr lang="sr-Latn-RS" sz="3100" dirty="0"/>
              <a:t/>
            </a:r>
            <a:br>
              <a:rPr lang="sr-Latn-RS" sz="3100" dirty="0"/>
            </a:br>
            <a:r>
              <a:rPr lang="en-US" sz="3100" dirty="0" smtClean="0"/>
              <a:t>Op </a:t>
            </a:r>
            <a:r>
              <a:rPr lang="en-US" sz="3100" dirty="0"/>
              <a:t>3.2 D</a:t>
            </a:r>
            <a:r>
              <a:rPr lang="sr-Latn-RS" sz="3100" dirty="0"/>
              <a:t>evelopment of monitoring </a:t>
            </a:r>
            <a:r>
              <a:rPr lang="en-US" sz="3100" dirty="0" smtClean="0"/>
              <a:t>system for</a:t>
            </a:r>
            <a:r>
              <a:rPr lang="sr-Latn-RS" sz="3100" dirty="0" smtClean="0"/>
              <a:t> M</a:t>
            </a:r>
            <a:r>
              <a:rPr lang="en-US" sz="3100" dirty="0" err="1" smtClean="0"/>
              <a:t>AFWE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Monitoring and evaluation of the economic performances of agricultural cooperatives</a:t>
            </a:r>
          </a:p>
          <a:p>
            <a:r>
              <a:rPr lang="en-US" dirty="0"/>
              <a:t>Assessment of the use of national support measures</a:t>
            </a:r>
          </a:p>
          <a:p>
            <a:r>
              <a:rPr lang="en-US" dirty="0"/>
              <a:t>Better exchange of </a:t>
            </a:r>
            <a:r>
              <a:rPr lang="en-US" dirty="0" smtClean="0"/>
              <a:t>information between </a:t>
            </a:r>
            <a:r>
              <a:rPr lang="en-US" dirty="0" err="1" smtClean="0"/>
              <a:t>MAFWE</a:t>
            </a:r>
            <a:r>
              <a:rPr lang="en-US" dirty="0" smtClean="0"/>
              <a:t> and agricultural cooperatives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6281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872</TotalTime>
  <Words>401</Words>
  <Application>Microsoft Office PowerPoint</Application>
  <PresentationFormat>On-screen Show (4:3)</PresentationFormat>
  <Paragraphs>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Wingdings 2</vt:lpstr>
      <vt:lpstr>Austin</vt:lpstr>
      <vt:lpstr>Custom Design</vt:lpstr>
      <vt:lpstr>Support to development of agricultural cooperatives</vt:lpstr>
      <vt:lpstr>Project in brief</vt:lpstr>
      <vt:lpstr>Support to Development of Agricultural Cooperatives</vt:lpstr>
      <vt:lpstr>Target groups</vt:lpstr>
      <vt:lpstr>Result 1: Revision of Legal framework regulating agricultural cooperatives, through a joint work of the project team and associates, MAFWE and a cooperatives’ umbrella organization.</vt:lpstr>
      <vt:lpstr>Result 2: Capacity of a selected umbrella organisation of agricultural cooperatives strengthened.</vt:lpstr>
      <vt:lpstr>Membership in regional countries</vt:lpstr>
      <vt:lpstr>Result 3.1: Increased awareness on benefits of cooperatives, among farmers, businesses and general public.</vt:lpstr>
      <vt:lpstr>    Op 3.2 Development of monitoring system for MAFWE</vt:lpstr>
      <vt:lpstr>Result 4: Technical and financial support provided for the development of 8 existing and creation of 12 new cooperatives.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 to Development of Agricultural Cooperatives</dc:title>
  <dc:creator>hp</dc:creator>
  <cp:lastModifiedBy>Dragan Peric</cp:lastModifiedBy>
  <cp:revision>60</cp:revision>
  <cp:lastPrinted>2018-04-30T07:22:08Z</cp:lastPrinted>
  <dcterms:created xsi:type="dcterms:W3CDTF">2018-03-20T10:34:24Z</dcterms:created>
  <dcterms:modified xsi:type="dcterms:W3CDTF">2018-11-19T20:39:35Z</dcterms:modified>
</cp:coreProperties>
</file>