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1427"/>
  </p:normalViewPr>
  <p:slideViewPr>
    <p:cSldViewPr snapToGrid="0" snapToObjects="1">
      <p:cViewPr>
        <p:scale>
          <a:sx n="125" d="100"/>
          <a:sy n="125" d="100"/>
        </p:scale>
        <p:origin x="-56" y="-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825C4-B478-694F-A26B-B4A6D7234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5A85C1-9179-854E-8EC9-02B9B208AA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E8A47-8B99-844B-BC2C-19B371C47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59A4-27B3-0F44-804F-2E1C05717FEA}" type="datetimeFigureOut">
              <a:rPr lang="sk-SK" smtClean="0"/>
              <a:t>18.2.19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8A956B-7899-8D4B-A79D-6033A5829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56A7AA-2F81-314D-AC1F-C6D187C93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321E2-3F9B-F94A-8BF5-D55D01B263B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79332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E9389-AF41-344C-AA8E-9245DD8B7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822B12-3BB3-AE4E-8CF3-30F6430395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041E0-0D20-2345-B057-F67F1D4ED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59A4-27B3-0F44-804F-2E1C05717FEA}" type="datetimeFigureOut">
              <a:rPr lang="sk-SK" smtClean="0"/>
              <a:t>18.2.19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9248FC-7958-5248-B9A5-24C983E9F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8121C-CF0B-964B-ABB7-35822D1AB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321E2-3F9B-F94A-8BF5-D55D01B263B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65025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A06A65-0273-1348-83BD-F7AB9BF1D6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EC2527-B5E2-284C-A2FE-0B0C7EA962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39D56-FC74-8B4B-84F8-7466368B5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59A4-27B3-0F44-804F-2E1C05717FEA}" type="datetimeFigureOut">
              <a:rPr lang="sk-SK" smtClean="0"/>
              <a:t>18.2.19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617E0-F43F-B648-A077-A65601AF6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074B0E-103A-BA4E-9F0B-56AC8580F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321E2-3F9B-F94A-8BF5-D55D01B263B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27970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5CDF9-A66D-8E4C-945D-407CCF921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B1A86-6A40-8144-8BB8-F378BFAF1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A5858-B188-B646-930F-82CB6CD73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59A4-27B3-0F44-804F-2E1C05717FEA}" type="datetimeFigureOut">
              <a:rPr lang="sk-SK" smtClean="0"/>
              <a:t>18.2.19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2E8EEC-858F-7B40-A228-DC05070AC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806195-784E-1F49-8D5A-64325210C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321E2-3F9B-F94A-8BF5-D55D01B263B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41582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99F45-31AE-C24F-A54A-DE3AA1915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B2D8E6-146E-254B-9A16-E903A496C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D0111-C7ED-6749-BA30-EF20257AE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59A4-27B3-0F44-804F-2E1C05717FEA}" type="datetimeFigureOut">
              <a:rPr lang="sk-SK" smtClean="0"/>
              <a:t>18.2.19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AD4048-D356-064D-B9C3-84182FE24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C89D56-8065-904F-AD33-94F224719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321E2-3F9B-F94A-8BF5-D55D01B263B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58854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9391E-A8C3-E94E-B4DE-53F59EDED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2D488-EE0D-EB44-8576-DB441F6C3A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65E52F-3219-8C4B-A548-32134C9846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C0F24E-84CA-C142-B992-01B4603A0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59A4-27B3-0F44-804F-2E1C05717FEA}" type="datetimeFigureOut">
              <a:rPr lang="sk-SK" smtClean="0"/>
              <a:t>18.2.19</a:t>
            </a:fld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781C9-A16D-9F4D-805D-5C9AF6C26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9AFF18-07F4-0046-AF6F-B9A89D10B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321E2-3F9B-F94A-8BF5-D55D01B263B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3259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63C0E-DEDA-F34E-99F6-2E7905659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EE482-0EBB-9341-A509-A7CC268AB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D196D3-1CF3-674B-8F0B-DC462EB41D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982491-ED3A-DB4B-B8DA-AE67904DF9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420AA4-0E12-EB47-8468-B49BABFE8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A577BB-DECE-A94B-8C5D-BF5CB1E97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59A4-27B3-0F44-804F-2E1C05717FEA}" type="datetimeFigureOut">
              <a:rPr lang="sk-SK" smtClean="0"/>
              <a:t>18.2.19</a:t>
            </a:fld>
            <a:endParaRPr lang="sk-S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C75FF4-9217-0341-B1F6-E87865E61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D9C86B-B4F9-8C4F-87B3-DCBDD343A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321E2-3F9B-F94A-8BF5-D55D01B263B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2203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B2309-DECA-3645-B172-8B3929173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EF943F-1BE6-BC40-9EE1-C9BC3E633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59A4-27B3-0F44-804F-2E1C05717FEA}" type="datetimeFigureOut">
              <a:rPr lang="sk-SK" smtClean="0"/>
              <a:t>18.2.19</a:t>
            </a:fld>
            <a:endParaRPr lang="sk-S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845171-9DF6-644F-9930-5BE069C66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EE7E6A-229B-0445-82CC-A6EF1BFD9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321E2-3F9B-F94A-8BF5-D55D01B263B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90630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819CFA-E932-7E45-ACC3-184D9DFBF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59A4-27B3-0F44-804F-2E1C05717FEA}" type="datetimeFigureOut">
              <a:rPr lang="sk-SK" smtClean="0"/>
              <a:t>18.2.19</a:t>
            </a:fld>
            <a:endParaRPr lang="sk-S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ACAF20-C45F-784C-910B-EEF929145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4AD7C0-A307-A14A-A002-4E19343ED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321E2-3F9B-F94A-8BF5-D55D01B263B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90791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24853-B2E0-0D48-966A-D6BBB7144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91BC3-20A5-3949-8F62-A4E044F63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6DC9D0-B41D-C745-8E8F-9BFEA929C4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CA2D59-4EDA-9A40-89C7-FD19EAA1C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59A4-27B3-0F44-804F-2E1C05717FEA}" type="datetimeFigureOut">
              <a:rPr lang="sk-SK" smtClean="0"/>
              <a:t>18.2.19</a:t>
            </a:fld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195EAA-C378-C74F-9544-33D98796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275BBF-665A-F14E-B8CA-36043FF90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321E2-3F9B-F94A-8BF5-D55D01B263B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37902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A3E41-494A-DE49-95CF-F9E382534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6C6016-AFB0-8D4F-9F58-63BA44A236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224500-9326-CC47-91A0-0D0708724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191948-6C3C-6A41-91B3-9737AD599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59A4-27B3-0F44-804F-2E1C05717FEA}" type="datetimeFigureOut">
              <a:rPr lang="sk-SK" smtClean="0"/>
              <a:t>18.2.19</a:t>
            </a:fld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1B560A-0011-E04B-878A-F58ACFDC0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841FE-0C58-B547-8D81-DBF1BD3AC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321E2-3F9B-F94A-8BF5-D55D01B263B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254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D2AEF5-1E03-C148-9DBA-1BAFB565E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C2161D-1401-F64D-997E-AD15D0FB1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BE3CB2-1EF6-0A43-9084-A0EBB318F8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59A4-27B3-0F44-804F-2E1C05717FEA}" type="datetimeFigureOut">
              <a:rPr lang="sk-SK" smtClean="0"/>
              <a:t>18.2.19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80ECE-C1FA-934E-825D-3D19A2CEBC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A22EA-5CD2-0640-86E1-82CA26C221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321E2-3F9B-F94A-8BF5-D55D01B263B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74979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50466-2BC6-8F4D-ABB6-22CF8A6B1A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2400" y="868362"/>
            <a:ext cx="9144000" cy="2387600"/>
          </a:xfrm>
        </p:spPr>
        <p:txBody>
          <a:bodyPr>
            <a:normAutofit/>
          </a:bodyPr>
          <a:lstStyle/>
          <a:p>
            <a:r>
              <a:rPr lang="en-GB" sz="4000" b="1" dirty="0">
                <a:latin typeface="Palatino" pitchFamily="2" charset="77"/>
                <a:ea typeface="Palatino" pitchFamily="2" charset="77"/>
                <a:cs typeface="Verdana" panose="020B0604030504040204" pitchFamily="34" charset="0"/>
              </a:rPr>
              <a:t>Anti-discrimination Law and Practice</a:t>
            </a:r>
            <a:br>
              <a:rPr lang="en-GB" sz="4000" b="1" dirty="0">
                <a:latin typeface="Palatino" pitchFamily="2" charset="77"/>
                <a:ea typeface="Palatino" pitchFamily="2" charset="77"/>
                <a:cs typeface="Verdana" panose="020B0604030504040204" pitchFamily="34" charset="0"/>
              </a:rPr>
            </a:br>
            <a:r>
              <a:rPr lang="en-GB" sz="4000" b="1" dirty="0">
                <a:latin typeface="Palatino" pitchFamily="2" charset="77"/>
                <a:ea typeface="Palatino" pitchFamily="2" charset="77"/>
                <a:cs typeface="Verdana" panose="020B0604030504040204" pitchFamily="34" charset="0"/>
              </a:rPr>
              <a:t> in Slovakia</a:t>
            </a:r>
            <a:br>
              <a:rPr lang="en-GB" sz="4000" b="1" dirty="0">
                <a:latin typeface="Palatino" pitchFamily="2" charset="77"/>
                <a:ea typeface="Palatino" pitchFamily="2" charset="77"/>
                <a:cs typeface="Verdana" panose="020B0604030504040204" pitchFamily="34" charset="0"/>
              </a:rPr>
            </a:br>
            <a:r>
              <a:rPr lang="en-GB" sz="4000" b="1" dirty="0">
                <a:latin typeface="Palatino" pitchFamily="2" charset="77"/>
                <a:ea typeface="Palatino" pitchFamily="2" charset="77"/>
                <a:cs typeface="Verdana" panose="020B0604030504040204" pitchFamily="34" charset="0"/>
              </a:rPr>
              <a:t>Lessons Learned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2D3E1B-4D55-844E-88F8-F4895EEC65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408160" cy="2707322"/>
          </a:xfrm>
        </p:spPr>
        <p:txBody>
          <a:bodyPr>
            <a:normAutofit/>
          </a:bodyPr>
          <a:lstStyle/>
          <a:p>
            <a:r>
              <a:rPr lang="en-GB" b="1" dirty="0" err="1">
                <a:latin typeface="Palatino" pitchFamily="2" charset="77"/>
                <a:ea typeface="Palatino" pitchFamily="2" charset="77"/>
                <a:cs typeface="Verdana" panose="020B0604030504040204" pitchFamily="34" charset="0"/>
              </a:rPr>
              <a:t>Jarmila</a:t>
            </a:r>
            <a:r>
              <a:rPr lang="en-GB" b="1" dirty="0">
                <a:latin typeface="Palatino" pitchFamily="2" charset="77"/>
                <a:ea typeface="Palatino" pitchFamily="2" charset="77"/>
                <a:cs typeface="Verdana" panose="020B0604030504040204" pitchFamily="34" charset="0"/>
              </a:rPr>
              <a:t> </a:t>
            </a:r>
            <a:r>
              <a:rPr lang="en-GB" b="1" dirty="0" err="1">
                <a:latin typeface="Palatino" pitchFamily="2" charset="77"/>
                <a:ea typeface="Palatino" pitchFamily="2" charset="77"/>
                <a:cs typeface="Verdana" panose="020B0604030504040204" pitchFamily="34" charset="0"/>
              </a:rPr>
              <a:t>Lajčáková</a:t>
            </a:r>
            <a:endParaRPr lang="en-GB" b="1" dirty="0">
              <a:latin typeface="Palatino" pitchFamily="2" charset="77"/>
              <a:ea typeface="Palatino" pitchFamily="2" charset="77"/>
              <a:cs typeface="Verdana" panose="020B0604030504040204" pitchFamily="34" charset="0"/>
            </a:endParaRPr>
          </a:p>
          <a:p>
            <a:r>
              <a:rPr lang="en-GB" sz="1800" dirty="0">
                <a:latin typeface="Palatino" pitchFamily="2" charset="77"/>
                <a:ea typeface="Palatino" pitchFamily="2" charset="77"/>
                <a:cs typeface="Verdana" panose="020B0604030504040204" pitchFamily="34" charset="0"/>
              </a:rPr>
              <a:t>Centre for the Research of Ethnicity and Culture</a:t>
            </a:r>
          </a:p>
          <a:p>
            <a:r>
              <a:rPr lang="en-GB" sz="1800" dirty="0">
                <a:latin typeface="Palatino" pitchFamily="2" charset="77"/>
                <a:ea typeface="Palatino" pitchFamily="2" charset="77"/>
                <a:cs typeface="Verdana" panose="020B0604030504040204" pitchFamily="34" charset="0"/>
              </a:rPr>
              <a:t>Bratislava, Slovakia</a:t>
            </a:r>
          </a:p>
          <a:p>
            <a:endParaRPr lang="en-GB" dirty="0">
              <a:latin typeface="Palatino" pitchFamily="2" charset="77"/>
              <a:ea typeface="Palatino" pitchFamily="2" charset="77"/>
              <a:cs typeface="Verdana" panose="020B0604030504040204" pitchFamily="34" charset="0"/>
            </a:endParaRPr>
          </a:p>
          <a:p>
            <a:r>
              <a:rPr lang="en-GB" sz="1800">
                <a:latin typeface="Palatino" pitchFamily="2" charset="77"/>
                <a:ea typeface="Palatino" pitchFamily="2" charset="77"/>
                <a:cs typeface="Verdana" panose="020B0604030504040204" pitchFamily="34" charset="0"/>
              </a:rPr>
              <a:t>Skopje</a:t>
            </a:r>
            <a:r>
              <a:rPr lang="en-GB" sz="1800" dirty="0">
                <a:latin typeface="Palatino" pitchFamily="2" charset="77"/>
                <a:ea typeface="Palatino" pitchFamily="2" charset="77"/>
                <a:cs typeface="Verdana" panose="020B0604030504040204" pitchFamily="34" charset="0"/>
              </a:rPr>
              <a:t>, 19 February 2019</a:t>
            </a:r>
          </a:p>
          <a:p>
            <a:r>
              <a:rPr lang="en-GB" sz="1800" dirty="0">
                <a:latin typeface="Palatino" pitchFamily="2" charset="77"/>
                <a:ea typeface="Palatino" pitchFamily="2" charset="77"/>
                <a:cs typeface="Verdana" panose="020B0604030504040204" pitchFamily="34" charset="0"/>
              </a:rPr>
              <a:t>Working group II Social Policy and Employment</a:t>
            </a:r>
          </a:p>
        </p:txBody>
      </p:sp>
    </p:spTree>
    <p:extLst>
      <p:ext uri="{BB962C8B-B14F-4D97-AF65-F5344CB8AC3E}">
        <p14:creationId xmlns:p14="http://schemas.microsoft.com/office/powerpoint/2010/main" val="2219716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CB4F8-C44F-7E40-BD49-D018AA219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Remaining</a:t>
            </a:r>
            <a:r>
              <a:rPr lang="sk-SK" sz="3600" b="1" dirty="0">
                <a:latin typeface="Palatino" pitchFamily="2" charset="77"/>
                <a:ea typeface="Palatino" pitchFamily="2" charset="77"/>
              </a:rPr>
              <a:t> </a:t>
            </a:r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Challenges</a:t>
            </a:r>
            <a:endParaRPr lang="sk-SK" sz="3600" b="1" dirty="0">
              <a:latin typeface="Palatino" pitchFamily="2" charset="77"/>
              <a:ea typeface="Palatino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C4B28-B607-4744-9023-004FFF26F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latin typeface="Palatino" pitchFamily="2" charset="77"/>
                <a:ea typeface="Palatino" pitchFamily="2" charset="77"/>
              </a:rPr>
              <a:t>multiple discrimination;</a:t>
            </a:r>
          </a:p>
          <a:p>
            <a:r>
              <a:rPr lang="en-GB" b="1" dirty="0">
                <a:latin typeface="Palatino" pitchFamily="2" charset="77"/>
                <a:ea typeface="Palatino" pitchFamily="2" charset="77"/>
              </a:rPr>
              <a:t>limits in training of judges - </a:t>
            </a:r>
            <a:r>
              <a:rPr lang="en-GB" dirty="0">
                <a:latin typeface="Palatino" pitchFamily="2" charset="77"/>
                <a:ea typeface="Palatino" pitchFamily="2" charset="77"/>
              </a:rPr>
              <a:t>the ability to correctly apply the law especially in relation to </a:t>
            </a:r>
            <a:r>
              <a:rPr lang="en-GB" b="1" dirty="0">
                <a:latin typeface="Palatino" pitchFamily="2" charset="77"/>
                <a:ea typeface="Palatino" pitchFamily="2" charset="77"/>
              </a:rPr>
              <a:t>the shifted burden of proof;</a:t>
            </a:r>
            <a:endParaRPr lang="en-GB" dirty="0">
              <a:latin typeface="Palatino" pitchFamily="2" charset="77"/>
              <a:ea typeface="Palatino" pitchFamily="2" charset="77"/>
            </a:endParaRPr>
          </a:p>
          <a:p>
            <a:r>
              <a:rPr lang="en-GB" b="1" dirty="0">
                <a:latin typeface="Palatino" pitchFamily="2" charset="77"/>
                <a:ea typeface="Palatino" pitchFamily="2" charset="77"/>
              </a:rPr>
              <a:t>limits in training of public prosecutors, school and labour inspections </a:t>
            </a:r>
            <a:r>
              <a:rPr lang="en-GB" dirty="0">
                <a:latin typeface="Palatino" pitchFamily="2" charset="77"/>
                <a:ea typeface="Palatino" pitchFamily="2" charset="77"/>
              </a:rPr>
              <a:t>to properly recognize discrimination;</a:t>
            </a:r>
          </a:p>
          <a:p>
            <a:r>
              <a:rPr lang="en-GB" b="1" dirty="0">
                <a:latin typeface="Palatino" pitchFamily="2" charset="77"/>
                <a:ea typeface="Palatino" pitchFamily="2" charset="77"/>
              </a:rPr>
              <a:t>institutional protection </a:t>
            </a:r>
            <a:r>
              <a:rPr lang="en-GB" dirty="0">
                <a:latin typeface="Palatino" pitchFamily="2" charset="77"/>
                <a:ea typeface="Palatino" pitchFamily="2" charset="77"/>
              </a:rPr>
              <a:t>– the Slovak National Centre for Human Rights – limited powers and capacities;</a:t>
            </a:r>
          </a:p>
          <a:p>
            <a:r>
              <a:rPr lang="en-GB" b="1" dirty="0">
                <a:latin typeface="Palatino" pitchFamily="2" charset="77"/>
                <a:ea typeface="Palatino" pitchFamily="2" charset="77"/>
              </a:rPr>
              <a:t>limited access to legal aid by the victims </a:t>
            </a:r>
            <a:r>
              <a:rPr lang="en-GB" dirty="0">
                <a:latin typeface="Palatino" pitchFamily="2" charset="77"/>
                <a:ea typeface="Palatino" pitchFamily="2" charset="77"/>
              </a:rPr>
              <a:t>of discrimination especially those from the disadvantaged background.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2420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EB171-C8ED-5F4E-84A3-6DD788123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Application</a:t>
            </a:r>
            <a:r>
              <a:rPr lang="sk-SK" sz="3600" b="1" dirty="0">
                <a:latin typeface="Palatino" pitchFamily="2" charset="77"/>
                <a:ea typeface="Palatino" pitchFamily="2" charset="77"/>
              </a:rPr>
              <a:t> of </a:t>
            </a:r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the</a:t>
            </a:r>
            <a:r>
              <a:rPr lang="sk-SK" sz="3600" b="1" dirty="0">
                <a:latin typeface="Palatino" pitchFamily="2" charset="77"/>
                <a:ea typeface="Palatino" pitchFamily="2" charset="77"/>
              </a:rPr>
              <a:t> </a:t>
            </a:r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Act</a:t>
            </a:r>
            <a:r>
              <a:rPr lang="sk-SK" sz="3600" b="1" dirty="0">
                <a:latin typeface="Palatino" pitchFamily="2" charset="77"/>
                <a:ea typeface="Palatino" pitchFamily="2" charset="77"/>
              </a:rPr>
              <a:t> in </a:t>
            </a:r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Practice</a:t>
            </a:r>
            <a:endParaRPr lang="sk-SK" sz="3600" b="1" dirty="0">
              <a:latin typeface="Palatino" pitchFamily="2" charset="77"/>
              <a:ea typeface="Palatino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11DF5-8D6B-FB4E-A434-A1C2D5A08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Palatino" pitchFamily="2" charset="77"/>
                <a:ea typeface="Palatino" pitchFamily="2" charset="77"/>
              </a:rPr>
              <a:t>Infringement procedure pursued by the EC against Slovakia for violation of RED in failing </a:t>
            </a:r>
            <a:r>
              <a:rPr lang="en-GB" b="1" dirty="0">
                <a:latin typeface="Palatino" pitchFamily="2" charset="77"/>
                <a:ea typeface="Palatino" pitchFamily="2" charset="77"/>
              </a:rPr>
              <a:t>to curb segregation of Romani children in education</a:t>
            </a:r>
            <a:r>
              <a:rPr lang="en-GB" dirty="0">
                <a:latin typeface="Palatino" pitchFamily="2" charset="77"/>
                <a:ea typeface="Palatino" pitchFamily="2" charset="77"/>
              </a:rPr>
              <a:t> (on going since 2015)</a:t>
            </a:r>
          </a:p>
          <a:p>
            <a:pPr marL="0" indent="0">
              <a:buNone/>
            </a:pPr>
            <a:endParaRPr lang="en-GB" dirty="0">
              <a:latin typeface="Palatino" pitchFamily="2" charset="77"/>
              <a:ea typeface="Palatino" pitchFamily="2" charset="77"/>
            </a:endParaRPr>
          </a:p>
          <a:p>
            <a:pPr marL="0" indent="0">
              <a:buNone/>
            </a:pPr>
            <a:endParaRPr lang="en-GB" dirty="0">
              <a:latin typeface="Palatino" pitchFamily="2" charset="77"/>
              <a:ea typeface="Palatino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199449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F5E4B-FA24-5845-8BD5-14E53F513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Successful</a:t>
            </a:r>
            <a:r>
              <a:rPr lang="sk-SK" sz="3600" b="1" dirty="0">
                <a:latin typeface="Palatino" pitchFamily="2" charset="77"/>
                <a:ea typeface="Palatino" pitchFamily="2" charset="77"/>
              </a:rPr>
              <a:t> </a:t>
            </a:r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litigations</a:t>
            </a:r>
            <a:r>
              <a:rPr lang="sk-SK" sz="3600" b="1" dirty="0">
                <a:latin typeface="Palatino" pitchFamily="2" charset="77"/>
                <a:ea typeface="Palatino" pitchFamily="2" charset="77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2FA5A-1B3A-3844-9F8F-648E5EC3F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>
                <a:latin typeface="Palatino" pitchFamily="2" charset="77"/>
                <a:ea typeface="Palatino" pitchFamily="2" charset="77"/>
              </a:rPr>
              <a:t>Spatial segregation of Romani children </a:t>
            </a:r>
            <a:r>
              <a:rPr lang="en-GB" dirty="0">
                <a:latin typeface="Palatino" pitchFamily="2" charset="77"/>
                <a:ea typeface="Palatino" pitchFamily="2" charset="77"/>
              </a:rPr>
              <a:t>(</a:t>
            </a:r>
            <a:r>
              <a:rPr lang="en-GB" i="1" dirty="0">
                <a:latin typeface="Palatino" pitchFamily="2" charset="77"/>
                <a:ea typeface="Palatino" pitchFamily="2" charset="77"/>
              </a:rPr>
              <a:t>Centre for Civil and Human rights vs. The Elementary School in </a:t>
            </a:r>
            <a:r>
              <a:rPr lang="en-GB" i="1" dirty="0" err="1">
                <a:latin typeface="Palatino" pitchFamily="2" charset="77"/>
                <a:ea typeface="Palatino" pitchFamily="2" charset="77"/>
              </a:rPr>
              <a:t>Sarisske</a:t>
            </a:r>
            <a:r>
              <a:rPr lang="en-GB" i="1" dirty="0">
                <a:latin typeface="Palatino" pitchFamily="2" charset="77"/>
                <a:ea typeface="Palatino" pitchFamily="2" charset="77"/>
              </a:rPr>
              <a:t> </a:t>
            </a:r>
            <a:r>
              <a:rPr lang="en-GB" i="1" dirty="0" err="1">
                <a:latin typeface="Palatino" pitchFamily="2" charset="77"/>
                <a:ea typeface="Palatino" pitchFamily="2" charset="77"/>
              </a:rPr>
              <a:t>Michalany</a:t>
            </a:r>
            <a:r>
              <a:rPr lang="en-GB" i="1" dirty="0">
                <a:latin typeface="Palatino" pitchFamily="2" charset="77"/>
                <a:ea typeface="Palatino" pitchFamily="2" charset="77"/>
              </a:rPr>
              <a:t> </a:t>
            </a:r>
            <a:r>
              <a:rPr lang="en-GB" dirty="0">
                <a:latin typeface="Palatino" pitchFamily="2" charset="77"/>
                <a:ea typeface="Palatino" pitchFamily="2" charset="77"/>
              </a:rPr>
              <a:t>(2012)</a:t>
            </a:r>
          </a:p>
          <a:p>
            <a:r>
              <a:rPr lang="en-GB" b="1" dirty="0">
                <a:latin typeface="Palatino" pitchFamily="2" charset="77"/>
                <a:ea typeface="Palatino" pitchFamily="2" charset="77"/>
              </a:rPr>
              <a:t>Residential segregation </a:t>
            </a:r>
            <a:r>
              <a:rPr lang="en-GB" dirty="0">
                <a:latin typeface="Palatino" pitchFamily="2" charset="77"/>
                <a:ea typeface="Palatino" pitchFamily="2" charset="77"/>
              </a:rPr>
              <a:t>of Roma </a:t>
            </a:r>
            <a:r>
              <a:rPr lang="en-GB" i="1" dirty="0">
                <a:latin typeface="Palatino" pitchFamily="2" charset="77"/>
                <a:ea typeface="Palatino" pitchFamily="2" charset="77"/>
              </a:rPr>
              <a:t>(</a:t>
            </a:r>
            <a:r>
              <a:rPr lang="en-GB" i="1" dirty="0" err="1">
                <a:latin typeface="Palatino" pitchFamily="2" charset="77"/>
                <a:ea typeface="Palatino" pitchFamily="2" charset="77"/>
              </a:rPr>
              <a:t>Telek</a:t>
            </a:r>
            <a:r>
              <a:rPr lang="en-GB" i="1" dirty="0">
                <a:latin typeface="Palatino" pitchFamily="2" charset="77"/>
                <a:ea typeface="Palatino" pitchFamily="2" charset="77"/>
              </a:rPr>
              <a:t> case (2018) 8 petitioners vs. Town of </a:t>
            </a:r>
            <a:r>
              <a:rPr lang="en-GB" i="1" dirty="0" err="1">
                <a:latin typeface="Palatino" pitchFamily="2" charset="77"/>
                <a:ea typeface="Palatino" pitchFamily="2" charset="77"/>
              </a:rPr>
              <a:t>Sabinov</a:t>
            </a:r>
            <a:r>
              <a:rPr lang="en-GB" i="1" dirty="0">
                <a:latin typeface="Palatino" pitchFamily="2" charset="77"/>
                <a:ea typeface="Palatino" pitchFamily="2" charset="77"/>
              </a:rPr>
              <a:t> and the Ministry of Construction) – 12 years of litigation</a:t>
            </a:r>
          </a:p>
          <a:p>
            <a:r>
              <a:rPr lang="en-GB" dirty="0">
                <a:latin typeface="Palatino" pitchFamily="2" charset="77"/>
                <a:ea typeface="Palatino" pitchFamily="2" charset="77"/>
              </a:rPr>
              <a:t>Discrimination </a:t>
            </a:r>
            <a:r>
              <a:rPr lang="en-GB" b="1" dirty="0">
                <a:latin typeface="Palatino" pitchFamily="2" charset="77"/>
                <a:ea typeface="Palatino" pitchFamily="2" charset="77"/>
              </a:rPr>
              <a:t>in employment </a:t>
            </a:r>
            <a:r>
              <a:rPr lang="en-GB" dirty="0">
                <a:latin typeface="Palatino" pitchFamily="2" charset="77"/>
                <a:ea typeface="Palatino" pitchFamily="2" charset="77"/>
              </a:rPr>
              <a:t>on the grounds of ethnicity </a:t>
            </a:r>
            <a:r>
              <a:rPr lang="en-GB" i="1" dirty="0">
                <a:latin typeface="Palatino" pitchFamily="2" charset="77"/>
                <a:ea typeface="Palatino" pitchFamily="2" charset="77"/>
              </a:rPr>
              <a:t>(Viera </a:t>
            </a:r>
            <a:r>
              <a:rPr lang="en-GB" i="1" dirty="0" err="1">
                <a:latin typeface="Palatino" pitchFamily="2" charset="77"/>
                <a:ea typeface="Palatino" pitchFamily="2" charset="77"/>
              </a:rPr>
              <a:t>Pompova</a:t>
            </a:r>
            <a:r>
              <a:rPr lang="en-GB" i="1" dirty="0">
                <a:latin typeface="Palatino" pitchFamily="2" charset="77"/>
                <a:ea typeface="Palatino" pitchFamily="2" charset="77"/>
              </a:rPr>
              <a:t> vs. </a:t>
            </a:r>
            <a:r>
              <a:rPr lang="en-GB" i="1" dirty="0" err="1">
                <a:latin typeface="Palatino" pitchFamily="2" charset="77"/>
                <a:ea typeface="Palatino" pitchFamily="2" charset="77"/>
              </a:rPr>
              <a:t>Spisska</a:t>
            </a:r>
            <a:r>
              <a:rPr lang="en-GB" i="1" dirty="0">
                <a:latin typeface="Palatino" pitchFamily="2" charset="77"/>
                <a:ea typeface="Palatino" pitchFamily="2" charset="77"/>
              </a:rPr>
              <a:t> Nova </a:t>
            </a:r>
            <a:r>
              <a:rPr lang="en-GB" i="1" dirty="0" err="1">
                <a:latin typeface="Palatino" pitchFamily="2" charset="77"/>
                <a:ea typeface="Palatino" pitchFamily="2" charset="77"/>
              </a:rPr>
              <a:t>Ves</a:t>
            </a:r>
            <a:r>
              <a:rPr lang="en-GB" i="1" dirty="0">
                <a:latin typeface="Palatino" pitchFamily="2" charset="77"/>
                <a:ea typeface="Palatino" pitchFamily="2" charset="77"/>
              </a:rPr>
              <a:t> (2018) 8 years of litigation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646870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B4A30-AF62-5A4B-AAFB-206BD6C16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3600" b="1" dirty="0">
                <a:latin typeface="Palatino" pitchFamily="2" charset="77"/>
                <a:ea typeface="Palatino" pitchFamily="2" charset="77"/>
              </a:rPr>
              <a:t> </a:t>
            </a:r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Emerging</a:t>
            </a:r>
            <a:r>
              <a:rPr lang="sk-SK" sz="3600" b="1" dirty="0">
                <a:latin typeface="Palatino" pitchFamily="2" charset="77"/>
                <a:ea typeface="Palatino" pitchFamily="2" charset="77"/>
              </a:rPr>
              <a:t> </a:t>
            </a:r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Positive</a:t>
            </a:r>
            <a:r>
              <a:rPr lang="sk-SK" sz="3600" b="1" dirty="0">
                <a:latin typeface="Palatino" pitchFamily="2" charset="77"/>
                <a:ea typeface="Palatino" pitchFamily="2" charset="77"/>
              </a:rPr>
              <a:t> </a:t>
            </a:r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Practices</a:t>
            </a:r>
            <a:r>
              <a:rPr lang="sk-SK" sz="3600" b="1" dirty="0">
                <a:latin typeface="Palatino" pitchFamily="2" charset="77"/>
                <a:ea typeface="Palatino" pitchFamily="2" charset="77"/>
              </a:rPr>
              <a:t> </a:t>
            </a:r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Curbing</a:t>
            </a:r>
            <a:r>
              <a:rPr lang="sk-SK" sz="3600" b="1" dirty="0">
                <a:latin typeface="Palatino" pitchFamily="2" charset="77"/>
                <a:ea typeface="Palatino" pitchFamily="2" charset="77"/>
              </a:rPr>
              <a:t> </a:t>
            </a:r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Discrimination</a:t>
            </a:r>
            <a:r>
              <a:rPr lang="sk-SK" sz="3600" b="1" dirty="0">
                <a:latin typeface="Palatino" pitchFamily="2" charset="77"/>
                <a:ea typeface="Palatino" pitchFamily="2" charset="77"/>
              </a:rPr>
              <a:t> (</a:t>
            </a:r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Affirmative</a:t>
            </a:r>
            <a:r>
              <a:rPr lang="sk-SK" sz="3600" b="1" dirty="0">
                <a:latin typeface="Palatino" pitchFamily="2" charset="77"/>
                <a:ea typeface="Palatino" pitchFamily="2" charset="77"/>
              </a:rPr>
              <a:t> </a:t>
            </a:r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Action</a:t>
            </a:r>
            <a:r>
              <a:rPr lang="sk-SK" sz="3600" b="1" dirty="0">
                <a:latin typeface="Palatino" pitchFamily="2" charset="77"/>
                <a:ea typeface="Palatino" pitchFamily="2" charset="77"/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BF967-E71F-514A-8814-3C59A3C58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Palatino" pitchFamily="2" charset="77"/>
                <a:ea typeface="Palatino" pitchFamily="2" charset="77"/>
              </a:rPr>
              <a:t>municipal firms preferably recruiting disadvantaged job seekers (mostly Roma)</a:t>
            </a:r>
          </a:p>
          <a:p>
            <a:r>
              <a:rPr lang="en-GB" dirty="0">
                <a:latin typeface="Palatino" pitchFamily="2" charset="77"/>
                <a:ea typeface="Palatino" pitchFamily="2" charset="77"/>
              </a:rPr>
              <a:t>public procurement with social aspects using ESIF </a:t>
            </a:r>
          </a:p>
          <a:p>
            <a:r>
              <a:rPr lang="en-GB" dirty="0">
                <a:latin typeface="Palatino" pitchFamily="2" charset="77"/>
                <a:ea typeface="Palatino" pitchFamily="2" charset="77"/>
              </a:rPr>
              <a:t>program of Roma health mediators</a:t>
            </a:r>
          </a:p>
          <a:p>
            <a:r>
              <a:rPr lang="en-GB" dirty="0">
                <a:latin typeface="Palatino" pitchFamily="2" charset="77"/>
                <a:ea typeface="Palatino" pitchFamily="2" charset="77"/>
              </a:rPr>
              <a:t>NGOs activities targeting girls encouraging to study IT, Roma to study economics</a:t>
            </a:r>
          </a:p>
        </p:txBody>
      </p:sp>
    </p:spTree>
    <p:extLst>
      <p:ext uri="{BB962C8B-B14F-4D97-AF65-F5344CB8AC3E}">
        <p14:creationId xmlns:p14="http://schemas.microsoft.com/office/powerpoint/2010/main" val="347725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91FC5-331E-5D4B-AD7D-566461376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dirty="0">
                <a:latin typeface="Palatino" pitchFamily="2" charset="77"/>
                <a:ea typeface="Palatino" pitchFamily="2" charset="77"/>
              </a:rPr>
              <a:t>Final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F8D95-38F9-0743-837D-F5D39E76A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GB" dirty="0">
                <a:latin typeface="Palatino" pitchFamily="2" charset="77"/>
                <a:ea typeface="Palatino" pitchFamily="2" charset="77"/>
              </a:rPr>
              <a:t>systematically train and support </a:t>
            </a:r>
            <a:r>
              <a:rPr lang="en-GB" b="1" dirty="0">
                <a:latin typeface="Palatino" pitchFamily="2" charset="77"/>
                <a:ea typeface="Palatino" pitchFamily="2" charset="77"/>
              </a:rPr>
              <a:t>expert capacities </a:t>
            </a:r>
            <a:r>
              <a:rPr lang="en-GB" dirty="0">
                <a:latin typeface="Palatino" pitchFamily="2" charset="77"/>
                <a:ea typeface="Palatino" pitchFamily="2" charset="77"/>
              </a:rPr>
              <a:t>of judges, public prosecutors, inspectors</a:t>
            </a:r>
          </a:p>
          <a:p>
            <a:pPr>
              <a:buFontTx/>
              <a:buChar char="-"/>
            </a:pPr>
            <a:r>
              <a:rPr lang="en-GB" dirty="0">
                <a:latin typeface="Palatino" pitchFamily="2" charset="77"/>
                <a:ea typeface="Palatino" pitchFamily="2" charset="77"/>
              </a:rPr>
              <a:t>build </a:t>
            </a:r>
            <a:r>
              <a:rPr lang="en-GB" b="1" dirty="0">
                <a:latin typeface="Palatino" pitchFamily="2" charset="77"/>
                <a:ea typeface="Palatino" pitchFamily="2" charset="77"/>
              </a:rPr>
              <a:t>institutions</a:t>
            </a:r>
            <a:r>
              <a:rPr lang="en-GB" dirty="0">
                <a:latin typeface="Palatino" pitchFamily="2" charset="77"/>
                <a:ea typeface="Palatino" pitchFamily="2" charset="77"/>
              </a:rPr>
              <a:t> curbing discrimination – equality bodies, school inspectorates, labour inspections</a:t>
            </a:r>
          </a:p>
          <a:p>
            <a:pPr>
              <a:buFontTx/>
              <a:buChar char="-"/>
            </a:pPr>
            <a:r>
              <a:rPr lang="en-GB" b="1" dirty="0">
                <a:latin typeface="Palatino" pitchFamily="2" charset="77"/>
                <a:ea typeface="Palatino" pitchFamily="2" charset="77"/>
              </a:rPr>
              <a:t>empower victims </a:t>
            </a:r>
            <a:r>
              <a:rPr lang="en-GB" dirty="0">
                <a:latin typeface="Palatino" pitchFamily="2" charset="77"/>
                <a:ea typeface="Palatino" pitchFamily="2" charset="77"/>
              </a:rPr>
              <a:t>&amp; provide accessible legal aid for disadvantaged groups</a:t>
            </a:r>
          </a:p>
        </p:txBody>
      </p:sp>
    </p:spTree>
    <p:extLst>
      <p:ext uri="{BB962C8B-B14F-4D97-AF65-F5344CB8AC3E}">
        <p14:creationId xmlns:p14="http://schemas.microsoft.com/office/powerpoint/2010/main" val="2115176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05CD2-9B1D-484A-A81E-DE59F939B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sk-SK" dirty="0">
              <a:latin typeface="Palatino" pitchFamily="2" charset="77"/>
              <a:ea typeface="Palatino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51565-175A-F74C-9269-47C88548A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adoption of the Antidiscrimination Act in 2004, main barriers &amp; overview</a:t>
            </a:r>
          </a:p>
          <a:p>
            <a:r>
              <a:rPr lang="en-GB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15 years looking back – accomplishments</a:t>
            </a:r>
          </a:p>
          <a:p>
            <a:r>
              <a:rPr lang="en-GB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remaining challenges</a:t>
            </a:r>
          </a:p>
          <a:p>
            <a:r>
              <a:rPr lang="en-GB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key case law</a:t>
            </a:r>
          </a:p>
          <a:p>
            <a:r>
              <a:rPr lang="en-GB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emerging positive models</a:t>
            </a:r>
          </a:p>
          <a:p>
            <a:r>
              <a:rPr lang="en-GB" dirty="0">
                <a:latin typeface="Palatino" pitchFamily="2" charset="77"/>
                <a:ea typeface="Palatino" pitchFamily="2" charset="77"/>
                <a:cs typeface="Arial" panose="020B0604020202020204" pitchFamily="34" charset="0"/>
              </a:rPr>
              <a:t>conclusions</a:t>
            </a:r>
            <a:endParaRPr lang="en-GB" dirty="0">
              <a:latin typeface="Palatino" pitchFamily="2" charset="77"/>
              <a:ea typeface="Palatino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67660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01CBB-F7C7-E142-B89B-3DAA75A37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b="1" dirty="0">
                <a:latin typeface="Palatino" pitchFamily="2" charset="77"/>
                <a:ea typeface="Palatino" pitchFamily="2" charset="77"/>
              </a:rPr>
              <a:t>Transposition of EU Directives through a single  antidiscrimination legislation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AF0259-6BE4-4546-AFD7-567279344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Palatino" pitchFamily="2" charset="77"/>
                <a:ea typeface="Palatino" pitchFamily="2" charset="77"/>
              </a:rPr>
              <a:t>2000/43/EC Racial Equality Directive (race &amp; ethnicity in education, employment, social affairs, health, goods and services), 2000/78/EC, Equal Treatment in Employment (religion or belief, disability, age, sexual orientation) + directives on Gender Equality 76/238/EEC and 86/378/EEC.</a:t>
            </a:r>
          </a:p>
          <a:p>
            <a:r>
              <a:rPr lang="en-GB" dirty="0">
                <a:latin typeface="Palatino" pitchFamily="2" charset="77"/>
                <a:ea typeface="Palatino" pitchFamily="2" charset="77"/>
              </a:rPr>
              <a:t>major opposition against prohibition on </a:t>
            </a:r>
            <a:r>
              <a:rPr lang="en-GB" b="1" dirty="0">
                <a:latin typeface="Palatino" pitchFamily="2" charset="77"/>
                <a:ea typeface="Palatino" pitchFamily="2" charset="77"/>
              </a:rPr>
              <a:t>the grounds of sexual orientation</a:t>
            </a:r>
            <a:endParaRPr lang="en-GB" dirty="0">
              <a:latin typeface="Palatino" pitchFamily="2" charset="77"/>
              <a:ea typeface="Palatino" pitchFamily="2" charset="77"/>
            </a:endParaRPr>
          </a:p>
          <a:p>
            <a:r>
              <a:rPr lang="en-GB" dirty="0">
                <a:latin typeface="Palatino" pitchFamily="2" charset="77"/>
                <a:ea typeface="Palatino" pitchFamily="2" charset="77"/>
              </a:rPr>
              <a:t>365/2004 Coll. Act on the Principle of Equal Treatment (Antidiscrimination Act</a:t>
            </a:r>
            <a:r>
              <a:rPr lang="en-GB" dirty="0"/>
              <a:t>) </a:t>
            </a:r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12892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02B80-A224-B44C-BDD7-CCD9F14BC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135" y="1669312"/>
            <a:ext cx="10345480" cy="348748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dirty="0">
                <a:latin typeface="Palatino" pitchFamily="2" charset="77"/>
                <a:ea typeface="Palatino" pitchFamily="2" charset="77"/>
              </a:rPr>
              <a:t>Positive action on the grounds of ethnicity– ‘temporary equalizing measures‘</a:t>
            </a:r>
            <a:br>
              <a:rPr lang="en-GB" sz="4000" b="1" dirty="0">
                <a:latin typeface="Palatino" pitchFamily="2" charset="77"/>
                <a:ea typeface="Palatino" pitchFamily="2" charset="77"/>
              </a:rPr>
            </a:br>
            <a:br>
              <a:rPr lang="en-GB" sz="3600" b="1" dirty="0">
                <a:latin typeface="Palatino" pitchFamily="2" charset="77"/>
                <a:ea typeface="Palatino" pitchFamily="2" charset="77"/>
              </a:rPr>
            </a:br>
            <a:r>
              <a:rPr lang="en-GB" sz="3600" dirty="0">
                <a:latin typeface="Palatino" pitchFamily="2" charset="77"/>
                <a:ea typeface="Palatino" pitchFamily="2" charset="77"/>
              </a:rPr>
              <a:t>-</a:t>
            </a:r>
            <a:r>
              <a:rPr lang="en-GB" sz="3100" dirty="0">
                <a:latin typeface="Palatino" pitchFamily="2" charset="77"/>
                <a:ea typeface="Palatino" pitchFamily="2" charset="77"/>
              </a:rPr>
              <a:t>the government in 2004 successfully challenged the provision as unconstitutional with the Slovak Constitutional Court </a:t>
            </a:r>
            <a:br>
              <a:rPr lang="en-GB" sz="3100" dirty="0">
                <a:latin typeface="Palatino" pitchFamily="2" charset="77"/>
                <a:ea typeface="Palatino" pitchFamily="2" charset="77"/>
              </a:rPr>
            </a:br>
            <a:br>
              <a:rPr lang="en-GB" sz="3100" b="1" dirty="0"/>
            </a:br>
            <a:endParaRPr lang="en-GB" sz="3100" b="1" dirty="0"/>
          </a:p>
        </p:txBody>
      </p:sp>
    </p:spTree>
    <p:extLst>
      <p:ext uri="{BB962C8B-B14F-4D97-AF65-F5344CB8AC3E}">
        <p14:creationId xmlns:p14="http://schemas.microsoft.com/office/powerpoint/2010/main" val="2895415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194E9-5498-BB4B-979B-2C859F6EE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Antidiscrimination</a:t>
            </a:r>
            <a:r>
              <a:rPr lang="sk-SK" sz="3600" b="1" dirty="0">
                <a:latin typeface="Palatino" pitchFamily="2" charset="77"/>
                <a:ea typeface="Palatino" pitchFamily="2" charset="77"/>
              </a:rPr>
              <a:t> </a:t>
            </a:r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Act</a:t>
            </a:r>
            <a:r>
              <a:rPr lang="sk-SK" sz="3600" b="1" dirty="0">
                <a:latin typeface="Palatino" pitchFamily="2" charset="77"/>
                <a:ea typeface="Palatino" pitchFamily="2" charset="77"/>
              </a:rPr>
              <a:t> 365/2004 </a:t>
            </a:r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Coll</a:t>
            </a:r>
            <a:r>
              <a:rPr lang="sk-SK" sz="3600" b="1" dirty="0">
                <a:latin typeface="Palatino" pitchFamily="2" charset="77"/>
                <a:ea typeface="Palatino" pitchFamily="2" charset="77"/>
              </a:rPr>
              <a:t>., as </a:t>
            </a:r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amended</a:t>
            </a:r>
            <a:br>
              <a:rPr lang="sk-SK" sz="3200" b="1" dirty="0">
                <a:latin typeface="Palatino" pitchFamily="2" charset="77"/>
                <a:ea typeface="Palatino" pitchFamily="2" charset="77"/>
              </a:rPr>
            </a:br>
            <a:endParaRPr lang="sk-SK" sz="3200" dirty="0">
              <a:latin typeface="Palatino" pitchFamily="2" charset="77"/>
              <a:ea typeface="Palatino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42241-03C2-C64A-9FDD-3B6556245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>
                <a:latin typeface="Palatino" pitchFamily="2" charset="77"/>
                <a:ea typeface="Palatino" pitchFamily="2" charset="77"/>
              </a:rPr>
              <a:t>Prohibited grounds:</a:t>
            </a:r>
            <a:endParaRPr lang="en-GB" b="1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latin typeface="Palatino" pitchFamily="2" charset="77"/>
                <a:ea typeface="Palatino" pitchFamily="2" charset="77"/>
              </a:rPr>
              <a:t>Sex and gender, religion or belief, race, belonging to a national minority or an ethnic group, </a:t>
            </a:r>
            <a:r>
              <a:rPr lang="en-GB" dirty="0" err="1">
                <a:latin typeface="Palatino" pitchFamily="2" charset="77"/>
                <a:ea typeface="Palatino" pitchFamily="2" charset="77"/>
              </a:rPr>
              <a:t>disabiliy</a:t>
            </a:r>
            <a:r>
              <a:rPr lang="en-GB" dirty="0">
                <a:latin typeface="Palatino" pitchFamily="2" charset="77"/>
                <a:ea typeface="Palatino" pitchFamily="2" charset="77"/>
              </a:rPr>
              <a:t>, age, sexual orientation, marital status, skin </a:t>
            </a:r>
            <a:r>
              <a:rPr lang="en-GB" dirty="0" err="1">
                <a:latin typeface="Palatino" pitchFamily="2" charset="77"/>
                <a:ea typeface="Palatino" pitchFamily="2" charset="77"/>
              </a:rPr>
              <a:t>color</a:t>
            </a:r>
            <a:r>
              <a:rPr lang="en-GB" dirty="0">
                <a:latin typeface="Palatino" pitchFamily="2" charset="77"/>
                <a:ea typeface="Palatino" pitchFamily="2" charset="77"/>
              </a:rPr>
              <a:t>, language, political or other beliefs, national or social background, property or </a:t>
            </a:r>
            <a:r>
              <a:rPr lang="en-GB" b="1" dirty="0">
                <a:latin typeface="Palatino" pitchFamily="2" charset="77"/>
                <a:ea typeface="Palatino" pitchFamily="2" charset="77"/>
              </a:rPr>
              <a:t>other status</a:t>
            </a:r>
          </a:p>
        </p:txBody>
      </p:sp>
    </p:spTree>
    <p:extLst>
      <p:ext uri="{BB962C8B-B14F-4D97-AF65-F5344CB8AC3E}">
        <p14:creationId xmlns:p14="http://schemas.microsoft.com/office/powerpoint/2010/main" val="3949061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7188A-886F-5442-A9A0-48F79CAA0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The</a:t>
            </a:r>
            <a:r>
              <a:rPr lang="sk-SK" sz="4000" b="1" dirty="0">
                <a:latin typeface="Palatino" pitchFamily="2" charset="77"/>
                <a:ea typeface="Palatino" pitchFamily="2" charset="77"/>
              </a:rPr>
              <a:t> </a:t>
            </a:r>
            <a:r>
              <a:rPr lang="sk-SK" sz="4000" b="1" dirty="0" err="1">
                <a:latin typeface="Palatino" pitchFamily="2" charset="77"/>
                <a:ea typeface="Palatino" pitchFamily="2" charset="77"/>
              </a:rPr>
              <a:t>Scope</a:t>
            </a:r>
            <a:endParaRPr lang="sk-SK" sz="4000" b="1" dirty="0">
              <a:latin typeface="Palatino" pitchFamily="2" charset="77"/>
              <a:ea typeface="Palatino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E81E5-37F8-8E49-B69B-0B2627144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>
                <a:latin typeface="Palatino" pitchFamily="2" charset="77"/>
                <a:ea typeface="Palatino" pitchFamily="2" charset="77"/>
              </a:rPr>
              <a:t>employment</a:t>
            </a:r>
            <a:r>
              <a:rPr lang="sk-SK" dirty="0">
                <a:latin typeface="Palatino" pitchFamily="2" charset="77"/>
                <a:ea typeface="Palatino" pitchFamily="2" charset="77"/>
              </a:rPr>
              <a:t> and </a:t>
            </a:r>
            <a:r>
              <a:rPr lang="sk-SK" dirty="0" err="1">
                <a:latin typeface="Palatino" pitchFamily="2" charset="77"/>
                <a:ea typeface="Palatino" pitchFamily="2" charset="77"/>
              </a:rPr>
              <a:t>occupation</a:t>
            </a:r>
            <a:r>
              <a:rPr lang="sk-SK" dirty="0">
                <a:latin typeface="Palatino" pitchFamily="2" charset="77"/>
                <a:ea typeface="Palatino" pitchFamily="2" charset="77"/>
              </a:rPr>
              <a:t>;</a:t>
            </a:r>
          </a:p>
          <a:p>
            <a:r>
              <a:rPr lang="sk-SK" dirty="0" err="1">
                <a:latin typeface="Palatino" pitchFamily="2" charset="77"/>
                <a:ea typeface="Palatino" pitchFamily="2" charset="77"/>
              </a:rPr>
              <a:t>education</a:t>
            </a:r>
            <a:r>
              <a:rPr lang="sk-SK" dirty="0">
                <a:latin typeface="Palatino" pitchFamily="2" charset="77"/>
                <a:ea typeface="Palatino" pitchFamily="2" charset="77"/>
              </a:rPr>
              <a:t>;</a:t>
            </a:r>
          </a:p>
          <a:p>
            <a:r>
              <a:rPr lang="sk-SK" dirty="0" err="1">
                <a:latin typeface="Palatino" pitchFamily="2" charset="77"/>
                <a:ea typeface="Palatino" pitchFamily="2" charset="77"/>
              </a:rPr>
              <a:t>social</a:t>
            </a:r>
            <a:r>
              <a:rPr lang="sk-SK" dirty="0">
                <a:latin typeface="Palatino" pitchFamily="2" charset="77"/>
                <a:ea typeface="Palatino" pitchFamily="2" charset="77"/>
              </a:rPr>
              <a:t> </a:t>
            </a:r>
            <a:r>
              <a:rPr lang="sk-SK" dirty="0" err="1">
                <a:latin typeface="Palatino" pitchFamily="2" charset="77"/>
                <a:ea typeface="Palatino" pitchFamily="2" charset="77"/>
              </a:rPr>
              <a:t>protection</a:t>
            </a:r>
            <a:r>
              <a:rPr lang="sk-SK" dirty="0">
                <a:latin typeface="Palatino" pitchFamily="2" charset="77"/>
                <a:ea typeface="Palatino" pitchFamily="2" charset="77"/>
              </a:rPr>
              <a:t>, </a:t>
            </a:r>
            <a:r>
              <a:rPr lang="sk-SK" dirty="0" err="1">
                <a:latin typeface="Palatino" pitchFamily="2" charset="77"/>
                <a:ea typeface="Palatino" pitchFamily="2" charset="77"/>
              </a:rPr>
              <a:t>security</a:t>
            </a:r>
            <a:r>
              <a:rPr lang="sk-SK" dirty="0">
                <a:latin typeface="Palatino" pitchFamily="2" charset="77"/>
                <a:ea typeface="Palatino" pitchFamily="2" charset="77"/>
              </a:rPr>
              <a:t> and </a:t>
            </a:r>
            <a:r>
              <a:rPr lang="sk-SK" dirty="0" err="1">
                <a:latin typeface="Palatino" pitchFamily="2" charset="77"/>
                <a:ea typeface="Palatino" pitchFamily="2" charset="77"/>
              </a:rPr>
              <a:t>social</a:t>
            </a:r>
            <a:r>
              <a:rPr lang="sk-SK" dirty="0">
                <a:latin typeface="Palatino" pitchFamily="2" charset="77"/>
                <a:ea typeface="Palatino" pitchFamily="2" charset="77"/>
              </a:rPr>
              <a:t> </a:t>
            </a:r>
            <a:r>
              <a:rPr lang="sk-SK" dirty="0" err="1">
                <a:latin typeface="Palatino" pitchFamily="2" charset="77"/>
                <a:ea typeface="Palatino" pitchFamily="2" charset="77"/>
              </a:rPr>
              <a:t>benefits</a:t>
            </a:r>
            <a:r>
              <a:rPr lang="sk-SK" dirty="0">
                <a:latin typeface="Palatino" pitchFamily="2" charset="77"/>
                <a:ea typeface="Palatino" pitchFamily="2" charset="77"/>
              </a:rPr>
              <a:t>;</a:t>
            </a:r>
          </a:p>
          <a:p>
            <a:r>
              <a:rPr lang="sk-SK" dirty="0" err="1">
                <a:latin typeface="Palatino" pitchFamily="2" charset="77"/>
                <a:ea typeface="Palatino" pitchFamily="2" charset="77"/>
              </a:rPr>
              <a:t>healthcare</a:t>
            </a:r>
            <a:r>
              <a:rPr lang="sk-SK" dirty="0">
                <a:latin typeface="Palatino" pitchFamily="2" charset="77"/>
                <a:ea typeface="Palatino" pitchFamily="2" charset="77"/>
              </a:rPr>
              <a:t>;</a:t>
            </a:r>
          </a:p>
          <a:p>
            <a:r>
              <a:rPr lang="sk-SK" dirty="0" err="1">
                <a:latin typeface="Palatino" pitchFamily="2" charset="77"/>
                <a:ea typeface="Palatino" pitchFamily="2" charset="77"/>
              </a:rPr>
              <a:t>provision</a:t>
            </a:r>
            <a:r>
              <a:rPr lang="sk-SK" dirty="0">
                <a:latin typeface="Palatino" pitchFamily="2" charset="77"/>
                <a:ea typeface="Palatino" pitchFamily="2" charset="77"/>
              </a:rPr>
              <a:t> of </a:t>
            </a:r>
            <a:r>
              <a:rPr lang="sk-SK" dirty="0" err="1">
                <a:latin typeface="Palatino" pitchFamily="2" charset="77"/>
                <a:ea typeface="Palatino" pitchFamily="2" charset="77"/>
              </a:rPr>
              <a:t>goods</a:t>
            </a:r>
            <a:r>
              <a:rPr lang="sk-SK" dirty="0">
                <a:latin typeface="Palatino" pitchFamily="2" charset="77"/>
                <a:ea typeface="Palatino" pitchFamily="2" charset="77"/>
              </a:rPr>
              <a:t> and </a:t>
            </a:r>
            <a:r>
              <a:rPr lang="sk-SK" dirty="0" err="1">
                <a:latin typeface="Palatino" pitchFamily="2" charset="77"/>
                <a:ea typeface="Palatino" pitchFamily="2" charset="77"/>
              </a:rPr>
              <a:t>services</a:t>
            </a:r>
            <a:r>
              <a:rPr lang="sk-SK" dirty="0">
                <a:latin typeface="Palatino" pitchFamily="2" charset="77"/>
                <a:ea typeface="Palatino" pitchFamily="2" charset="77"/>
              </a:rPr>
              <a:t>, </a:t>
            </a:r>
            <a:r>
              <a:rPr lang="sk-SK" dirty="0" err="1">
                <a:latin typeface="Palatino" pitchFamily="2" charset="77"/>
                <a:ea typeface="Palatino" pitchFamily="2" charset="77"/>
              </a:rPr>
              <a:t>including</a:t>
            </a:r>
            <a:r>
              <a:rPr lang="sk-SK" dirty="0">
                <a:latin typeface="Palatino" pitchFamily="2" charset="77"/>
                <a:ea typeface="Palatino" pitchFamily="2" charset="77"/>
              </a:rPr>
              <a:t> </a:t>
            </a:r>
            <a:r>
              <a:rPr lang="sk-SK" dirty="0" err="1">
                <a:latin typeface="Palatino" pitchFamily="2" charset="77"/>
                <a:ea typeface="Palatino" pitchFamily="2" charset="77"/>
              </a:rPr>
              <a:t>housing</a:t>
            </a:r>
            <a:r>
              <a:rPr lang="sk-SK" dirty="0">
                <a:latin typeface="Palatino" pitchFamily="2" charset="77"/>
                <a:ea typeface="Palatino" pitchFamily="2" charset="7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8795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A3A08-CA3B-7B4C-97D3-2023990EE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Prohibited</a:t>
            </a:r>
            <a:r>
              <a:rPr lang="sk-SK" sz="3600" b="1" dirty="0">
                <a:latin typeface="Palatino" pitchFamily="2" charset="77"/>
                <a:ea typeface="Palatino" pitchFamily="2" charset="77"/>
              </a:rPr>
              <a:t> </a:t>
            </a:r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Forms</a:t>
            </a:r>
            <a:r>
              <a:rPr lang="sk-SK" sz="3600" b="1" dirty="0">
                <a:latin typeface="Palatino" pitchFamily="2" charset="77"/>
                <a:ea typeface="Palatino" pitchFamily="2" charset="77"/>
              </a:rPr>
              <a:t> of </a:t>
            </a:r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Discrimination</a:t>
            </a:r>
            <a:endParaRPr lang="sk-SK" sz="3600" b="1" dirty="0">
              <a:latin typeface="Palatino" pitchFamily="2" charset="77"/>
              <a:ea typeface="Palatino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DD682-AA2F-134F-BA62-201E78BE1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latin typeface="Palatino" pitchFamily="2" charset="77"/>
                <a:ea typeface="Palatino" pitchFamily="2" charset="77"/>
              </a:rPr>
              <a:t>direct discrimination </a:t>
            </a:r>
          </a:p>
          <a:p>
            <a:r>
              <a:rPr lang="en-GB" b="1" dirty="0">
                <a:latin typeface="Palatino" pitchFamily="2" charset="77"/>
                <a:ea typeface="Palatino" pitchFamily="2" charset="77"/>
              </a:rPr>
              <a:t>indirect discrimination</a:t>
            </a:r>
          </a:p>
          <a:p>
            <a:r>
              <a:rPr lang="en-GB" b="1" dirty="0">
                <a:latin typeface="Palatino" pitchFamily="2" charset="77"/>
                <a:ea typeface="Palatino" pitchFamily="2" charset="77"/>
              </a:rPr>
              <a:t>harassment</a:t>
            </a:r>
          </a:p>
          <a:p>
            <a:r>
              <a:rPr lang="en-GB" b="1" dirty="0">
                <a:latin typeface="Palatino" pitchFamily="2" charset="77"/>
                <a:ea typeface="Palatino" pitchFamily="2" charset="77"/>
              </a:rPr>
              <a:t>sexual harassment</a:t>
            </a:r>
          </a:p>
          <a:p>
            <a:r>
              <a:rPr lang="en-GB" b="1" dirty="0">
                <a:latin typeface="Palatino" pitchFamily="2" charset="77"/>
                <a:ea typeface="Palatino" pitchFamily="2" charset="77"/>
              </a:rPr>
              <a:t>an instruction to discrimination</a:t>
            </a:r>
          </a:p>
          <a:p>
            <a:r>
              <a:rPr lang="en-GB" b="1" dirty="0">
                <a:latin typeface="Palatino" pitchFamily="2" charset="77"/>
                <a:ea typeface="Palatino" pitchFamily="2" charset="77"/>
              </a:rPr>
              <a:t>undue infliction </a:t>
            </a:r>
            <a:r>
              <a:rPr lang="en-GB" dirty="0">
                <a:latin typeface="Palatino" pitchFamily="2" charset="77"/>
                <a:ea typeface="Palatino" pitchFamily="2" charset="77"/>
              </a:rPr>
              <a:t>(unfavourable treatment related to filing a complaint, pursuing legal action or providing a testimony in a discrimination case)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21390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0C48A-3963-904C-AC86-6A6174732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920" y="396240"/>
            <a:ext cx="10730230" cy="5588000"/>
          </a:xfrm>
        </p:spPr>
        <p:txBody>
          <a:bodyPr>
            <a:normAutofit fontScale="90000"/>
          </a:bodyPr>
          <a:lstStyle/>
          <a:p>
            <a:br>
              <a:rPr lang="en-GB" sz="3100" b="1" dirty="0">
                <a:latin typeface="Palatino" pitchFamily="2" charset="77"/>
                <a:ea typeface="Palatino" pitchFamily="2" charset="77"/>
              </a:rPr>
            </a:br>
            <a:br>
              <a:rPr lang="en-GB" sz="3100" b="1" dirty="0">
                <a:latin typeface="Palatino" pitchFamily="2" charset="77"/>
                <a:ea typeface="Palatino" pitchFamily="2" charset="77"/>
              </a:rPr>
            </a:br>
            <a:br>
              <a:rPr lang="en-GB" sz="3100" b="1" dirty="0">
                <a:latin typeface="Palatino" pitchFamily="2" charset="77"/>
                <a:ea typeface="Palatino" pitchFamily="2" charset="77"/>
              </a:rPr>
            </a:br>
            <a:br>
              <a:rPr lang="en-GB" sz="3100" b="1" dirty="0">
                <a:latin typeface="Palatino" pitchFamily="2" charset="77"/>
                <a:ea typeface="Palatino" pitchFamily="2" charset="77"/>
              </a:rPr>
            </a:br>
            <a:br>
              <a:rPr lang="en-GB" sz="3100" b="1" dirty="0">
                <a:latin typeface="Palatino" pitchFamily="2" charset="77"/>
                <a:ea typeface="Palatino" pitchFamily="2" charset="77"/>
              </a:rPr>
            </a:br>
            <a:br>
              <a:rPr lang="en-GB" sz="3100" b="1" dirty="0">
                <a:latin typeface="Palatino" pitchFamily="2" charset="77"/>
                <a:ea typeface="Palatino" pitchFamily="2" charset="77"/>
              </a:rPr>
            </a:br>
            <a:r>
              <a:rPr lang="en-GB" sz="3100" b="1" dirty="0">
                <a:latin typeface="Palatino" pitchFamily="2" charset="77"/>
                <a:ea typeface="Palatino" pitchFamily="2" charset="77"/>
              </a:rPr>
              <a:t>Exemptions</a:t>
            </a:r>
            <a:r>
              <a:rPr lang="en-GB" sz="3100" dirty="0">
                <a:latin typeface="Palatino" pitchFamily="2" charset="77"/>
                <a:ea typeface="Palatino" pitchFamily="2" charset="77"/>
              </a:rPr>
              <a:t> – pursuing </a:t>
            </a:r>
            <a:r>
              <a:rPr lang="en-GB" sz="3100" b="1" dirty="0">
                <a:latin typeface="Palatino" pitchFamily="2" charset="77"/>
                <a:ea typeface="Palatino" pitchFamily="2" charset="77"/>
              </a:rPr>
              <a:t>legitimate objectives</a:t>
            </a:r>
            <a:r>
              <a:rPr lang="en-GB" sz="3100" dirty="0">
                <a:latin typeface="Palatino" pitchFamily="2" charset="77"/>
                <a:ea typeface="Palatino" pitchFamily="2" charset="77"/>
              </a:rPr>
              <a:t>, </a:t>
            </a:r>
            <a:r>
              <a:rPr lang="en-GB" sz="3100" b="1" dirty="0">
                <a:latin typeface="Palatino" pitchFamily="2" charset="77"/>
                <a:ea typeface="Palatino" pitchFamily="2" charset="77"/>
              </a:rPr>
              <a:t>proportionate and necessary </a:t>
            </a:r>
            <a:r>
              <a:rPr lang="en-GB" sz="3100" dirty="0">
                <a:latin typeface="Palatino" pitchFamily="2" charset="77"/>
                <a:ea typeface="Palatino" pitchFamily="2" charset="77"/>
              </a:rPr>
              <a:t>(pension system, however, not different age of pensions for men and women), </a:t>
            </a:r>
            <a:br>
              <a:rPr lang="en-GB" sz="3100" dirty="0">
                <a:latin typeface="Palatino" pitchFamily="2" charset="77"/>
                <a:ea typeface="Palatino" pitchFamily="2" charset="77"/>
              </a:rPr>
            </a:br>
            <a:br>
              <a:rPr lang="en-GB" sz="3100" dirty="0">
                <a:latin typeface="Palatino" pitchFamily="2" charset="77"/>
                <a:ea typeface="Palatino" pitchFamily="2" charset="77"/>
              </a:rPr>
            </a:br>
            <a:r>
              <a:rPr lang="en-GB" sz="3100" b="1" dirty="0">
                <a:latin typeface="Palatino" pitchFamily="2" charset="77"/>
                <a:ea typeface="Palatino" pitchFamily="2" charset="77"/>
              </a:rPr>
              <a:t>temporary equalising measures</a:t>
            </a:r>
            <a:br>
              <a:rPr lang="en-GB" sz="3100" b="1" dirty="0">
                <a:latin typeface="Palatino" pitchFamily="2" charset="77"/>
                <a:ea typeface="Palatino" pitchFamily="2" charset="77"/>
              </a:rPr>
            </a:br>
            <a:br>
              <a:rPr lang="en-GB" sz="3100" dirty="0">
                <a:latin typeface="Palatino" pitchFamily="2" charset="77"/>
                <a:ea typeface="Palatino" pitchFamily="2" charset="77"/>
              </a:rPr>
            </a:br>
            <a:r>
              <a:rPr lang="en-GB" sz="3100" dirty="0">
                <a:latin typeface="Palatino" pitchFamily="2" charset="77"/>
                <a:ea typeface="Palatino" pitchFamily="2" charset="77"/>
              </a:rPr>
              <a:t>specific exemptions (regulation relevant for non-citizens, army, secret services, fire brigades, religious groups in relations to religious beliefs)</a:t>
            </a:r>
            <a:br>
              <a:rPr lang="en-GB" sz="3100" dirty="0">
                <a:latin typeface="Palatino" pitchFamily="2" charset="77"/>
                <a:ea typeface="Palatino" pitchFamily="2" charset="77"/>
              </a:rPr>
            </a:br>
            <a:br>
              <a:rPr lang="en-GB" dirty="0">
                <a:latin typeface="Palatino" pitchFamily="2" charset="77"/>
                <a:ea typeface="Palatino" pitchFamily="2" charset="77"/>
              </a:rPr>
            </a:br>
            <a:endParaRPr lang="sk-SK" dirty="0">
              <a:latin typeface="Palatino" pitchFamily="2" charset="77"/>
              <a:ea typeface="Palatino" pitchFamily="2" charset="77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A1F7D6-3793-4548-BBDF-A34A961A49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20786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3AF2A-72F6-C941-A7E3-75367629C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Some</a:t>
            </a:r>
            <a:r>
              <a:rPr lang="sk-SK" sz="3600" b="1" dirty="0">
                <a:latin typeface="Palatino" pitchFamily="2" charset="77"/>
                <a:ea typeface="Palatino" pitchFamily="2" charset="77"/>
              </a:rPr>
              <a:t> of </a:t>
            </a:r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the</a:t>
            </a:r>
            <a:r>
              <a:rPr lang="sk-SK" sz="3600" b="1" dirty="0">
                <a:latin typeface="Palatino" pitchFamily="2" charset="77"/>
                <a:ea typeface="Palatino" pitchFamily="2" charset="77"/>
              </a:rPr>
              <a:t> </a:t>
            </a:r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Adressed</a:t>
            </a:r>
            <a:r>
              <a:rPr lang="sk-SK" sz="3600" b="1" dirty="0">
                <a:latin typeface="Palatino" pitchFamily="2" charset="77"/>
                <a:ea typeface="Palatino" pitchFamily="2" charset="77"/>
              </a:rPr>
              <a:t> </a:t>
            </a:r>
            <a:r>
              <a:rPr lang="sk-SK" sz="3600" b="1" dirty="0" err="1">
                <a:latin typeface="Palatino" pitchFamily="2" charset="77"/>
                <a:ea typeface="Palatino" pitchFamily="2" charset="77"/>
              </a:rPr>
              <a:t>Issues</a:t>
            </a:r>
            <a:endParaRPr lang="sk-SK" sz="3600" b="1" dirty="0">
              <a:latin typeface="Palatino" pitchFamily="2" charset="77"/>
              <a:ea typeface="Palatino" pitchFamily="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C35FD4-23E3-224A-BD0C-AD1F053A5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i="1" dirty="0" err="1">
                <a:latin typeface="Palatino" pitchFamily="2" charset="77"/>
                <a:ea typeface="Palatino" pitchFamily="2" charset="77"/>
              </a:rPr>
              <a:t>actio</a:t>
            </a:r>
            <a:r>
              <a:rPr lang="sk-SK" b="1" i="1" dirty="0">
                <a:latin typeface="Palatino" pitchFamily="2" charset="77"/>
                <a:ea typeface="Palatino" pitchFamily="2" charset="77"/>
              </a:rPr>
              <a:t> </a:t>
            </a:r>
            <a:r>
              <a:rPr lang="sk-SK" b="1" i="1" dirty="0" err="1">
                <a:latin typeface="Palatino" pitchFamily="2" charset="77"/>
                <a:ea typeface="Palatino" pitchFamily="2" charset="77"/>
              </a:rPr>
              <a:t>popularis</a:t>
            </a:r>
            <a:r>
              <a:rPr lang="sk-SK" b="1" i="1" dirty="0">
                <a:latin typeface="Palatino" pitchFamily="2" charset="77"/>
                <a:ea typeface="Palatino" pitchFamily="2" charset="77"/>
              </a:rPr>
              <a:t> </a:t>
            </a:r>
            <a:r>
              <a:rPr lang="sk-SK" dirty="0">
                <a:latin typeface="Palatino" pitchFamily="2" charset="77"/>
                <a:ea typeface="Palatino" pitchFamily="2" charset="77"/>
              </a:rPr>
              <a:t>(as of 2008) – </a:t>
            </a:r>
            <a:r>
              <a:rPr lang="en-GB" dirty="0">
                <a:latin typeface="Palatino" pitchFamily="2" charset="77"/>
                <a:ea typeface="Palatino" pitchFamily="2" charset="77"/>
              </a:rPr>
              <a:t>a right of a public entity (typically an NGO but also the Equality Body) to pursue litigation against a discriminatory practice that affects a higher or indefinite number of individuals</a:t>
            </a:r>
          </a:p>
          <a:p>
            <a:r>
              <a:rPr lang="en-GB" dirty="0">
                <a:latin typeface="Palatino" pitchFamily="2" charset="77"/>
                <a:ea typeface="Palatino" pitchFamily="2" charset="77"/>
              </a:rPr>
              <a:t>Definition of </a:t>
            </a:r>
            <a:r>
              <a:rPr lang="en-GB" b="1" dirty="0">
                <a:latin typeface="Palatino" pitchFamily="2" charset="77"/>
                <a:ea typeface="Palatino" pitchFamily="2" charset="77"/>
              </a:rPr>
              <a:t>shifted burden of proof</a:t>
            </a:r>
          </a:p>
          <a:p>
            <a:r>
              <a:rPr lang="en-GB" b="1" dirty="0">
                <a:latin typeface="Palatino" pitchFamily="2" charset="77"/>
                <a:ea typeface="Palatino" pitchFamily="2" charset="77"/>
              </a:rPr>
              <a:t>temporary equalizing measures </a:t>
            </a:r>
            <a:r>
              <a:rPr lang="en-GB" dirty="0">
                <a:latin typeface="Palatino" pitchFamily="2" charset="77"/>
                <a:ea typeface="Palatino" pitchFamily="2" charset="77"/>
              </a:rPr>
              <a:t>(can be adopted municipal and state administration, private entities, NGOs, professional organisations, schools etc)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746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</TotalTime>
  <Words>628</Words>
  <Application>Microsoft Macintosh PowerPoint</Application>
  <PresentationFormat>Widescreen</PresentationFormat>
  <Paragraphs>61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Palatino</vt:lpstr>
      <vt:lpstr>Office Theme</vt:lpstr>
      <vt:lpstr>Anti-discrimination Law and Practice  in Slovakia Lessons Learned</vt:lpstr>
      <vt:lpstr>PowerPoint Presentation</vt:lpstr>
      <vt:lpstr>Transposition of EU Directives through a single  antidiscrimination legislation</vt:lpstr>
      <vt:lpstr>Positive action on the grounds of ethnicity– ‘temporary equalizing measures‘  -the government in 2004 successfully challenged the provision as unconstitutional with the Slovak Constitutional Court   </vt:lpstr>
      <vt:lpstr>Antidiscrimination Act 365/2004 Coll., as amended </vt:lpstr>
      <vt:lpstr>The Scope</vt:lpstr>
      <vt:lpstr>Prohibited Forms of Discrimination</vt:lpstr>
      <vt:lpstr>      Exemptions – pursuing legitimate objectives, proportionate and necessary (pension system, however, not different age of pensions for men and women),   temporary equalising measures  specific exemptions (regulation relevant for non-citizens, army, secret services, fire brigades, religious groups in relations to religious beliefs)  </vt:lpstr>
      <vt:lpstr>Some of the Adressed Issues</vt:lpstr>
      <vt:lpstr>Remaining Challenges</vt:lpstr>
      <vt:lpstr>Application of the Act in Practice</vt:lpstr>
      <vt:lpstr>Successful litigations </vt:lpstr>
      <vt:lpstr> Emerging Positive Practices Curbing Discrimination (Affirmative Action)</vt:lpstr>
      <vt:lpstr>Final Comments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Anti-discrimination Legislation and Practice  in Slovakia: Lessons Learned</dc:title>
  <dc:creator>Jarmila Lajcakova</dc:creator>
  <cp:lastModifiedBy>Jarmila Lajcakova</cp:lastModifiedBy>
  <cp:revision>22</cp:revision>
  <dcterms:created xsi:type="dcterms:W3CDTF">2019-02-18T16:39:03Z</dcterms:created>
  <dcterms:modified xsi:type="dcterms:W3CDTF">2019-02-19T06:42:12Z</dcterms:modified>
</cp:coreProperties>
</file>